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sldIdLst>
    <p:sldId id="256" r:id="rId5"/>
  </p:sldIdLst>
  <p:sldSz cx="9720263" cy="176403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5D6"/>
    <a:srgbClr val="E7E7E9"/>
    <a:srgbClr val="92D506"/>
    <a:srgbClr val="EB7A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>
        <p:scale>
          <a:sx n="50" d="100"/>
          <a:sy n="50" d="100"/>
        </p:scale>
        <p:origin x="3300" y="-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4952962634431106E-2"/>
          <c:y val="7.7894387031950632E-2"/>
          <c:w val="0.94504703736556894"/>
          <c:h val="0.574168615420300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Emvarias!$B$6</c:f>
              <c:strCache>
                <c:ptCount val="1"/>
                <c:pt idx="0">
                  <c:v>Octubre</c:v>
                </c:pt>
              </c:strCache>
            </c:strRef>
          </c:tx>
          <c:spPr>
            <a:solidFill>
              <a:srgbClr val="00176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Emvarias!$C$5:$G$5</c:f>
              <c:strCache>
                <c:ptCount val="5"/>
                <c:pt idx="0">
                  <c:v>Satisfacción</c:v>
                </c:pt>
                <c:pt idx="1">
                  <c:v>Facilidad</c:v>
                </c:pt>
                <c:pt idx="2">
                  <c:v>Solución</c:v>
                </c:pt>
                <c:pt idx="3">
                  <c:v>Amabilidad</c:v>
                </c:pt>
                <c:pt idx="4">
                  <c:v>Recomendación</c:v>
                </c:pt>
              </c:strCache>
            </c:strRef>
          </c:cat>
          <c:val>
            <c:numRef>
              <c:f>Emvarias!$C$6:$G$6</c:f>
              <c:numCache>
                <c:formatCode>0.0%</c:formatCode>
                <c:ptCount val="5"/>
                <c:pt idx="0">
                  <c:v>0.95499999999999996</c:v>
                </c:pt>
                <c:pt idx="1">
                  <c:v>0.90300000000000002</c:v>
                </c:pt>
                <c:pt idx="2">
                  <c:v>0.93799999999999994</c:v>
                </c:pt>
                <c:pt idx="3">
                  <c:v>0.95599999999999996</c:v>
                </c:pt>
                <c:pt idx="4">
                  <c:v>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5B-4E6B-9C57-6D1EEF0308E2}"/>
            </c:ext>
          </c:extLst>
        </c:ser>
        <c:ser>
          <c:idx val="1"/>
          <c:order val="1"/>
          <c:tx>
            <c:strRef>
              <c:f>Emvarias!$B$7</c:f>
              <c:strCache>
                <c:ptCount val="1"/>
                <c:pt idx="0">
                  <c:v>Noviembre</c:v>
                </c:pt>
              </c:strCache>
            </c:strRef>
          </c:tx>
          <c:spPr>
            <a:solidFill>
              <a:srgbClr val="92D50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Emvarias!$C$5:$G$5</c:f>
              <c:strCache>
                <c:ptCount val="5"/>
                <c:pt idx="0">
                  <c:v>Satisfacción</c:v>
                </c:pt>
                <c:pt idx="1">
                  <c:v>Facilidad</c:v>
                </c:pt>
                <c:pt idx="2">
                  <c:v>Solución</c:v>
                </c:pt>
                <c:pt idx="3">
                  <c:v>Amabilidad</c:v>
                </c:pt>
                <c:pt idx="4">
                  <c:v>Recomendación</c:v>
                </c:pt>
              </c:strCache>
            </c:strRef>
          </c:cat>
          <c:val>
            <c:numRef>
              <c:f>Emvarias!$C$7:$G$7</c:f>
              <c:numCache>
                <c:formatCode>0.0%</c:formatCode>
                <c:ptCount val="5"/>
                <c:pt idx="0">
                  <c:v>0.95899999999999996</c:v>
                </c:pt>
                <c:pt idx="1">
                  <c:v>0.873</c:v>
                </c:pt>
                <c:pt idx="2">
                  <c:v>0.93300000000000005</c:v>
                </c:pt>
                <c:pt idx="3">
                  <c:v>0.93899999999999995</c:v>
                </c:pt>
                <c:pt idx="4">
                  <c:v>0.93200000000000005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5B-4E6B-9C57-6D1EEF0308E2}"/>
            </c:ext>
          </c:extLst>
        </c:ser>
        <c:ser>
          <c:idx val="2"/>
          <c:order val="2"/>
          <c:tx>
            <c:strRef>
              <c:f>Emvarias!$B$8</c:f>
              <c:strCache>
                <c:ptCount val="1"/>
                <c:pt idx="0">
                  <c:v>Diciembre</c:v>
                </c:pt>
              </c:strCache>
            </c:strRef>
          </c:tx>
          <c:spPr>
            <a:solidFill>
              <a:srgbClr val="E7E7E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Emvarias!$C$5:$G$5</c:f>
              <c:strCache>
                <c:ptCount val="5"/>
                <c:pt idx="0">
                  <c:v>Satisfacción</c:v>
                </c:pt>
                <c:pt idx="1">
                  <c:v>Facilidad</c:v>
                </c:pt>
                <c:pt idx="2">
                  <c:v>Solución</c:v>
                </c:pt>
                <c:pt idx="3">
                  <c:v>Amabilidad</c:v>
                </c:pt>
                <c:pt idx="4">
                  <c:v>Recomendación</c:v>
                </c:pt>
              </c:strCache>
            </c:strRef>
          </c:cat>
          <c:val>
            <c:numRef>
              <c:f>Emvarias!$C$8:$G$8</c:f>
              <c:numCache>
                <c:formatCode>0.0%</c:formatCode>
                <c:ptCount val="5"/>
                <c:pt idx="0">
                  <c:v>0.95199999999999996</c:v>
                </c:pt>
                <c:pt idx="1">
                  <c:v>0.91200000000000003</c:v>
                </c:pt>
                <c:pt idx="2">
                  <c:v>0.91400000000000003</c:v>
                </c:pt>
                <c:pt idx="3">
                  <c:v>0.95399999999999996</c:v>
                </c:pt>
                <c:pt idx="4">
                  <c:v>0.90300000000000002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5B-4E6B-9C57-6D1EEF0308E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981149584"/>
        <c:axId val="705517392"/>
      </c:barChart>
      <c:catAx>
        <c:axId val="981149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05517392"/>
        <c:crosses val="autoZero"/>
        <c:auto val="1"/>
        <c:lblAlgn val="ctr"/>
        <c:lblOffset val="100"/>
        <c:noMultiLvlLbl val="0"/>
      </c:catAx>
      <c:valAx>
        <c:axId val="705517392"/>
        <c:scaling>
          <c:orientation val="minMax"/>
          <c:min val="0.8"/>
        </c:scaling>
        <c:delete val="1"/>
        <c:axPos val="l"/>
        <c:numFmt formatCode="0.0%" sourceLinked="1"/>
        <c:majorTickMark val="none"/>
        <c:minorTickMark val="none"/>
        <c:tickLblPos val="nextTo"/>
        <c:crossAx val="981149584"/>
        <c:crosses val="autoZero"/>
        <c:crossBetween val="between"/>
        <c:majorUnit val="2.0000000000000004E-2"/>
        <c:minorUnit val="6.0000000000000019E-3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Emvarias!$B$15</c:f>
              <c:strCache>
                <c:ptCount val="1"/>
                <c:pt idx="0">
                  <c:v>Octubre</c:v>
                </c:pt>
              </c:strCache>
            </c:strRef>
          </c:tx>
          <c:spPr>
            <a:solidFill>
              <a:srgbClr val="00176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Emvarias!$C$14:$G$14</c:f>
              <c:strCache>
                <c:ptCount val="5"/>
                <c:pt idx="0">
                  <c:v>Satisfacción</c:v>
                </c:pt>
                <c:pt idx="1">
                  <c:v>Facilidad</c:v>
                </c:pt>
                <c:pt idx="2">
                  <c:v>Solución</c:v>
                </c:pt>
                <c:pt idx="3">
                  <c:v>Amabilidad</c:v>
                </c:pt>
                <c:pt idx="4">
                  <c:v>Recomendación</c:v>
                </c:pt>
              </c:strCache>
            </c:strRef>
          </c:cat>
          <c:val>
            <c:numRef>
              <c:f>Emvarias!$C$15:$G$15</c:f>
              <c:numCache>
                <c:formatCode>0.0%</c:formatCode>
                <c:ptCount val="5"/>
                <c:pt idx="0">
                  <c:v>0.76200000000000001</c:v>
                </c:pt>
                <c:pt idx="1">
                  <c:v>0.85099999999999998</c:v>
                </c:pt>
                <c:pt idx="2">
                  <c:v>0.90500000000000003</c:v>
                </c:pt>
                <c:pt idx="3">
                  <c:v>0.76200000000000001</c:v>
                </c:pt>
                <c:pt idx="4">
                  <c:v>0.76200000000000001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B0-489E-8930-B383AC4830F5}"/>
            </c:ext>
          </c:extLst>
        </c:ser>
        <c:ser>
          <c:idx val="1"/>
          <c:order val="1"/>
          <c:tx>
            <c:strRef>
              <c:f>Emvarias!$B$16</c:f>
              <c:strCache>
                <c:ptCount val="1"/>
                <c:pt idx="0">
                  <c:v>Noviembre</c:v>
                </c:pt>
              </c:strCache>
            </c:strRef>
          </c:tx>
          <c:spPr>
            <a:solidFill>
              <a:srgbClr val="EB7A1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Emvarias!$C$14:$G$14</c:f>
              <c:strCache>
                <c:ptCount val="5"/>
                <c:pt idx="0">
                  <c:v>Satisfacción</c:v>
                </c:pt>
                <c:pt idx="1">
                  <c:v>Facilidad</c:v>
                </c:pt>
                <c:pt idx="2">
                  <c:v>Solución</c:v>
                </c:pt>
                <c:pt idx="3">
                  <c:v>Amabilidad</c:v>
                </c:pt>
                <c:pt idx="4">
                  <c:v>Recomendación</c:v>
                </c:pt>
              </c:strCache>
            </c:strRef>
          </c:cat>
          <c:val>
            <c:numRef>
              <c:f>Emvarias!$C$16:$G$16</c:f>
              <c:numCache>
                <c:formatCode>0.0%</c:formatCode>
                <c:ptCount val="5"/>
                <c:pt idx="0">
                  <c:v>0.83299999999999996</c:v>
                </c:pt>
                <c:pt idx="1">
                  <c:v>0.86699999999999999</c:v>
                </c:pt>
                <c:pt idx="2">
                  <c:v>0.9</c:v>
                </c:pt>
                <c:pt idx="3">
                  <c:v>0.93300000000000005</c:v>
                </c:pt>
                <c:pt idx="4">
                  <c:v>0.83299999999999996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B0-489E-8930-B383AC4830F5}"/>
            </c:ext>
          </c:extLst>
        </c:ser>
        <c:ser>
          <c:idx val="2"/>
          <c:order val="2"/>
          <c:tx>
            <c:strRef>
              <c:f>Emvarias!$B$17</c:f>
              <c:strCache>
                <c:ptCount val="1"/>
                <c:pt idx="0">
                  <c:v>Diciembre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Emvarias!$C$14:$G$14</c:f>
              <c:strCache>
                <c:ptCount val="5"/>
                <c:pt idx="0">
                  <c:v>Satisfacción</c:v>
                </c:pt>
                <c:pt idx="1">
                  <c:v>Facilidad</c:v>
                </c:pt>
                <c:pt idx="2">
                  <c:v>Solución</c:v>
                </c:pt>
                <c:pt idx="3">
                  <c:v>Amabilidad</c:v>
                </c:pt>
                <c:pt idx="4">
                  <c:v>Recomendación</c:v>
                </c:pt>
              </c:strCache>
            </c:strRef>
          </c:cat>
          <c:val>
            <c:numRef>
              <c:f>Emvarias!$C$17:$G$17</c:f>
              <c:numCache>
                <c:formatCode>0.0%</c:formatCode>
                <c:ptCount val="5"/>
                <c:pt idx="0">
                  <c:v>0.65</c:v>
                </c:pt>
                <c:pt idx="1">
                  <c:v>0.9</c:v>
                </c:pt>
                <c:pt idx="2">
                  <c:v>0.77500000000000002</c:v>
                </c:pt>
                <c:pt idx="3">
                  <c:v>0.8</c:v>
                </c:pt>
                <c:pt idx="4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B0-489E-8930-B383AC4830F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793280096"/>
        <c:axId val="767341504"/>
      </c:barChart>
      <c:catAx>
        <c:axId val="793280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67341504"/>
        <c:crosses val="autoZero"/>
        <c:auto val="1"/>
        <c:lblAlgn val="ctr"/>
        <c:lblOffset val="100"/>
        <c:noMultiLvlLbl val="0"/>
      </c:catAx>
      <c:valAx>
        <c:axId val="76734150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793280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8BE2-6B77-49BE-9DF9-625BB437FB20}" type="datetimeFigureOut">
              <a:rPr lang="es-CO" smtClean="0"/>
              <a:t>7/01/2026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F072-A490-4994-A179-D50F6ABA955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1684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8BE2-6B77-49BE-9DF9-625BB437FB20}" type="datetimeFigureOut">
              <a:rPr lang="es-CO" smtClean="0"/>
              <a:t>7/01/2026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F072-A490-4994-A179-D50F6ABA955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2702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8BE2-6B77-49BE-9DF9-625BB437FB20}" type="datetimeFigureOut">
              <a:rPr lang="es-CO" smtClean="0"/>
              <a:t>7/01/2026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F072-A490-4994-A179-D50F6ABA955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50509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8BE2-6B77-49BE-9DF9-625BB437FB20}" type="datetimeFigureOut">
              <a:rPr lang="es-CO" smtClean="0"/>
              <a:t>7/01/2026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F072-A490-4994-A179-D50F6ABA955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4109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8BE2-6B77-49BE-9DF9-625BB437FB20}" type="datetimeFigureOut">
              <a:rPr lang="es-CO" smtClean="0"/>
              <a:t>7/01/2026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F072-A490-4994-A179-D50F6ABA955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38599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8BE2-6B77-49BE-9DF9-625BB437FB20}" type="datetimeFigureOut">
              <a:rPr lang="es-CO" smtClean="0"/>
              <a:t>7/01/2026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F072-A490-4994-A179-D50F6ABA955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3395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8BE2-6B77-49BE-9DF9-625BB437FB20}" type="datetimeFigureOut">
              <a:rPr lang="es-CO" smtClean="0"/>
              <a:t>7/01/2026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F072-A490-4994-A179-D50F6ABA955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5170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8BE2-6B77-49BE-9DF9-625BB437FB20}" type="datetimeFigureOut">
              <a:rPr lang="es-CO" smtClean="0"/>
              <a:t>7/01/2026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F072-A490-4994-A179-D50F6ABA955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38389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8BE2-6B77-49BE-9DF9-625BB437FB20}" type="datetimeFigureOut">
              <a:rPr lang="es-CO" smtClean="0"/>
              <a:t>7/01/2026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F072-A490-4994-A179-D50F6ABA955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8068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8BE2-6B77-49BE-9DF9-625BB437FB20}" type="datetimeFigureOut">
              <a:rPr lang="es-CO" smtClean="0"/>
              <a:t>7/01/2026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F072-A490-4994-A179-D50F6ABA955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020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8BE2-6B77-49BE-9DF9-625BB437FB20}" type="datetimeFigureOut">
              <a:rPr lang="es-CO" smtClean="0"/>
              <a:t>7/01/2026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F072-A490-4994-A179-D50F6ABA955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2893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58BE2-6B77-49BE-9DF9-625BB437FB20}" type="datetimeFigureOut">
              <a:rPr lang="es-CO" smtClean="0"/>
              <a:t>7/01/2026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EF072-A490-4994-A179-D50F6ABA955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8428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chart" Target="../charts/chart1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ángulo: esquina doblada 38">
            <a:extLst>
              <a:ext uri="{FF2B5EF4-FFF2-40B4-BE49-F238E27FC236}">
                <a16:creationId xmlns:a16="http://schemas.microsoft.com/office/drawing/2014/main" id="{4806B02A-80E3-45F3-A0EF-7DA318280F4E}"/>
              </a:ext>
            </a:extLst>
          </p:cNvPr>
          <p:cNvSpPr/>
          <p:nvPr/>
        </p:nvSpPr>
        <p:spPr>
          <a:xfrm>
            <a:off x="246249" y="16307928"/>
            <a:ext cx="9381839" cy="1226104"/>
          </a:xfrm>
          <a:prstGeom prst="foldedCorner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4327545C-B7FE-4553-9315-DFBCEC404DB2}"/>
              </a:ext>
            </a:extLst>
          </p:cNvPr>
          <p:cNvSpPr/>
          <p:nvPr/>
        </p:nvSpPr>
        <p:spPr>
          <a:xfrm>
            <a:off x="4209775" y="12500671"/>
            <a:ext cx="3641490" cy="2321941"/>
          </a:xfrm>
          <a:prstGeom prst="roundRect">
            <a:avLst>
              <a:gd name="adj" fmla="val 1120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 dirty="0"/>
          </a:p>
        </p:txBody>
      </p:sp>
      <p:sp>
        <p:nvSpPr>
          <p:cNvPr id="102" name="Rectángulo redondeado 101"/>
          <p:cNvSpPr/>
          <p:nvPr/>
        </p:nvSpPr>
        <p:spPr>
          <a:xfrm>
            <a:off x="4425792" y="12631485"/>
            <a:ext cx="2912552" cy="58477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0" name="Rectángulo redondeado 39"/>
          <p:cNvSpPr/>
          <p:nvPr/>
        </p:nvSpPr>
        <p:spPr>
          <a:xfrm>
            <a:off x="4240192" y="4567810"/>
            <a:ext cx="5061060" cy="1671389"/>
          </a:xfrm>
          <a:prstGeom prst="roundRect">
            <a:avLst>
              <a:gd name="adj" fmla="val 6918"/>
            </a:avLst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 sz="1013"/>
          </a:p>
        </p:txBody>
      </p:sp>
      <p:sp>
        <p:nvSpPr>
          <p:cNvPr id="36" name="Rectángulo redondeado 35"/>
          <p:cNvSpPr/>
          <p:nvPr/>
        </p:nvSpPr>
        <p:spPr>
          <a:xfrm>
            <a:off x="4236408" y="2574546"/>
            <a:ext cx="5380373" cy="1734358"/>
          </a:xfrm>
          <a:prstGeom prst="roundRect">
            <a:avLst>
              <a:gd name="adj" fmla="val 6918"/>
            </a:avLst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 sz="1013"/>
          </a:p>
        </p:txBody>
      </p:sp>
      <p:pic>
        <p:nvPicPr>
          <p:cNvPr id="6" name="Imagen 4" descr="Imagen que contiene Icono&#10;&#10;Descripción generada automáticamente">
            <a:extLst>
              <a:ext uri="{FF2B5EF4-FFF2-40B4-BE49-F238E27FC236}">
                <a16:creationId xmlns:a16="http://schemas.microsoft.com/office/drawing/2014/main" id="{0005F06F-B75C-CE48-E538-27AEE22B36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24833" t="42" r="-292" b="8712"/>
          <a:stretch/>
        </p:blipFill>
        <p:spPr>
          <a:xfrm>
            <a:off x="0" y="2291319"/>
            <a:ext cx="3283718" cy="4088378"/>
          </a:xfrm>
          <a:prstGeom prst="rect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170121" y="1309853"/>
            <a:ext cx="9335386" cy="8596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A partir del análisis de los </a:t>
            </a:r>
            <a:r>
              <a:rPr lang="es-E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informes de calidad percibida 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para los canales de atención telefónico y WhatsApp, se presentan los </a:t>
            </a:r>
            <a:r>
              <a:rPr lang="es-E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resultados del cuarto trimestre del año para Emvarias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. </a:t>
            </a:r>
          </a:p>
          <a:p>
            <a:pPr algn="just"/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El objetivo de este ejercicio, radica en </a:t>
            </a:r>
            <a:r>
              <a:rPr lang="es-ES" sz="1000" dirty="0">
                <a:solidFill>
                  <a:srgbClr val="0070C0"/>
                </a:solidFill>
                <a:latin typeface="Montserrat" pitchFamily="2" charset="0"/>
              </a:rPr>
              <a:t>dar a conocer los resultados de los diferentes indicadores 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y su comportamiento, con énfasis en la gestión realizada por los Creadores de Experiencia y cómo ésta impacta la prestación del servicio, los </a:t>
            </a:r>
            <a:r>
              <a:rPr lang="es-ES" sz="1000" dirty="0">
                <a:solidFill>
                  <a:srgbClr val="0070C0"/>
                </a:solidFill>
                <a:latin typeface="Montserrat" pitchFamily="2" charset="0"/>
              </a:rPr>
              <a:t>resultados 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y la ejecución de los </a:t>
            </a:r>
            <a:r>
              <a:rPr lang="es-ES" sz="1000" dirty="0">
                <a:solidFill>
                  <a:srgbClr val="0070C0"/>
                </a:solidFill>
                <a:latin typeface="Montserrat" pitchFamily="2" charset="0"/>
              </a:rPr>
              <a:t>procesos de Emvarias. </a:t>
            </a:r>
            <a:endParaRPr lang="es-CO" sz="1000" dirty="0">
              <a:solidFill>
                <a:srgbClr val="0070C0"/>
              </a:solidFill>
              <a:latin typeface="Montserrat" pitchFamily="2" charset="0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4390084" y="2362674"/>
            <a:ext cx="3656734" cy="286703"/>
          </a:xfrm>
          <a:prstGeom prst="roundRect">
            <a:avLst>
              <a:gd name="adj" fmla="val 25504"/>
            </a:avLst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1200">
                <a:solidFill>
                  <a:srgbClr val="002060"/>
                </a:solidFill>
                <a:latin typeface="Montserrat" pitchFamily="2" charset="0"/>
              </a:defRPr>
            </a:lvl1pPr>
          </a:lstStyle>
          <a:p>
            <a:r>
              <a:rPr lang="es-ES" sz="1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Línea de atención</a:t>
            </a:r>
            <a:endParaRPr lang="es-CO" sz="1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4402917" y="4440627"/>
            <a:ext cx="3578561" cy="286703"/>
          </a:xfrm>
          <a:prstGeom prst="roundRect">
            <a:avLst>
              <a:gd name="adj" fmla="val 25504"/>
            </a:avLst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1200">
                <a:solidFill>
                  <a:srgbClr val="002060"/>
                </a:solidFill>
                <a:latin typeface="Montserrat" pitchFamily="2" charset="0"/>
              </a:defRPr>
            </a:lvl1pPr>
          </a:lstStyle>
          <a:p>
            <a:r>
              <a:rPr lang="es-ES" sz="1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WhatsApp</a:t>
            </a:r>
            <a:endParaRPr lang="es-CO" sz="1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143857" y="6402285"/>
            <a:ext cx="4861814" cy="5637371"/>
          </a:xfrm>
          <a:prstGeom prst="roundRect">
            <a:avLst>
              <a:gd name="adj" fmla="val 5909"/>
            </a:avLst>
          </a:prstGeom>
          <a:solidFill>
            <a:srgbClr val="00B0F0">
              <a:alpha val="26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1000" b="1" dirty="0">
                <a:solidFill>
                  <a:srgbClr val="002060"/>
                </a:solidFill>
                <a:latin typeface="Montserrat" pitchFamily="2" charset="0"/>
              </a:rPr>
              <a:t>1. Línea de atención:</a:t>
            </a:r>
            <a:r>
              <a:rPr lang="es-ES" sz="1000" dirty="0">
                <a:solidFill>
                  <a:srgbClr val="002060"/>
                </a:solidFill>
                <a:latin typeface="Montserrat" pitchFamily="2" charset="0"/>
              </a:rPr>
              <a:t> </a:t>
            </a:r>
          </a:p>
          <a:p>
            <a:pPr marL="171440" indent="-171440" algn="just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Se registró una </a:t>
            </a:r>
            <a:r>
              <a:rPr lang="es-ES" sz="1000" dirty="0">
                <a:solidFill>
                  <a:srgbClr val="0070C0"/>
                </a:solidFill>
                <a:latin typeface="Montserrat" pitchFamily="2" charset="0"/>
              </a:rPr>
              <a:t>disminución del </a:t>
            </a:r>
            <a:r>
              <a:rPr lang="es-ES" sz="1000" b="1" dirty="0">
                <a:solidFill>
                  <a:srgbClr val="0070C0"/>
                </a:solidFill>
                <a:latin typeface="Montserrat" pitchFamily="2" charset="0"/>
              </a:rPr>
              <a:t>0,7%</a:t>
            </a:r>
            <a:r>
              <a:rPr lang="es-ES" sz="1000" dirty="0">
                <a:solidFill>
                  <a:srgbClr val="0070C0"/>
                </a:solidFill>
                <a:latin typeface="Montserrat" pitchFamily="2" charset="0"/>
              </a:rPr>
              <a:t> en el indicador de </a:t>
            </a:r>
            <a:r>
              <a:rPr lang="es-ES" sz="1000" b="1" dirty="0">
                <a:solidFill>
                  <a:srgbClr val="0070C0"/>
                </a:solidFill>
                <a:latin typeface="Montserrat" pitchFamily="2" charset="0"/>
              </a:rPr>
              <a:t>Satisfacción</a:t>
            </a:r>
            <a:r>
              <a:rPr lang="es-ES" sz="1000" dirty="0">
                <a:solidFill>
                  <a:srgbClr val="0070C0"/>
                </a:solidFill>
                <a:latin typeface="Montserrat" pitchFamily="2" charset="0"/>
              </a:rPr>
              <a:t> (</a:t>
            </a:r>
            <a:r>
              <a:rPr lang="es-ES" sz="1000" b="1" dirty="0">
                <a:solidFill>
                  <a:srgbClr val="0070C0"/>
                </a:solidFill>
                <a:latin typeface="Montserrat" pitchFamily="2" charset="0"/>
              </a:rPr>
              <a:t>TTB</a:t>
            </a:r>
            <a:r>
              <a:rPr lang="es-ES" sz="1000" dirty="0">
                <a:solidFill>
                  <a:srgbClr val="0070C0"/>
                </a:solidFill>
                <a:latin typeface="Montserrat" pitchFamily="2" charset="0"/>
              </a:rPr>
              <a:t>) 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frente al cierre de noviembre. Este resultado está asociado principalmente a la percepción negativa de los usuarios sobre la </a:t>
            </a:r>
            <a:r>
              <a:rPr lang="es-E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falta de continuidad en el barrido de calles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. Comentarios recurrentes como: “no pasan hace semanas”, “el supervisor no se asoma” y “nos toca barrer a nosotros” representan el </a:t>
            </a:r>
            <a:r>
              <a:rPr lang="es-E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50,0%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 de los 24 verbatims insatisfechos analizados. Adicionalmente, se identificaron expresiones relacionadas con la </a:t>
            </a:r>
            <a:r>
              <a:rPr lang="es-E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no recolección de residuos 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(ordinarios y de barrido), que aportan un </a:t>
            </a:r>
            <a:r>
              <a:rPr lang="es-E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16,7%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 a la insatisfacción total.</a:t>
            </a:r>
          </a:p>
          <a:p>
            <a:pPr marL="171440" indent="-171440" algn="just">
              <a:buFont typeface="Arial" panose="020B0604020202020204" pitchFamily="34" charset="0"/>
              <a:buChar char="•"/>
            </a:pPr>
            <a:endParaRPr lang="es-ES" sz="10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0"/>
            </a:endParaRPr>
          </a:p>
          <a:p>
            <a:pPr marL="171440" indent="-171440" algn="just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En relación con los indicadores de </a:t>
            </a:r>
            <a:r>
              <a:rPr lang="es-ES" sz="1000" b="1" dirty="0">
                <a:solidFill>
                  <a:srgbClr val="0070C0"/>
                </a:solidFill>
                <a:latin typeface="Montserrat" pitchFamily="2" charset="0"/>
              </a:rPr>
              <a:t>Facilidad y Amabilidad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, se observa un </a:t>
            </a:r>
            <a:r>
              <a:rPr lang="es-ES" sz="1000" dirty="0">
                <a:solidFill>
                  <a:srgbClr val="0070C0"/>
                </a:solidFill>
                <a:latin typeface="Montserrat" pitchFamily="2" charset="0"/>
              </a:rPr>
              <a:t>incremento del </a:t>
            </a:r>
            <a:r>
              <a:rPr lang="es-ES" sz="1000" b="1" dirty="0">
                <a:solidFill>
                  <a:srgbClr val="0070C0"/>
                </a:solidFill>
                <a:latin typeface="Montserrat" pitchFamily="2" charset="0"/>
              </a:rPr>
              <a:t>3,9%</a:t>
            </a:r>
            <a:r>
              <a:rPr lang="es-ES" sz="1000" dirty="0">
                <a:solidFill>
                  <a:srgbClr val="0070C0"/>
                </a:solidFill>
                <a:latin typeface="Montserrat" pitchFamily="2" charset="0"/>
              </a:rPr>
              <a:t> y </a:t>
            </a:r>
            <a:r>
              <a:rPr lang="es-ES" sz="1000" b="1" dirty="0">
                <a:solidFill>
                  <a:srgbClr val="0070C0"/>
                </a:solidFill>
                <a:latin typeface="Montserrat" pitchFamily="2" charset="0"/>
              </a:rPr>
              <a:t>1,5%</a:t>
            </a:r>
            <a:r>
              <a:rPr lang="es-ES" sz="1000" dirty="0">
                <a:solidFill>
                  <a:srgbClr val="0070C0"/>
                </a:solidFill>
                <a:latin typeface="Montserrat" pitchFamily="2" charset="0"/>
              </a:rPr>
              <a:t>, 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respectivamente. El análisis de la voz del cliente evidencia que, durante la llamada, varios usuarios cambiaron su emoción inicial de enojado/preocupado a tranquilo o agradecido. Este comportamiento refleja que el trato y la gestión del asesor lograron revertir el sentimiento negativo, impactando directamente en la percepción de amabilidad y facilidad. Además, los verbatims positivos destacan el agradecimiento por la atención y la claridad en la explicación, incluso en casos donde el problema operativo no se resolvió de inmediato.</a:t>
            </a:r>
          </a:p>
          <a:p>
            <a:pPr marL="171440" indent="-171440" algn="just">
              <a:buFont typeface="Arial" panose="020B0604020202020204" pitchFamily="34" charset="0"/>
              <a:buChar char="•"/>
            </a:pPr>
            <a:endParaRPr lang="es-ES" sz="10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0"/>
            </a:endParaRPr>
          </a:p>
          <a:p>
            <a:pPr marL="171440" indent="-171440" algn="just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El </a:t>
            </a:r>
            <a:r>
              <a:rPr lang="es-ES" sz="1000" b="1" dirty="0">
                <a:solidFill>
                  <a:srgbClr val="0070C0"/>
                </a:solidFill>
                <a:latin typeface="Montserrat" pitchFamily="2" charset="0"/>
              </a:rPr>
              <a:t>FCR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 </a:t>
            </a:r>
            <a:r>
              <a:rPr lang="es-ES" sz="1000" dirty="0">
                <a:solidFill>
                  <a:srgbClr val="0070C0"/>
                </a:solidFill>
                <a:latin typeface="Montserrat" pitchFamily="2" charset="0"/>
              </a:rPr>
              <a:t>disminuyó </a:t>
            </a:r>
            <a:r>
              <a:rPr lang="es-ES" sz="1000" b="1" dirty="0">
                <a:solidFill>
                  <a:srgbClr val="0070C0"/>
                </a:solidFill>
                <a:latin typeface="Montserrat" pitchFamily="2" charset="0"/>
              </a:rPr>
              <a:t>1,9%</a:t>
            </a:r>
            <a:r>
              <a:rPr lang="es-ES" sz="1000" dirty="0">
                <a:solidFill>
                  <a:srgbClr val="0070C0"/>
                </a:solidFill>
                <a:latin typeface="Montserrat" pitchFamily="2" charset="0"/>
              </a:rPr>
              <a:t>, 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principalmente por falta de resolución en el primer contacto y ausencia de seguimiento. Comentarios como “he llamado varias veces y no hacen caso” evidencian falta de confirmación y cierre, sumado a inconformidades recurrentes por falta de barrido y recolección, lo que generó gestiones adicionales.</a:t>
            </a:r>
          </a:p>
          <a:p>
            <a:pPr marL="171440" indent="-171440" algn="just">
              <a:buFont typeface="Arial" panose="020B0604020202020204" pitchFamily="34" charset="0"/>
              <a:buChar char="•"/>
            </a:pPr>
            <a:endParaRPr lang="es-ES" sz="10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0"/>
            </a:endParaRPr>
          </a:p>
          <a:p>
            <a:pPr marL="171440" indent="-171440" algn="just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En cuanto al </a:t>
            </a:r>
            <a:r>
              <a:rPr lang="es-ES" sz="1000" b="1" dirty="0">
                <a:solidFill>
                  <a:srgbClr val="0070C0"/>
                </a:solidFill>
                <a:latin typeface="Montserrat" pitchFamily="2" charset="0"/>
              </a:rPr>
              <a:t>NPS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, se observó una disminución del </a:t>
            </a:r>
            <a:r>
              <a:rPr lang="es-ES" sz="1000" dirty="0">
                <a:solidFill>
                  <a:srgbClr val="0070C0"/>
                </a:solidFill>
                <a:latin typeface="Montserrat" pitchFamily="2" charset="0"/>
              </a:rPr>
              <a:t>2,9%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 en diciembre, el indicador se vio afectado negativamente por la alta proporción de experiencias insatisfactorias en diciembre. El </a:t>
            </a:r>
            <a:r>
              <a:rPr lang="es-E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92,0% 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de los casos cerraron con emociones negativas y el </a:t>
            </a:r>
            <a:r>
              <a:rPr lang="es-E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79,0%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 se tipificaron como “queja”, lo que incrementó la base de detractores. </a:t>
            </a:r>
          </a:p>
        </p:txBody>
      </p:sp>
      <p:sp>
        <p:nvSpPr>
          <p:cNvPr id="43" name="CuadroTexto 42"/>
          <p:cNvSpPr txBox="1"/>
          <p:nvPr/>
        </p:nvSpPr>
        <p:spPr>
          <a:xfrm>
            <a:off x="285604" y="16354955"/>
            <a:ext cx="9381839" cy="1100225"/>
          </a:xfrm>
          <a:prstGeom prst="roundRect">
            <a:avLst>
              <a:gd name="adj" fmla="val 5909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rgbClr val="0070C0"/>
                </a:solidFill>
                <a:latin typeface="Montserrat" pitchFamily="2" charset="0"/>
              </a:rPr>
              <a:t>Sugerimos: 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0"/>
              </a:rPr>
              <a:t>Implementar un plan de supervisión visible en zonas críticas (barrido y recolección), con evidencia fotográfica y comunicación proactiva al usuario. </a:t>
            </a:r>
          </a:p>
          <a:p>
            <a:pPr algn="just">
              <a:lnSpc>
                <a:spcPct val="150000"/>
              </a:lnSpc>
            </a:pPr>
            <a:r>
              <a:rPr lang="es-ES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0"/>
              </a:rPr>
              <a:t>Impacto esperado</a:t>
            </a:r>
            <a:r>
              <a:rPr lang="es-E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0"/>
              </a:rPr>
              <a:t>: Reducción de inconformidades por falta de servicio, mejora en FCR y NPS.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0"/>
              </a:rPr>
              <a:t>Establecer protocolos para confirmar la ejecución del servicio (llamada/SMS) y cerrar casos con trazabilidad clara.</a:t>
            </a:r>
          </a:p>
          <a:p>
            <a:pPr algn="just">
              <a:lnSpc>
                <a:spcPct val="150000"/>
              </a:lnSpc>
            </a:pPr>
            <a:r>
              <a:rPr lang="es-ES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0"/>
              </a:rPr>
              <a:t>Impacto esperado</a:t>
            </a:r>
            <a:r>
              <a:rPr lang="es-E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0"/>
              </a:rPr>
              <a:t>: Disminución de reclamos repetidos, incremento en percepción de facilidad y confiabilidad.</a:t>
            </a:r>
          </a:p>
        </p:txBody>
      </p:sp>
      <p:pic>
        <p:nvPicPr>
          <p:cNvPr id="44" name="Picture 14" descr="D:\Planeación línea gráfica 2021\103034139 #emtelcolovers\Canales de Comunicaciones\Íconos\Íconos blanco\Íconos 2021 blanco-1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782" y="2351789"/>
            <a:ext cx="305949" cy="30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2" name="Grupo 131"/>
          <p:cNvGrpSpPr/>
          <p:nvPr/>
        </p:nvGrpSpPr>
        <p:grpSpPr>
          <a:xfrm>
            <a:off x="1880810" y="13049131"/>
            <a:ext cx="1927996" cy="1690309"/>
            <a:chOff x="457049" y="11399151"/>
            <a:chExt cx="1746221" cy="1517839"/>
          </a:xfrm>
        </p:grpSpPr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87F8EF63-1D12-4B65-B9E0-ED7AA91CB1F5}"/>
                </a:ext>
              </a:extLst>
            </p:cNvPr>
            <p:cNvGrpSpPr/>
            <p:nvPr/>
          </p:nvGrpSpPr>
          <p:grpSpPr>
            <a:xfrm>
              <a:off x="457049" y="11399151"/>
              <a:ext cx="1389167" cy="632313"/>
              <a:chOff x="4870446" y="2013591"/>
              <a:chExt cx="807045" cy="351260"/>
            </a:xfrm>
          </p:grpSpPr>
          <p:grpSp>
            <p:nvGrpSpPr>
              <p:cNvPr id="58" name="Gráfico 76">
                <a:extLst>
                  <a:ext uri="{FF2B5EF4-FFF2-40B4-BE49-F238E27FC236}">
                    <a16:creationId xmlns:a16="http://schemas.microsoft.com/office/drawing/2014/main" id="{E522DA50-208A-4F7F-BEE0-0891E125CE0B}"/>
                  </a:ext>
                </a:extLst>
              </p:cNvPr>
              <p:cNvGrpSpPr/>
              <p:nvPr/>
            </p:nvGrpSpPr>
            <p:grpSpPr>
              <a:xfrm>
                <a:off x="4870446" y="2013591"/>
                <a:ext cx="149177" cy="351260"/>
                <a:chOff x="2461926" y="3586161"/>
                <a:chExt cx="828675" cy="1968133"/>
              </a:xfrm>
              <a:solidFill>
                <a:srgbClr val="0AABA5"/>
              </a:solidFill>
            </p:grpSpPr>
            <p:sp>
              <p:nvSpPr>
                <p:cNvPr id="75" name="Forma libre: forma 79">
                  <a:extLst>
                    <a:ext uri="{FF2B5EF4-FFF2-40B4-BE49-F238E27FC236}">
                      <a16:creationId xmlns:a16="http://schemas.microsoft.com/office/drawing/2014/main" id="{EDE2CFB1-807C-4CC1-8A08-A7BC53AB5E76}"/>
                    </a:ext>
                  </a:extLst>
                </p:cNvPr>
                <p:cNvSpPr/>
                <p:nvPr/>
              </p:nvSpPr>
              <p:spPr>
                <a:xfrm>
                  <a:off x="2710478" y="3586161"/>
                  <a:ext cx="342900" cy="342900"/>
                </a:xfrm>
                <a:custGeom>
                  <a:avLst/>
                  <a:gdLst>
                    <a:gd name="connsiteX0" fmla="*/ 175244 w 342900"/>
                    <a:gd name="connsiteY0" fmla="*/ 348701 h 342900"/>
                    <a:gd name="connsiteX1" fmla="*/ 348618 w 342900"/>
                    <a:gd name="connsiteY1" fmla="*/ 173184 h 342900"/>
                    <a:gd name="connsiteX2" fmla="*/ 173377 w 342900"/>
                    <a:gd name="connsiteY2" fmla="*/ 1 h 342900"/>
                    <a:gd name="connsiteX3" fmla="*/ 3 w 342900"/>
                    <a:gd name="connsiteY3" fmla="*/ 175232 h 342900"/>
                    <a:gd name="connsiteX4" fmla="*/ 175244 w 342900"/>
                    <a:gd name="connsiteY4" fmla="*/ 348701 h 342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2900" h="342900">
                      <a:moveTo>
                        <a:pt x="175244" y="348701"/>
                      </a:moveTo>
                      <a:cubicBezTo>
                        <a:pt x="271465" y="348235"/>
                        <a:pt x="349085" y="269415"/>
                        <a:pt x="348618" y="173184"/>
                      </a:cubicBezTo>
                      <a:cubicBezTo>
                        <a:pt x="348056" y="77239"/>
                        <a:pt x="269608" y="-275"/>
                        <a:pt x="173377" y="1"/>
                      </a:cubicBezTo>
                      <a:cubicBezTo>
                        <a:pt x="77336" y="372"/>
                        <a:pt x="-550" y="78915"/>
                        <a:pt x="3" y="175232"/>
                      </a:cubicBezTo>
                      <a:cubicBezTo>
                        <a:pt x="565" y="271368"/>
                        <a:pt x="79299" y="349263"/>
                        <a:pt x="175244" y="348701"/>
                      </a:cubicBezTo>
                      <a:close/>
                    </a:path>
                  </a:pathLst>
                </a:custGeom>
                <a:solidFill>
                  <a:srgbClr val="00206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O"/>
                </a:p>
              </p:txBody>
            </p:sp>
            <p:sp>
              <p:nvSpPr>
                <p:cNvPr id="76" name="Forma libre: forma 81">
                  <a:extLst>
                    <a:ext uri="{FF2B5EF4-FFF2-40B4-BE49-F238E27FC236}">
                      <a16:creationId xmlns:a16="http://schemas.microsoft.com/office/drawing/2014/main" id="{1DC58B04-B2F9-4709-B654-4FF9C8BB8D29}"/>
                    </a:ext>
                  </a:extLst>
                </p:cNvPr>
                <p:cNvSpPr/>
                <p:nvPr/>
              </p:nvSpPr>
              <p:spPr>
                <a:xfrm>
                  <a:off x="2461926" y="3992194"/>
                  <a:ext cx="828675" cy="1562100"/>
                </a:xfrm>
                <a:custGeom>
                  <a:avLst/>
                  <a:gdLst>
                    <a:gd name="connsiteX0" fmla="*/ 831771 w 828675"/>
                    <a:gd name="connsiteY0" fmla="*/ 614382 h 1562100"/>
                    <a:gd name="connsiteX1" fmla="*/ 829161 w 828675"/>
                    <a:gd name="connsiteY1" fmla="*/ 185280 h 1562100"/>
                    <a:gd name="connsiteX2" fmla="*/ 588502 w 828675"/>
                    <a:gd name="connsiteY2" fmla="*/ 5677 h 1562100"/>
                    <a:gd name="connsiteX3" fmla="*/ 240544 w 828675"/>
                    <a:gd name="connsiteY3" fmla="*/ 0 h 1562100"/>
                    <a:gd name="connsiteX4" fmla="*/ 86 w 828675"/>
                    <a:gd name="connsiteY4" fmla="*/ 189748 h 1562100"/>
                    <a:gd name="connsiteX5" fmla="*/ 86 w 828675"/>
                    <a:gd name="connsiteY5" fmla="*/ 614105 h 1562100"/>
                    <a:gd name="connsiteX6" fmla="*/ 276 w 828675"/>
                    <a:gd name="connsiteY6" fmla="*/ 614105 h 1562100"/>
                    <a:gd name="connsiteX7" fmla="*/ 0 w 828675"/>
                    <a:gd name="connsiteY7" fmla="*/ 616896 h 1562100"/>
                    <a:gd name="connsiteX8" fmla="*/ 73895 w 828675"/>
                    <a:gd name="connsiteY8" fmla="*/ 690505 h 1562100"/>
                    <a:gd name="connsiteX9" fmla="*/ 146952 w 828675"/>
                    <a:gd name="connsiteY9" fmla="*/ 616239 h 1562100"/>
                    <a:gd name="connsiteX10" fmla="*/ 146952 w 828675"/>
                    <a:gd name="connsiteY10" fmla="*/ 612981 h 1562100"/>
                    <a:gd name="connsiteX11" fmla="*/ 147418 w 828675"/>
                    <a:gd name="connsiteY11" fmla="*/ 221104 h 1562100"/>
                    <a:gd name="connsiteX12" fmla="*/ 193853 w 828675"/>
                    <a:gd name="connsiteY12" fmla="*/ 220828 h 1562100"/>
                    <a:gd name="connsiteX13" fmla="*/ 199996 w 828675"/>
                    <a:gd name="connsiteY13" fmla="*/ 1470631 h 1562100"/>
                    <a:gd name="connsiteX14" fmla="*/ 299761 w 828675"/>
                    <a:gd name="connsiteY14" fmla="*/ 1569558 h 1562100"/>
                    <a:gd name="connsiteX15" fmla="*/ 398688 w 828675"/>
                    <a:gd name="connsiteY15" fmla="*/ 1469612 h 1562100"/>
                    <a:gd name="connsiteX16" fmla="*/ 394411 w 828675"/>
                    <a:gd name="connsiteY16" fmla="*/ 663150 h 1562100"/>
                    <a:gd name="connsiteX17" fmla="*/ 438893 w 828675"/>
                    <a:gd name="connsiteY17" fmla="*/ 662588 h 1562100"/>
                    <a:gd name="connsiteX18" fmla="*/ 443636 w 828675"/>
                    <a:gd name="connsiteY18" fmla="*/ 1469793 h 1562100"/>
                    <a:gd name="connsiteX19" fmla="*/ 444379 w 828675"/>
                    <a:gd name="connsiteY19" fmla="*/ 1470727 h 1562100"/>
                    <a:gd name="connsiteX20" fmla="*/ 543306 w 828675"/>
                    <a:gd name="connsiteY20" fmla="*/ 1567787 h 1562100"/>
                    <a:gd name="connsiteX21" fmla="*/ 642137 w 828675"/>
                    <a:gd name="connsiteY21" fmla="*/ 1468774 h 1562100"/>
                    <a:gd name="connsiteX22" fmla="*/ 634670 w 828675"/>
                    <a:gd name="connsiteY22" fmla="*/ 216456 h 1562100"/>
                    <a:gd name="connsiteX23" fmla="*/ 682685 w 828675"/>
                    <a:gd name="connsiteY23" fmla="*/ 216084 h 1562100"/>
                    <a:gd name="connsiteX24" fmla="*/ 684733 w 828675"/>
                    <a:gd name="connsiteY24" fmla="*/ 615125 h 1562100"/>
                    <a:gd name="connsiteX25" fmla="*/ 684733 w 828675"/>
                    <a:gd name="connsiteY25" fmla="*/ 615496 h 1562100"/>
                    <a:gd name="connsiteX26" fmla="*/ 758438 w 828675"/>
                    <a:gd name="connsiteY26" fmla="*/ 689010 h 1562100"/>
                    <a:gd name="connsiteX27" fmla="*/ 831771 w 828675"/>
                    <a:gd name="connsiteY27" fmla="*/ 615210 h 1562100"/>
                    <a:gd name="connsiteX28" fmla="*/ 831771 w 828675"/>
                    <a:gd name="connsiteY28" fmla="*/ 614382 h 1562100"/>
                    <a:gd name="connsiteX29" fmla="*/ 831771 w 828675"/>
                    <a:gd name="connsiteY29" fmla="*/ 614382 h 1562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828675" h="1562100">
                      <a:moveTo>
                        <a:pt x="831771" y="614382"/>
                      </a:moveTo>
                      <a:lnTo>
                        <a:pt x="829161" y="185280"/>
                      </a:lnTo>
                      <a:cubicBezTo>
                        <a:pt x="812035" y="-5963"/>
                        <a:pt x="588502" y="5677"/>
                        <a:pt x="588502" y="5677"/>
                      </a:cubicBezTo>
                      <a:lnTo>
                        <a:pt x="240544" y="0"/>
                      </a:lnTo>
                      <a:cubicBezTo>
                        <a:pt x="-9687" y="5953"/>
                        <a:pt x="86" y="189748"/>
                        <a:pt x="86" y="189748"/>
                      </a:cubicBezTo>
                      <a:lnTo>
                        <a:pt x="86" y="614105"/>
                      </a:lnTo>
                      <a:lnTo>
                        <a:pt x="276" y="614105"/>
                      </a:lnTo>
                      <a:lnTo>
                        <a:pt x="0" y="616896"/>
                      </a:lnTo>
                      <a:cubicBezTo>
                        <a:pt x="190" y="657654"/>
                        <a:pt x="33595" y="690505"/>
                        <a:pt x="73895" y="690505"/>
                      </a:cubicBezTo>
                      <a:cubicBezTo>
                        <a:pt x="114652" y="690134"/>
                        <a:pt x="146952" y="657282"/>
                        <a:pt x="146952" y="616239"/>
                      </a:cubicBezTo>
                      <a:lnTo>
                        <a:pt x="146952" y="612981"/>
                      </a:lnTo>
                      <a:lnTo>
                        <a:pt x="147418" y="221104"/>
                      </a:lnTo>
                      <a:lnTo>
                        <a:pt x="193853" y="220828"/>
                      </a:lnTo>
                      <a:lnTo>
                        <a:pt x="199996" y="1470631"/>
                      </a:lnTo>
                      <a:cubicBezTo>
                        <a:pt x="200187" y="1525353"/>
                        <a:pt x="244573" y="1569558"/>
                        <a:pt x="299761" y="1569558"/>
                      </a:cubicBezTo>
                      <a:cubicBezTo>
                        <a:pt x="354482" y="1569368"/>
                        <a:pt x="398688" y="1524981"/>
                        <a:pt x="398688" y="1469612"/>
                      </a:cubicBezTo>
                      <a:lnTo>
                        <a:pt x="394411" y="663150"/>
                      </a:lnTo>
                      <a:lnTo>
                        <a:pt x="438893" y="662588"/>
                      </a:lnTo>
                      <a:lnTo>
                        <a:pt x="443636" y="1469793"/>
                      </a:lnTo>
                      <a:lnTo>
                        <a:pt x="444379" y="1470727"/>
                      </a:lnTo>
                      <a:cubicBezTo>
                        <a:pt x="445122" y="1524514"/>
                        <a:pt x="488956" y="1568158"/>
                        <a:pt x="543306" y="1567787"/>
                      </a:cubicBezTo>
                      <a:cubicBezTo>
                        <a:pt x="597932" y="1567596"/>
                        <a:pt x="642233" y="1523209"/>
                        <a:pt x="642137" y="1468774"/>
                      </a:cubicBezTo>
                      <a:lnTo>
                        <a:pt x="634670" y="216456"/>
                      </a:lnTo>
                      <a:lnTo>
                        <a:pt x="682685" y="216084"/>
                      </a:lnTo>
                      <a:lnTo>
                        <a:pt x="684733" y="615125"/>
                      </a:lnTo>
                      <a:lnTo>
                        <a:pt x="684733" y="615496"/>
                      </a:lnTo>
                      <a:cubicBezTo>
                        <a:pt x="684733" y="656254"/>
                        <a:pt x="717680" y="689200"/>
                        <a:pt x="758438" y="689010"/>
                      </a:cubicBezTo>
                      <a:cubicBezTo>
                        <a:pt x="799195" y="688639"/>
                        <a:pt x="831771" y="655787"/>
                        <a:pt x="831771" y="615210"/>
                      </a:cubicBezTo>
                      <a:lnTo>
                        <a:pt x="831771" y="614382"/>
                      </a:lnTo>
                      <a:lnTo>
                        <a:pt x="831771" y="614382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O"/>
                </a:p>
              </p:txBody>
            </p:sp>
          </p:grpSp>
          <p:grpSp>
            <p:nvGrpSpPr>
              <p:cNvPr id="59" name="Gráfico 76">
                <a:extLst>
                  <a:ext uri="{FF2B5EF4-FFF2-40B4-BE49-F238E27FC236}">
                    <a16:creationId xmlns:a16="http://schemas.microsoft.com/office/drawing/2014/main" id="{B2537903-1945-4890-B968-D5B8DD90F5FB}"/>
                  </a:ext>
                </a:extLst>
              </p:cNvPr>
              <p:cNvGrpSpPr/>
              <p:nvPr/>
            </p:nvGrpSpPr>
            <p:grpSpPr>
              <a:xfrm>
                <a:off x="5038192" y="2013591"/>
                <a:ext cx="149177" cy="351260"/>
                <a:chOff x="2461926" y="3586161"/>
                <a:chExt cx="828675" cy="1968133"/>
              </a:xfrm>
              <a:solidFill>
                <a:srgbClr val="0AABA5"/>
              </a:solidFill>
            </p:grpSpPr>
            <p:sp>
              <p:nvSpPr>
                <p:cNvPr id="73" name="Forma libre: forma 84">
                  <a:extLst>
                    <a:ext uri="{FF2B5EF4-FFF2-40B4-BE49-F238E27FC236}">
                      <a16:creationId xmlns:a16="http://schemas.microsoft.com/office/drawing/2014/main" id="{579B4958-2D43-4CA9-8793-F4E0AA970FAE}"/>
                    </a:ext>
                  </a:extLst>
                </p:cNvPr>
                <p:cNvSpPr/>
                <p:nvPr/>
              </p:nvSpPr>
              <p:spPr>
                <a:xfrm>
                  <a:off x="2710478" y="3586161"/>
                  <a:ext cx="342900" cy="342900"/>
                </a:xfrm>
                <a:custGeom>
                  <a:avLst/>
                  <a:gdLst>
                    <a:gd name="connsiteX0" fmla="*/ 175244 w 342900"/>
                    <a:gd name="connsiteY0" fmla="*/ 348701 h 342900"/>
                    <a:gd name="connsiteX1" fmla="*/ 348618 w 342900"/>
                    <a:gd name="connsiteY1" fmla="*/ 173184 h 342900"/>
                    <a:gd name="connsiteX2" fmla="*/ 173377 w 342900"/>
                    <a:gd name="connsiteY2" fmla="*/ 1 h 342900"/>
                    <a:gd name="connsiteX3" fmla="*/ 3 w 342900"/>
                    <a:gd name="connsiteY3" fmla="*/ 175232 h 342900"/>
                    <a:gd name="connsiteX4" fmla="*/ 175244 w 342900"/>
                    <a:gd name="connsiteY4" fmla="*/ 348701 h 342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2900" h="342900">
                      <a:moveTo>
                        <a:pt x="175244" y="348701"/>
                      </a:moveTo>
                      <a:cubicBezTo>
                        <a:pt x="271465" y="348235"/>
                        <a:pt x="349085" y="269415"/>
                        <a:pt x="348618" y="173184"/>
                      </a:cubicBezTo>
                      <a:cubicBezTo>
                        <a:pt x="348056" y="77239"/>
                        <a:pt x="269608" y="-275"/>
                        <a:pt x="173377" y="1"/>
                      </a:cubicBezTo>
                      <a:cubicBezTo>
                        <a:pt x="77336" y="372"/>
                        <a:pt x="-550" y="78915"/>
                        <a:pt x="3" y="175232"/>
                      </a:cubicBezTo>
                      <a:cubicBezTo>
                        <a:pt x="565" y="271368"/>
                        <a:pt x="79299" y="349263"/>
                        <a:pt x="175244" y="348701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O"/>
                </a:p>
              </p:txBody>
            </p:sp>
            <p:sp>
              <p:nvSpPr>
                <p:cNvPr id="74" name="Forma libre: forma 85">
                  <a:extLst>
                    <a:ext uri="{FF2B5EF4-FFF2-40B4-BE49-F238E27FC236}">
                      <a16:creationId xmlns:a16="http://schemas.microsoft.com/office/drawing/2014/main" id="{024B33E4-A480-4B5F-9553-84BBBFBF3792}"/>
                    </a:ext>
                  </a:extLst>
                </p:cNvPr>
                <p:cNvSpPr/>
                <p:nvPr/>
              </p:nvSpPr>
              <p:spPr>
                <a:xfrm>
                  <a:off x="2461926" y="3992194"/>
                  <a:ext cx="828675" cy="1562100"/>
                </a:xfrm>
                <a:custGeom>
                  <a:avLst/>
                  <a:gdLst>
                    <a:gd name="connsiteX0" fmla="*/ 831771 w 828675"/>
                    <a:gd name="connsiteY0" fmla="*/ 614382 h 1562100"/>
                    <a:gd name="connsiteX1" fmla="*/ 829161 w 828675"/>
                    <a:gd name="connsiteY1" fmla="*/ 185280 h 1562100"/>
                    <a:gd name="connsiteX2" fmla="*/ 588502 w 828675"/>
                    <a:gd name="connsiteY2" fmla="*/ 5677 h 1562100"/>
                    <a:gd name="connsiteX3" fmla="*/ 240544 w 828675"/>
                    <a:gd name="connsiteY3" fmla="*/ 0 h 1562100"/>
                    <a:gd name="connsiteX4" fmla="*/ 86 w 828675"/>
                    <a:gd name="connsiteY4" fmla="*/ 189748 h 1562100"/>
                    <a:gd name="connsiteX5" fmla="*/ 86 w 828675"/>
                    <a:gd name="connsiteY5" fmla="*/ 614105 h 1562100"/>
                    <a:gd name="connsiteX6" fmla="*/ 276 w 828675"/>
                    <a:gd name="connsiteY6" fmla="*/ 614105 h 1562100"/>
                    <a:gd name="connsiteX7" fmla="*/ 0 w 828675"/>
                    <a:gd name="connsiteY7" fmla="*/ 616896 h 1562100"/>
                    <a:gd name="connsiteX8" fmla="*/ 73895 w 828675"/>
                    <a:gd name="connsiteY8" fmla="*/ 690505 h 1562100"/>
                    <a:gd name="connsiteX9" fmla="*/ 146952 w 828675"/>
                    <a:gd name="connsiteY9" fmla="*/ 616239 h 1562100"/>
                    <a:gd name="connsiteX10" fmla="*/ 146952 w 828675"/>
                    <a:gd name="connsiteY10" fmla="*/ 612981 h 1562100"/>
                    <a:gd name="connsiteX11" fmla="*/ 147418 w 828675"/>
                    <a:gd name="connsiteY11" fmla="*/ 221104 h 1562100"/>
                    <a:gd name="connsiteX12" fmla="*/ 193853 w 828675"/>
                    <a:gd name="connsiteY12" fmla="*/ 220828 h 1562100"/>
                    <a:gd name="connsiteX13" fmla="*/ 199996 w 828675"/>
                    <a:gd name="connsiteY13" fmla="*/ 1470631 h 1562100"/>
                    <a:gd name="connsiteX14" fmla="*/ 299761 w 828675"/>
                    <a:gd name="connsiteY14" fmla="*/ 1569558 h 1562100"/>
                    <a:gd name="connsiteX15" fmla="*/ 398688 w 828675"/>
                    <a:gd name="connsiteY15" fmla="*/ 1469612 h 1562100"/>
                    <a:gd name="connsiteX16" fmla="*/ 394411 w 828675"/>
                    <a:gd name="connsiteY16" fmla="*/ 663150 h 1562100"/>
                    <a:gd name="connsiteX17" fmla="*/ 438893 w 828675"/>
                    <a:gd name="connsiteY17" fmla="*/ 662588 h 1562100"/>
                    <a:gd name="connsiteX18" fmla="*/ 443636 w 828675"/>
                    <a:gd name="connsiteY18" fmla="*/ 1469793 h 1562100"/>
                    <a:gd name="connsiteX19" fmla="*/ 444379 w 828675"/>
                    <a:gd name="connsiteY19" fmla="*/ 1470727 h 1562100"/>
                    <a:gd name="connsiteX20" fmla="*/ 543306 w 828675"/>
                    <a:gd name="connsiteY20" fmla="*/ 1567787 h 1562100"/>
                    <a:gd name="connsiteX21" fmla="*/ 642137 w 828675"/>
                    <a:gd name="connsiteY21" fmla="*/ 1468774 h 1562100"/>
                    <a:gd name="connsiteX22" fmla="*/ 634670 w 828675"/>
                    <a:gd name="connsiteY22" fmla="*/ 216456 h 1562100"/>
                    <a:gd name="connsiteX23" fmla="*/ 682685 w 828675"/>
                    <a:gd name="connsiteY23" fmla="*/ 216084 h 1562100"/>
                    <a:gd name="connsiteX24" fmla="*/ 684733 w 828675"/>
                    <a:gd name="connsiteY24" fmla="*/ 615125 h 1562100"/>
                    <a:gd name="connsiteX25" fmla="*/ 684733 w 828675"/>
                    <a:gd name="connsiteY25" fmla="*/ 615496 h 1562100"/>
                    <a:gd name="connsiteX26" fmla="*/ 758438 w 828675"/>
                    <a:gd name="connsiteY26" fmla="*/ 689010 h 1562100"/>
                    <a:gd name="connsiteX27" fmla="*/ 831771 w 828675"/>
                    <a:gd name="connsiteY27" fmla="*/ 615210 h 1562100"/>
                    <a:gd name="connsiteX28" fmla="*/ 831771 w 828675"/>
                    <a:gd name="connsiteY28" fmla="*/ 614382 h 1562100"/>
                    <a:gd name="connsiteX29" fmla="*/ 831771 w 828675"/>
                    <a:gd name="connsiteY29" fmla="*/ 614382 h 1562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828675" h="1562100">
                      <a:moveTo>
                        <a:pt x="831771" y="614382"/>
                      </a:moveTo>
                      <a:lnTo>
                        <a:pt x="829161" y="185280"/>
                      </a:lnTo>
                      <a:cubicBezTo>
                        <a:pt x="812035" y="-5963"/>
                        <a:pt x="588502" y="5677"/>
                        <a:pt x="588502" y="5677"/>
                      </a:cubicBezTo>
                      <a:lnTo>
                        <a:pt x="240544" y="0"/>
                      </a:lnTo>
                      <a:cubicBezTo>
                        <a:pt x="-9687" y="5953"/>
                        <a:pt x="86" y="189748"/>
                        <a:pt x="86" y="189748"/>
                      </a:cubicBezTo>
                      <a:lnTo>
                        <a:pt x="86" y="614105"/>
                      </a:lnTo>
                      <a:lnTo>
                        <a:pt x="276" y="614105"/>
                      </a:lnTo>
                      <a:lnTo>
                        <a:pt x="0" y="616896"/>
                      </a:lnTo>
                      <a:cubicBezTo>
                        <a:pt x="190" y="657654"/>
                        <a:pt x="33595" y="690505"/>
                        <a:pt x="73895" y="690505"/>
                      </a:cubicBezTo>
                      <a:cubicBezTo>
                        <a:pt x="114652" y="690134"/>
                        <a:pt x="146952" y="657282"/>
                        <a:pt x="146952" y="616239"/>
                      </a:cubicBezTo>
                      <a:lnTo>
                        <a:pt x="146952" y="612981"/>
                      </a:lnTo>
                      <a:lnTo>
                        <a:pt x="147418" y="221104"/>
                      </a:lnTo>
                      <a:lnTo>
                        <a:pt x="193853" y="220828"/>
                      </a:lnTo>
                      <a:lnTo>
                        <a:pt x="199996" y="1470631"/>
                      </a:lnTo>
                      <a:cubicBezTo>
                        <a:pt x="200187" y="1525353"/>
                        <a:pt x="244573" y="1569558"/>
                        <a:pt x="299761" y="1569558"/>
                      </a:cubicBezTo>
                      <a:cubicBezTo>
                        <a:pt x="354482" y="1569368"/>
                        <a:pt x="398688" y="1524981"/>
                        <a:pt x="398688" y="1469612"/>
                      </a:cubicBezTo>
                      <a:lnTo>
                        <a:pt x="394411" y="663150"/>
                      </a:lnTo>
                      <a:lnTo>
                        <a:pt x="438893" y="662588"/>
                      </a:lnTo>
                      <a:lnTo>
                        <a:pt x="443636" y="1469793"/>
                      </a:lnTo>
                      <a:lnTo>
                        <a:pt x="444379" y="1470727"/>
                      </a:lnTo>
                      <a:cubicBezTo>
                        <a:pt x="445122" y="1524514"/>
                        <a:pt x="488956" y="1568158"/>
                        <a:pt x="543306" y="1567787"/>
                      </a:cubicBezTo>
                      <a:cubicBezTo>
                        <a:pt x="597932" y="1567596"/>
                        <a:pt x="642233" y="1523209"/>
                        <a:pt x="642137" y="1468774"/>
                      </a:cubicBezTo>
                      <a:lnTo>
                        <a:pt x="634670" y="216456"/>
                      </a:lnTo>
                      <a:lnTo>
                        <a:pt x="682685" y="216084"/>
                      </a:lnTo>
                      <a:lnTo>
                        <a:pt x="684733" y="615125"/>
                      </a:lnTo>
                      <a:lnTo>
                        <a:pt x="684733" y="615496"/>
                      </a:lnTo>
                      <a:cubicBezTo>
                        <a:pt x="684733" y="656254"/>
                        <a:pt x="717680" y="689200"/>
                        <a:pt x="758438" y="689010"/>
                      </a:cubicBezTo>
                      <a:cubicBezTo>
                        <a:pt x="799195" y="688639"/>
                        <a:pt x="831771" y="655787"/>
                        <a:pt x="831771" y="615210"/>
                      </a:cubicBezTo>
                      <a:lnTo>
                        <a:pt x="831771" y="614382"/>
                      </a:lnTo>
                      <a:lnTo>
                        <a:pt x="831771" y="614382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O"/>
                </a:p>
              </p:txBody>
            </p:sp>
          </p:grpSp>
          <p:grpSp>
            <p:nvGrpSpPr>
              <p:cNvPr id="60" name="Gráfico 76">
                <a:extLst>
                  <a:ext uri="{FF2B5EF4-FFF2-40B4-BE49-F238E27FC236}">
                    <a16:creationId xmlns:a16="http://schemas.microsoft.com/office/drawing/2014/main" id="{2D47D187-FA67-4C6A-8C1A-84318C64C125}"/>
                  </a:ext>
                </a:extLst>
              </p:cNvPr>
              <p:cNvGrpSpPr/>
              <p:nvPr/>
            </p:nvGrpSpPr>
            <p:grpSpPr>
              <a:xfrm>
                <a:off x="5203691" y="2013591"/>
                <a:ext cx="149177" cy="351260"/>
                <a:chOff x="2461926" y="3586161"/>
                <a:chExt cx="828675" cy="1968133"/>
              </a:xfrm>
              <a:solidFill>
                <a:srgbClr val="0AABA5"/>
              </a:solidFill>
            </p:grpSpPr>
            <p:sp>
              <p:nvSpPr>
                <p:cNvPr id="71" name="Forma libre: forma 87">
                  <a:extLst>
                    <a:ext uri="{FF2B5EF4-FFF2-40B4-BE49-F238E27FC236}">
                      <a16:creationId xmlns:a16="http://schemas.microsoft.com/office/drawing/2014/main" id="{B0AC6FF4-269E-468D-8F88-AE6DC6AD7CD7}"/>
                    </a:ext>
                  </a:extLst>
                </p:cNvPr>
                <p:cNvSpPr/>
                <p:nvPr/>
              </p:nvSpPr>
              <p:spPr>
                <a:xfrm>
                  <a:off x="2710478" y="3586161"/>
                  <a:ext cx="342900" cy="342900"/>
                </a:xfrm>
                <a:custGeom>
                  <a:avLst/>
                  <a:gdLst>
                    <a:gd name="connsiteX0" fmla="*/ 175244 w 342900"/>
                    <a:gd name="connsiteY0" fmla="*/ 348701 h 342900"/>
                    <a:gd name="connsiteX1" fmla="*/ 348618 w 342900"/>
                    <a:gd name="connsiteY1" fmla="*/ 173184 h 342900"/>
                    <a:gd name="connsiteX2" fmla="*/ 173377 w 342900"/>
                    <a:gd name="connsiteY2" fmla="*/ 1 h 342900"/>
                    <a:gd name="connsiteX3" fmla="*/ 3 w 342900"/>
                    <a:gd name="connsiteY3" fmla="*/ 175232 h 342900"/>
                    <a:gd name="connsiteX4" fmla="*/ 175244 w 342900"/>
                    <a:gd name="connsiteY4" fmla="*/ 348701 h 342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2900" h="342900">
                      <a:moveTo>
                        <a:pt x="175244" y="348701"/>
                      </a:moveTo>
                      <a:cubicBezTo>
                        <a:pt x="271465" y="348235"/>
                        <a:pt x="349085" y="269415"/>
                        <a:pt x="348618" y="173184"/>
                      </a:cubicBezTo>
                      <a:cubicBezTo>
                        <a:pt x="348056" y="77239"/>
                        <a:pt x="269608" y="-275"/>
                        <a:pt x="173377" y="1"/>
                      </a:cubicBezTo>
                      <a:cubicBezTo>
                        <a:pt x="77336" y="372"/>
                        <a:pt x="-550" y="78915"/>
                        <a:pt x="3" y="175232"/>
                      </a:cubicBezTo>
                      <a:cubicBezTo>
                        <a:pt x="565" y="271368"/>
                        <a:pt x="79299" y="349263"/>
                        <a:pt x="175244" y="348701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O"/>
                </a:p>
              </p:txBody>
            </p:sp>
            <p:sp>
              <p:nvSpPr>
                <p:cNvPr id="72" name="Forma libre: forma 88">
                  <a:extLst>
                    <a:ext uri="{FF2B5EF4-FFF2-40B4-BE49-F238E27FC236}">
                      <a16:creationId xmlns:a16="http://schemas.microsoft.com/office/drawing/2014/main" id="{5604FA42-8928-47ED-99AE-9852F7A4579C}"/>
                    </a:ext>
                  </a:extLst>
                </p:cNvPr>
                <p:cNvSpPr/>
                <p:nvPr/>
              </p:nvSpPr>
              <p:spPr>
                <a:xfrm>
                  <a:off x="2461926" y="3992194"/>
                  <a:ext cx="828675" cy="1562100"/>
                </a:xfrm>
                <a:custGeom>
                  <a:avLst/>
                  <a:gdLst>
                    <a:gd name="connsiteX0" fmla="*/ 831771 w 828675"/>
                    <a:gd name="connsiteY0" fmla="*/ 614382 h 1562100"/>
                    <a:gd name="connsiteX1" fmla="*/ 829161 w 828675"/>
                    <a:gd name="connsiteY1" fmla="*/ 185280 h 1562100"/>
                    <a:gd name="connsiteX2" fmla="*/ 588502 w 828675"/>
                    <a:gd name="connsiteY2" fmla="*/ 5677 h 1562100"/>
                    <a:gd name="connsiteX3" fmla="*/ 240544 w 828675"/>
                    <a:gd name="connsiteY3" fmla="*/ 0 h 1562100"/>
                    <a:gd name="connsiteX4" fmla="*/ 86 w 828675"/>
                    <a:gd name="connsiteY4" fmla="*/ 189748 h 1562100"/>
                    <a:gd name="connsiteX5" fmla="*/ 86 w 828675"/>
                    <a:gd name="connsiteY5" fmla="*/ 614105 h 1562100"/>
                    <a:gd name="connsiteX6" fmla="*/ 276 w 828675"/>
                    <a:gd name="connsiteY6" fmla="*/ 614105 h 1562100"/>
                    <a:gd name="connsiteX7" fmla="*/ 0 w 828675"/>
                    <a:gd name="connsiteY7" fmla="*/ 616896 h 1562100"/>
                    <a:gd name="connsiteX8" fmla="*/ 73895 w 828675"/>
                    <a:gd name="connsiteY8" fmla="*/ 690505 h 1562100"/>
                    <a:gd name="connsiteX9" fmla="*/ 146952 w 828675"/>
                    <a:gd name="connsiteY9" fmla="*/ 616239 h 1562100"/>
                    <a:gd name="connsiteX10" fmla="*/ 146952 w 828675"/>
                    <a:gd name="connsiteY10" fmla="*/ 612981 h 1562100"/>
                    <a:gd name="connsiteX11" fmla="*/ 147418 w 828675"/>
                    <a:gd name="connsiteY11" fmla="*/ 221104 h 1562100"/>
                    <a:gd name="connsiteX12" fmla="*/ 193853 w 828675"/>
                    <a:gd name="connsiteY12" fmla="*/ 220828 h 1562100"/>
                    <a:gd name="connsiteX13" fmla="*/ 199996 w 828675"/>
                    <a:gd name="connsiteY13" fmla="*/ 1470631 h 1562100"/>
                    <a:gd name="connsiteX14" fmla="*/ 299761 w 828675"/>
                    <a:gd name="connsiteY14" fmla="*/ 1569558 h 1562100"/>
                    <a:gd name="connsiteX15" fmla="*/ 398688 w 828675"/>
                    <a:gd name="connsiteY15" fmla="*/ 1469612 h 1562100"/>
                    <a:gd name="connsiteX16" fmla="*/ 394411 w 828675"/>
                    <a:gd name="connsiteY16" fmla="*/ 663150 h 1562100"/>
                    <a:gd name="connsiteX17" fmla="*/ 438893 w 828675"/>
                    <a:gd name="connsiteY17" fmla="*/ 662588 h 1562100"/>
                    <a:gd name="connsiteX18" fmla="*/ 443636 w 828675"/>
                    <a:gd name="connsiteY18" fmla="*/ 1469793 h 1562100"/>
                    <a:gd name="connsiteX19" fmla="*/ 444379 w 828675"/>
                    <a:gd name="connsiteY19" fmla="*/ 1470727 h 1562100"/>
                    <a:gd name="connsiteX20" fmla="*/ 543306 w 828675"/>
                    <a:gd name="connsiteY20" fmla="*/ 1567787 h 1562100"/>
                    <a:gd name="connsiteX21" fmla="*/ 642137 w 828675"/>
                    <a:gd name="connsiteY21" fmla="*/ 1468774 h 1562100"/>
                    <a:gd name="connsiteX22" fmla="*/ 634670 w 828675"/>
                    <a:gd name="connsiteY22" fmla="*/ 216456 h 1562100"/>
                    <a:gd name="connsiteX23" fmla="*/ 682685 w 828675"/>
                    <a:gd name="connsiteY23" fmla="*/ 216084 h 1562100"/>
                    <a:gd name="connsiteX24" fmla="*/ 684733 w 828675"/>
                    <a:gd name="connsiteY24" fmla="*/ 615125 h 1562100"/>
                    <a:gd name="connsiteX25" fmla="*/ 684733 w 828675"/>
                    <a:gd name="connsiteY25" fmla="*/ 615496 h 1562100"/>
                    <a:gd name="connsiteX26" fmla="*/ 758438 w 828675"/>
                    <a:gd name="connsiteY26" fmla="*/ 689010 h 1562100"/>
                    <a:gd name="connsiteX27" fmla="*/ 831771 w 828675"/>
                    <a:gd name="connsiteY27" fmla="*/ 615210 h 1562100"/>
                    <a:gd name="connsiteX28" fmla="*/ 831771 w 828675"/>
                    <a:gd name="connsiteY28" fmla="*/ 614382 h 1562100"/>
                    <a:gd name="connsiteX29" fmla="*/ 831771 w 828675"/>
                    <a:gd name="connsiteY29" fmla="*/ 614382 h 1562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828675" h="1562100">
                      <a:moveTo>
                        <a:pt x="831771" y="614382"/>
                      </a:moveTo>
                      <a:lnTo>
                        <a:pt x="829161" y="185280"/>
                      </a:lnTo>
                      <a:cubicBezTo>
                        <a:pt x="812035" y="-5963"/>
                        <a:pt x="588502" y="5677"/>
                        <a:pt x="588502" y="5677"/>
                      </a:cubicBezTo>
                      <a:lnTo>
                        <a:pt x="240544" y="0"/>
                      </a:lnTo>
                      <a:cubicBezTo>
                        <a:pt x="-9687" y="5953"/>
                        <a:pt x="86" y="189748"/>
                        <a:pt x="86" y="189748"/>
                      </a:cubicBezTo>
                      <a:lnTo>
                        <a:pt x="86" y="614105"/>
                      </a:lnTo>
                      <a:lnTo>
                        <a:pt x="276" y="614105"/>
                      </a:lnTo>
                      <a:lnTo>
                        <a:pt x="0" y="616896"/>
                      </a:lnTo>
                      <a:cubicBezTo>
                        <a:pt x="190" y="657654"/>
                        <a:pt x="33595" y="690505"/>
                        <a:pt x="73895" y="690505"/>
                      </a:cubicBezTo>
                      <a:cubicBezTo>
                        <a:pt x="114652" y="690134"/>
                        <a:pt x="146952" y="657282"/>
                        <a:pt x="146952" y="616239"/>
                      </a:cubicBezTo>
                      <a:lnTo>
                        <a:pt x="146952" y="612981"/>
                      </a:lnTo>
                      <a:lnTo>
                        <a:pt x="147418" y="221104"/>
                      </a:lnTo>
                      <a:lnTo>
                        <a:pt x="193853" y="220828"/>
                      </a:lnTo>
                      <a:lnTo>
                        <a:pt x="199996" y="1470631"/>
                      </a:lnTo>
                      <a:cubicBezTo>
                        <a:pt x="200187" y="1525353"/>
                        <a:pt x="244573" y="1569558"/>
                        <a:pt x="299761" y="1569558"/>
                      </a:cubicBezTo>
                      <a:cubicBezTo>
                        <a:pt x="354482" y="1569368"/>
                        <a:pt x="398688" y="1524981"/>
                        <a:pt x="398688" y="1469612"/>
                      </a:cubicBezTo>
                      <a:lnTo>
                        <a:pt x="394411" y="663150"/>
                      </a:lnTo>
                      <a:lnTo>
                        <a:pt x="438893" y="662588"/>
                      </a:lnTo>
                      <a:lnTo>
                        <a:pt x="443636" y="1469793"/>
                      </a:lnTo>
                      <a:lnTo>
                        <a:pt x="444379" y="1470727"/>
                      </a:lnTo>
                      <a:cubicBezTo>
                        <a:pt x="445122" y="1524514"/>
                        <a:pt x="488956" y="1568158"/>
                        <a:pt x="543306" y="1567787"/>
                      </a:cubicBezTo>
                      <a:cubicBezTo>
                        <a:pt x="597932" y="1567596"/>
                        <a:pt x="642233" y="1523209"/>
                        <a:pt x="642137" y="1468774"/>
                      </a:cubicBezTo>
                      <a:lnTo>
                        <a:pt x="634670" y="216456"/>
                      </a:lnTo>
                      <a:lnTo>
                        <a:pt x="682685" y="216084"/>
                      </a:lnTo>
                      <a:lnTo>
                        <a:pt x="684733" y="615125"/>
                      </a:lnTo>
                      <a:lnTo>
                        <a:pt x="684733" y="615496"/>
                      </a:lnTo>
                      <a:cubicBezTo>
                        <a:pt x="684733" y="656254"/>
                        <a:pt x="717680" y="689200"/>
                        <a:pt x="758438" y="689010"/>
                      </a:cubicBezTo>
                      <a:cubicBezTo>
                        <a:pt x="799195" y="688639"/>
                        <a:pt x="831771" y="655787"/>
                        <a:pt x="831771" y="615210"/>
                      </a:cubicBezTo>
                      <a:lnTo>
                        <a:pt x="831771" y="614382"/>
                      </a:lnTo>
                      <a:lnTo>
                        <a:pt x="831771" y="614382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O"/>
                </a:p>
              </p:txBody>
            </p:sp>
          </p:grpSp>
          <p:grpSp>
            <p:nvGrpSpPr>
              <p:cNvPr id="61" name="Gráfico 76">
                <a:extLst>
                  <a:ext uri="{FF2B5EF4-FFF2-40B4-BE49-F238E27FC236}">
                    <a16:creationId xmlns:a16="http://schemas.microsoft.com/office/drawing/2014/main" id="{FB2491F2-F37A-47C7-8578-1E09F4FFE862}"/>
                  </a:ext>
                </a:extLst>
              </p:cNvPr>
              <p:cNvGrpSpPr/>
              <p:nvPr/>
            </p:nvGrpSpPr>
            <p:grpSpPr>
              <a:xfrm>
                <a:off x="5371437" y="2013591"/>
                <a:ext cx="149177" cy="351260"/>
                <a:chOff x="2461926" y="3586161"/>
                <a:chExt cx="828675" cy="1968133"/>
              </a:xfrm>
              <a:solidFill>
                <a:srgbClr val="0AABA5"/>
              </a:solidFill>
            </p:grpSpPr>
            <p:sp>
              <p:nvSpPr>
                <p:cNvPr id="69" name="Forma libre: forma 90">
                  <a:extLst>
                    <a:ext uri="{FF2B5EF4-FFF2-40B4-BE49-F238E27FC236}">
                      <a16:creationId xmlns:a16="http://schemas.microsoft.com/office/drawing/2014/main" id="{E8A69C22-9263-4213-9BE1-69D469319D68}"/>
                    </a:ext>
                  </a:extLst>
                </p:cNvPr>
                <p:cNvSpPr/>
                <p:nvPr/>
              </p:nvSpPr>
              <p:spPr>
                <a:xfrm>
                  <a:off x="2710478" y="3586161"/>
                  <a:ext cx="342900" cy="342900"/>
                </a:xfrm>
                <a:custGeom>
                  <a:avLst/>
                  <a:gdLst>
                    <a:gd name="connsiteX0" fmla="*/ 175244 w 342900"/>
                    <a:gd name="connsiteY0" fmla="*/ 348701 h 342900"/>
                    <a:gd name="connsiteX1" fmla="*/ 348618 w 342900"/>
                    <a:gd name="connsiteY1" fmla="*/ 173184 h 342900"/>
                    <a:gd name="connsiteX2" fmla="*/ 173377 w 342900"/>
                    <a:gd name="connsiteY2" fmla="*/ 1 h 342900"/>
                    <a:gd name="connsiteX3" fmla="*/ 3 w 342900"/>
                    <a:gd name="connsiteY3" fmla="*/ 175232 h 342900"/>
                    <a:gd name="connsiteX4" fmla="*/ 175244 w 342900"/>
                    <a:gd name="connsiteY4" fmla="*/ 348701 h 342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2900" h="342900">
                      <a:moveTo>
                        <a:pt x="175244" y="348701"/>
                      </a:moveTo>
                      <a:cubicBezTo>
                        <a:pt x="271465" y="348235"/>
                        <a:pt x="349085" y="269415"/>
                        <a:pt x="348618" y="173184"/>
                      </a:cubicBezTo>
                      <a:cubicBezTo>
                        <a:pt x="348056" y="77239"/>
                        <a:pt x="269608" y="-275"/>
                        <a:pt x="173377" y="1"/>
                      </a:cubicBezTo>
                      <a:cubicBezTo>
                        <a:pt x="77336" y="372"/>
                        <a:pt x="-550" y="78915"/>
                        <a:pt x="3" y="175232"/>
                      </a:cubicBezTo>
                      <a:cubicBezTo>
                        <a:pt x="565" y="271368"/>
                        <a:pt x="79299" y="349263"/>
                        <a:pt x="175244" y="348701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O"/>
                </a:p>
              </p:txBody>
            </p:sp>
            <p:sp>
              <p:nvSpPr>
                <p:cNvPr id="70" name="Forma libre: forma 91">
                  <a:extLst>
                    <a:ext uri="{FF2B5EF4-FFF2-40B4-BE49-F238E27FC236}">
                      <a16:creationId xmlns:a16="http://schemas.microsoft.com/office/drawing/2014/main" id="{44E1BC6B-C07A-4493-8CD3-D70F6836E276}"/>
                    </a:ext>
                  </a:extLst>
                </p:cNvPr>
                <p:cNvSpPr/>
                <p:nvPr/>
              </p:nvSpPr>
              <p:spPr>
                <a:xfrm>
                  <a:off x="2461926" y="3992194"/>
                  <a:ext cx="828675" cy="1562100"/>
                </a:xfrm>
                <a:custGeom>
                  <a:avLst/>
                  <a:gdLst>
                    <a:gd name="connsiteX0" fmla="*/ 831771 w 828675"/>
                    <a:gd name="connsiteY0" fmla="*/ 614382 h 1562100"/>
                    <a:gd name="connsiteX1" fmla="*/ 829161 w 828675"/>
                    <a:gd name="connsiteY1" fmla="*/ 185280 h 1562100"/>
                    <a:gd name="connsiteX2" fmla="*/ 588502 w 828675"/>
                    <a:gd name="connsiteY2" fmla="*/ 5677 h 1562100"/>
                    <a:gd name="connsiteX3" fmla="*/ 240544 w 828675"/>
                    <a:gd name="connsiteY3" fmla="*/ 0 h 1562100"/>
                    <a:gd name="connsiteX4" fmla="*/ 86 w 828675"/>
                    <a:gd name="connsiteY4" fmla="*/ 189748 h 1562100"/>
                    <a:gd name="connsiteX5" fmla="*/ 86 w 828675"/>
                    <a:gd name="connsiteY5" fmla="*/ 614105 h 1562100"/>
                    <a:gd name="connsiteX6" fmla="*/ 276 w 828675"/>
                    <a:gd name="connsiteY6" fmla="*/ 614105 h 1562100"/>
                    <a:gd name="connsiteX7" fmla="*/ 0 w 828675"/>
                    <a:gd name="connsiteY7" fmla="*/ 616896 h 1562100"/>
                    <a:gd name="connsiteX8" fmla="*/ 73895 w 828675"/>
                    <a:gd name="connsiteY8" fmla="*/ 690505 h 1562100"/>
                    <a:gd name="connsiteX9" fmla="*/ 146952 w 828675"/>
                    <a:gd name="connsiteY9" fmla="*/ 616239 h 1562100"/>
                    <a:gd name="connsiteX10" fmla="*/ 146952 w 828675"/>
                    <a:gd name="connsiteY10" fmla="*/ 612981 h 1562100"/>
                    <a:gd name="connsiteX11" fmla="*/ 147418 w 828675"/>
                    <a:gd name="connsiteY11" fmla="*/ 221104 h 1562100"/>
                    <a:gd name="connsiteX12" fmla="*/ 193853 w 828675"/>
                    <a:gd name="connsiteY12" fmla="*/ 220828 h 1562100"/>
                    <a:gd name="connsiteX13" fmla="*/ 199996 w 828675"/>
                    <a:gd name="connsiteY13" fmla="*/ 1470631 h 1562100"/>
                    <a:gd name="connsiteX14" fmla="*/ 299761 w 828675"/>
                    <a:gd name="connsiteY14" fmla="*/ 1569558 h 1562100"/>
                    <a:gd name="connsiteX15" fmla="*/ 398688 w 828675"/>
                    <a:gd name="connsiteY15" fmla="*/ 1469612 h 1562100"/>
                    <a:gd name="connsiteX16" fmla="*/ 394411 w 828675"/>
                    <a:gd name="connsiteY16" fmla="*/ 663150 h 1562100"/>
                    <a:gd name="connsiteX17" fmla="*/ 438893 w 828675"/>
                    <a:gd name="connsiteY17" fmla="*/ 662588 h 1562100"/>
                    <a:gd name="connsiteX18" fmla="*/ 443636 w 828675"/>
                    <a:gd name="connsiteY18" fmla="*/ 1469793 h 1562100"/>
                    <a:gd name="connsiteX19" fmla="*/ 444379 w 828675"/>
                    <a:gd name="connsiteY19" fmla="*/ 1470727 h 1562100"/>
                    <a:gd name="connsiteX20" fmla="*/ 543306 w 828675"/>
                    <a:gd name="connsiteY20" fmla="*/ 1567787 h 1562100"/>
                    <a:gd name="connsiteX21" fmla="*/ 642137 w 828675"/>
                    <a:gd name="connsiteY21" fmla="*/ 1468774 h 1562100"/>
                    <a:gd name="connsiteX22" fmla="*/ 634670 w 828675"/>
                    <a:gd name="connsiteY22" fmla="*/ 216456 h 1562100"/>
                    <a:gd name="connsiteX23" fmla="*/ 682685 w 828675"/>
                    <a:gd name="connsiteY23" fmla="*/ 216084 h 1562100"/>
                    <a:gd name="connsiteX24" fmla="*/ 684733 w 828675"/>
                    <a:gd name="connsiteY24" fmla="*/ 615125 h 1562100"/>
                    <a:gd name="connsiteX25" fmla="*/ 684733 w 828675"/>
                    <a:gd name="connsiteY25" fmla="*/ 615496 h 1562100"/>
                    <a:gd name="connsiteX26" fmla="*/ 758438 w 828675"/>
                    <a:gd name="connsiteY26" fmla="*/ 689010 h 1562100"/>
                    <a:gd name="connsiteX27" fmla="*/ 831771 w 828675"/>
                    <a:gd name="connsiteY27" fmla="*/ 615210 h 1562100"/>
                    <a:gd name="connsiteX28" fmla="*/ 831771 w 828675"/>
                    <a:gd name="connsiteY28" fmla="*/ 614382 h 1562100"/>
                    <a:gd name="connsiteX29" fmla="*/ 831771 w 828675"/>
                    <a:gd name="connsiteY29" fmla="*/ 614382 h 1562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828675" h="1562100">
                      <a:moveTo>
                        <a:pt x="831771" y="614382"/>
                      </a:moveTo>
                      <a:lnTo>
                        <a:pt x="829161" y="185280"/>
                      </a:lnTo>
                      <a:cubicBezTo>
                        <a:pt x="812035" y="-5963"/>
                        <a:pt x="588502" y="5677"/>
                        <a:pt x="588502" y="5677"/>
                      </a:cubicBezTo>
                      <a:lnTo>
                        <a:pt x="240544" y="0"/>
                      </a:lnTo>
                      <a:cubicBezTo>
                        <a:pt x="-9687" y="5953"/>
                        <a:pt x="86" y="189748"/>
                        <a:pt x="86" y="189748"/>
                      </a:cubicBezTo>
                      <a:lnTo>
                        <a:pt x="86" y="614105"/>
                      </a:lnTo>
                      <a:lnTo>
                        <a:pt x="276" y="614105"/>
                      </a:lnTo>
                      <a:lnTo>
                        <a:pt x="0" y="616896"/>
                      </a:lnTo>
                      <a:cubicBezTo>
                        <a:pt x="190" y="657654"/>
                        <a:pt x="33595" y="690505"/>
                        <a:pt x="73895" y="690505"/>
                      </a:cubicBezTo>
                      <a:cubicBezTo>
                        <a:pt x="114652" y="690134"/>
                        <a:pt x="146952" y="657282"/>
                        <a:pt x="146952" y="616239"/>
                      </a:cubicBezTo>
                      <a:lnTo>
                        <a:pt x="146952" y="612981"/>
                      </a:lnTo>
                      <a:lnTo>
                        <a:pt x="147418" y="221104"/>
                      </a:lnTo>
                      <a:lnTo>
                        <a:pt x="193853" y="220828"/>
                      </a:lnTo>
                      <a:lnTo>
                        <a:pt x="199996" y="1470631"/>
                      </a:lnTo>
                      <a:cubicBezTo>
                        <a:pt x="200187" y="1525353"/>
                        <a:pt x="244573" y="1569558"/>
                        <a:pt x="299761" y="1569558"/>
                      </a:cubicBezTo>
                      <a:cubicBezTo>
                        <a:pt x="354482" y="1569368"/>
                        <a:pt x="398688" y="1524981"/>
                        <a:pt x="398688" y="1469612"/>
                      </a:cubicBezTo>
                      <a:lnTo>
                        <a:pt x="394411" y="663150"/>
                      </a:lnTo>
                      <a:lnTo>
                        <a:pt x="438893" y="662588"/>
                      </a:lnTo>
                      <a:lnTo>
                        <a:pt x="443636" y="1469793"/>
                      </a:lnTo>
                      <a:lnTo>
                        <a:pt x="444379" y="1470727"/>
                      </a:lnTo>
                      <a:cubicBezTo>
                        <a:pt x="445122" y="1524514"/>
                        <a:pt x="488956" y="1568158"/>
                        <a:pt x="543306" y="1567787"/>
                      </a:cubicBezTo>
                      <a:cubicBezTo>
                        <a:pt x="597932" y="1567596"/>
                        <a:pt x="642233" y="1523209"/>
                        <a:pt x="642137" y="1468774"/>
                      </a:cubicBezTo>
                      <a:lnTo>
                        <a:pt x="634670" y="216456"/>
                      </a:lnTo>
                      <a:lnTo>
                        <a:pt x="682685" y="216084"/>
                      </a:lnTo>
                      <a:lnTo>
                        <a:pt x="684733" y="615125"/>
                      </a:lnTo>
                      <a:lnTo>
                        <a:pt x="684733" y="615496"/>
                      </a:lnTo>
                      <a:cubicBezTo>
                        <a:pt x="684733" y="656254"/>
                        <a:pt x="717680" y="689200"/>
                        <a:pt x="758438" y="689010"/>
                      </a:cubicBezTo>
                      <a:cubicBezTo>
                        <a:pt x="799195" y="688639"/>
                        <a:pt x="831771" y="655787"/>
                        <a:pt x="831771" y="615210"/>
                      </a:cubicBezTo>
                      <a:lnTo>
                        <a:pt x="831771" y="614382"/>
                      </a:lnTo>
                      <a:lnTo>
                        <a:pt x="831771" y="614382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O"/>
                </a:p>
              </p:txBody>
            </p:sp>
          </p:grpSp>
          <p:grpSp>
            <p:nvGrpSpPr>
              <p:cNvPr id="62" name="Gráfico 76">
                <a:extLst>
                  <a:ext uri="{FF2B5EF4-FFF2-40B4-BE49-F238E27FC236}">
                    <a16:creationId xmlns:a16="http://schemas.microsoft.com/office/drawing/2014/main" id="{1DB1D250-6260-4626-93B0-D23FE62530FB}"/>
                  </a:ext>
                </a:extLst>
              </p:cNvPr>
              <p:cNvGrpSpPr/>
              <p:nvPr/>
            </p:nvGrpSpPr>
            <p:grpSpPr>
              <a:xfrm>
                <a:off x="5528314" y="2013591"/>
                <a:ext cx="149177" cy="351260"/>
                <a:chOff x="2461926" y="3586161"/>
                <a:chExt cx="828675" cy="1968133"/>
              </a:xfrm>
              <a:solidFill>
                <a:srgbClr val="0AABA5"/>
              </a:solidFill>
            </p:grpSpPr>
            <p:sp>
              <p:nvSpPr>
                <p:cNvPr id="67" name="Forma libre: forma 93">
                  <a:extLst>
                    <a:ext uri="{FF2B5EF4-FFF2-40B4-BE49-F238E27FC236}">
                      <a16:creationId xmlns:a16="http://schemas.microsoft.com/office/drawing/2014/main" id="{8CEB08A6-E8EC-45CA-8D53-6358D3A2362A}"/>
                    </a:ext>
                  </a:extLst>
                </p:cNvPr>
                <p:cNvSpPr/>
                <p:nvPr/>
              </p:nvSpPr>
              <p:spPr>
                <a:xfrm>
                  <a:off x="2710478" y="3586161"/>
                  <a:ext cx="342900" cy="342900"/>
                </a:xfrm>
                <a:custGeom>
                  <a:avLst/>
                  <a:gdLst>
                    <a:gd name="connsiteX0" fmla="*/ 175244 w 342900"/>
                    <a:gd name="connsiteY0" fmla="*/ 348701 h 342900"/>
                    <a:gd name="connsiteX1" fmla="*/ 348618 w 342900"/>
                    <a:gd name="connsiteY1" fmla="*/ 173184 h 342900"/>
                    <a:gd name="connsiteX2" fmla="*/ 173377 w 342900"/>
                    <a:gd name="connsiteY2" fmla="*/ 1 h 342900"/>
                    <a:gd name="connsiteX3" fmla="*/ 3 w 342900"/>
                    <a:gd name="connsiteY3" fmla="*/ 175232 h 342900"/>
                    <a:gd name="connsiteX4" fmla="*/ 175244 w 342900"/>
                    <a:gd name="connsiteY4" fmla="*/ 348701 h 342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2900" h="342900">
                      <a:moveTo>
                        <a:pt x="175244" y="348701"/>
                      </a:moveTo>
                      <a:cubicBezTo>
                        <a:pt x="271465" y="348235"/>
                        <a:pt x="349085" y="269415"/>
                        <a:pt x="348618" y="173184"/>
                      </a:cubicBezTo>
                      <a:cubicBezTo>
                        <a:pt x="348056" y="77239"/>
                        <a:pt x="269608" y="-275"/>
                        <a:pt x="173377" y="1"/>
                      </a:cubicBezTo>
                      <a:cubicBezTo>
                        <a:pt x="77336" y="372"/>
                        <a:pt x="-550" y="78915"/>
                        <a:pt x="3" y="175232"/>
                      </a:cubicBezTo>
                      <a:cubicBezTo>
                        <a:pt x="565" y="271368"/>
                        <a:pt x="79299" y="349263"/>
                        <a:pt x="175244" y="348701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O"/>
                </a:p>
              </p:txBody>
            </p:sp>
            <p:sp>
              <p:nvSpPr>
                <p:cNvPr id="68" name="Forma libre: forma 94">
                  <a:extLst>
                    <a:ext uri="{FF2B5EF4-FFF2-40B4-BE49-F238E27FC236}">
                      <a16:creationId xmlns:a16="http://schemas.microsoft.com/office/drawing/2014/main" id="{0BBC7C18-9383-4458-AC63-6664D1B09D9B}"/>
                    </a:ext>
                  </a:extLst>
                </p:cNvPr>
                <p:cNvSpPr/>
                <p:nvPr/>
              </p:nvSpPr>
              <p:spPr>
                <a:xfrm>
                  <a:off x="2461926" y="3992194"/>
                  <a:ext cx="828675" cy="1562100"/>
                </a:xfrm>
                <a:custGeom>
                  <a:avLst/>
                  <a:gdLst>
                    <a:gd name="connsiteX0" fmla="*/ 831771 w 828675"/>
                    <a:gd name="connsiteY0" fmla="*/ 614382 h 1562100"/>
                    <a:gd name="connsiteX1" fmla="*/ 829161 w 828675"/>
                    <a:gd name="connsiteY1" fmla="*/ 185280 h 1562100"/>
                    <a:gd name="connsiteX2" fmla="*/ 588502 w 828675"/>
                    <a:gd name="connsiteY2" fmla="*/ 5677 h 1562100"/>
                    <a:gd name="connsiteX3" fmla="*/ 240544 w 828675"/>
                    <a:gd name="connsiteY3" fmla="*/ 0 h 1562100"/>
                    <a:gd name="connsiteX4" fmla="*/ 86 w 828675"/>
                    <a:gd name="connsiteY4" fmla="*/ 189748 h 1562100"/>
                    <a:gd name="connsiteX5" fmla="*/ 86 w 828675"/>
                    <a:gd name="connsiteY5" fmla="*/ 614105 h 1562100"/>
                    <a:gd name="connsiteX6" fmla="*/ 276 w 828675"/>
                    <a:gd name="connsiteY6" fmla="*/ 614105 h 1562100"/>
                    <a:gd name="connsiteX7" fmla="*/ 0 w 828675"/>
                    <a:gd name="connsiteY7" fmla="*/ 616896 h 1562100"/>
                    <a:gd name="connsiteX8" fmla="*/ 73895 w 828675"/>
                    <a:gd name="connsiteY8" fmla="*/ 690505 h 1562100"/>
                    <a:gd name="connsiteX9" fmla="*/ 146952 w 828675"/>
                    <a:gd name="connsiteY9" fmla="*/ 616239 h 1562100"/>
                    <a:gd name="connsiteX10" fmla="*/ 146952 w 828675"/>
                    <a:gd name="connsiteY10" fmla="*/ 612981 h 1562100"/>
                    <a:gd name="connsiteX11" fmla="*/ 147418 w 828675"/>
                    <a:gd name="connsiteY11" fmla="*/ 221104 h 1562100"/>
                    <a:gd name="connsiteX12" fmla="*/ 193853 w 828675"/>
                    <a:gd name="connsiteY12" fmla="*/ 220828 h 1562100"/>
                    <a:gd name="connsiteX13" fmla="*/ 199996 w 828675"/>
                    <a:gd name="connsiteY13" fmla="*/ 1470631 h 1562100"/>
                    <a:gd name="connsiteX14" fmla="*/ 299761 w 828675"/>
                    <a:gd name="connsiteY14" fmla="*/ 1569558 h 1562100"/>
                    <a:gd name="connsiteX15" fmla="*/ 398688 w 828675"/>
                    <a:gd name="connsiteY15" fmla="*/ 1469612 h 1562100"/>
                    <a:gd name="connsiteX16" fmla="*/ 394411 w 828675"/>
                    <a:gd name="connsiteY16" fmla="*/ 663150 h 1562100"/>
                    <a:gd name="connsiteX17" fmla="*/ 438893 w 828675"/>
                    <a:gd name="connsiteY17" fmla="*/ 662588 h 1562100"/>
                    <a:gd name="connsiteX18" fmla="*/ 443636 w 828675"/>
                    <a:gd name="connsiteY18" fmla="*/ 1469793 h 1562100"/>
                    <a:gd name="connsiteX19" fmla="*/ 444379 w 828675"/>
                    <a:gd name="connsiteY19" fmla="*/ 1470727 h 1562100"/>
                    <a:gd name="connsiteX20" fmla="*/ 543306 w 828675"/>
                    <a:gd name="connsiteY20" fmla="*/ 1567787 h 1562100"/>
                    <a:gd name="connsiteX21" fmla="*/ 642137 w 828675"/>
                    <a:gd name="connsiteY21" fmla="*/ 1468774 h 1562100"/>
                    <a:gd name="connsiteX22" fmla="*/ 634670 w 828675"/>
                    <a:gd name="connsiteY22" fmla="*/ 216456 h 1562100"/>
                    <a:gd name="connsiteX23" fmla="*/ 682685 w 828675"/>
                    <a:gd name="connsiteY23" fmla="*/ 216084 h 1562100"/>
                    <a:gd name="connsiteX24" fmla="*/ 684733 w 828675"/>
                    <a:gd name="connsiteY24" fmla="*/ 615125 h 1562100"/>
                    <a:gd name="connsiteX25" fmla="*/ 684733 w 828675"/>
                    <a:gd name="connsiteY25" fmla="*/ 615496 h 1562100"/>
                    <a:gd name="connsiteX26" fmla="*/ 758438 w 828675"/>
                    <a:gd name="connsiteY26" fmla="*/ 689010 h 1562100"/>
                    <a:gd name="connsiteX27" fmla="*/ 831771 w 828675"/>
                    <a:gd name="connsiteY27" fmla="*/ 615210 h 1562100"/>
                    <a:gd name="connsiteX28" fmla="*/ 831771 w 828675"/>
                    <a:gd name="connsiteY28" fmla="*/ 614382 h 1562100"/>
                    <a:gd name="connsiteX29" fmla="*/ 831771 w 828675"/>
                    <a:gd name="connsiteY29" fmla="*/ 614382 h 1562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828675" h="1562100">
                      <a:moveTo>
                        <a:pt x="831771" y="614382"/>
                      </a:moveTo>
                      <a:lnTo>
                        <a:pt x="829161" y="185280"/>
                      </a:lnTo>
                      <a:cubicBezTo>
                        <a:pt x="812035" y="-5963"/>
                        <a:pt x="588502" y="5677"/>
                        <a:pt x="588502" y="5677"/>
                      </a:cubicBezTo>
                      <a:lnTo>
                        <a:pt x="240544" y="0"/>
                      </a:lnTo>
                      <a:cubicBezTo>
                        <a:pt x="-9687" y="5953"/>
                        <a:pt x="86" y="189748"/>
                        <a:pt x="86" y="189748"/>
                      </a:cubicBezTo>
                      <a:lnTo>
                        <a:pt x="86" y="614105"/>
                      </a:lnTo>
                      <a:lnTo>
                        <a:pt x="276" y="614105"/>
                      </a:lnTo>
                      <a:lnTo>
                        <a:pt x="0" y="616896"/>
                      </a:lnTo>
                      <a:cubicBezTo>
                        <a:pt x="190" y="657654"/>
                        <a:pt x="33595" y="690505"/>
                        <a:pt x="73895" y="690505"/>
                      </a:cubicBezTo>
                      <a:cubicBezTo>
                        <a:pt x="114652" y="690134"/>
                        <a:pt x="146952" y="657282"/>
                        <a:pt x="146952" y="616239"/>
                      </a:cubicBezTo>
                      <a:lnTo>
                        <a:pt x="146952" y="612981"/>
                      </a:lnTo>
                      <a:lnTo>
                        <a:pt x="147418" y="221104"/>
                      </a:lnTo>
                      <a:lnTo>
                        <a:pt x="193853" y="220828"/>
                      </a:lnTo>
                      <a:lnTo>
                        <a:pt x="199996" y="1470631"/>
                      </a:lnTo>
                      <a:cubicBezTo>
                        <a:pt x="200187" y="1525353"/>
                        <a:pt x="244573" y="1569558"/>
                        <a:pt x="299761" y="1569558"/>
                      </a:cubicBezTo>
                      <a:cubicBezTo>
                        <a:pt x="354482" y="1569368"/>
                        <a:pt x="398688" y="1524981"/>
                        <a:pt x="398688" y="1469612"/>
                      </a:cubicBezTo>
                      <a:lnTo>
                        <a:pt x="394411" y="663150"/>
                      </a:lnTo>
                      <a:lnTo>
                        <a:pt x="438893" y="662588"/>
                      </a:lnTo>
                      <a:lnTo>
                        <a:pt x="443636" y="1469793"/>
                      </a:lnTo>
                      <a:lnTo>
                        <a:pt x="444379" y="1470727"/>
                      </a:lnTo>
                      <a:cubicBezTo>
                        <a:pt x="445122" y="1524514"/>
                        <a:pt x="488956" y="1568158"/>
                        <a:pt x="543306" y="1567787"/>
                      </a:cubicBezTo>
                      <a:cubicBezTo>
                        <a:pt x="597932" y="1567596"/>
                        <a:pt x="642233" y="1523209"/>
                        <a:pt x="642137" y="1468774"/>
                      </a:cubicBezTo>
                      <a:lnTo>
                        <a:pt x="634670" y="216456"/>
                      </a:lnTo>
                      <a:lnTo>
                        <a:pt x="682685" y="216084"/>
                      </a:lnTo>
                      <a:lnTo>
                        <a:pt x="684733" y="615125"/>
                      </a:lnTo>
                      <a:lnTo>
                        <a:pt x="684733" y="615496"/>
                      </a:lnTo>
                      <a:cubicBezTo>
                        <a:pt x="684733" y="656254"/>
                        <a:pt x="717680" y="689200"/>
                        <a:pt x="758438" y="689010"/>
                      </a:cubicBezTo>
                      <a:cubicBezTo>
                        <a:pt x="799195" y="688639"/>
                        <a:pt x="831771" y="655787"/>
                        <a:pt x="831771" y="615210"/>
                      </a:cubicBezTo>
                      <a:lnTo>
                        <a:pt x="831771" y="614382"/>
                      </a:lnTo>
                      <a:lnTo>
                        <a:pt x="831771" y="614382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O"/>
                </a:p>
              </p:txBody>
            </p:sp>
          </p:grpSp>
        </p:grpSp>
        <p:sp>
          <p:nvSpPr>
            <p:cNvPr id="85" name="CuadroTexto 84"/>
            <p:cNvSpPr txBox="1"/>
            <p:nvPr/>
          </p:nvSpPr>
          <p:spPr>
            <a:xfrm>
              <a:off x="457049" y="12059855"/>
              <a:ext cx="256778" cy="226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50" dirty="0">
                  <a:latin typeface="Montserrat" pitchFamily="2" charset="0"/>
                </a:rPr>
                <a:t>5</a:t>
              </a:r>
              <a:endParaRPr lang="es-CO" sz="1050" dirty="0">
                <a:latin typeface="Montserrat" pitchFamily="2" charset="0"/>
              </a:endParaRPr>
            </a:p>
          </p:txBody>
        </p:sp>
        <p:sp>
          <p:nvSpPr>
            <p:cNvPr id="86" name="CuadroTexto 85"/>
            <p:cNvSpPr txBox="1"/>
            <p:nvPr/>
          </p:nvSpPr>
          <p:spPr>
            <a:xfrm>
              <a:off x="741923" y="12059855"/>
              <a:ext cx="256778" cy="226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50" dirty="0">
                  <a:latin typeface="Montserrat" pitchFamily="2" charset="0"/>
                </a:rPr>
                <a:t>4</a:t>
              </a:r>
              <a:endParaRPr lang="es-CO" sz="1050" dirty="0">
                <a:latin typeface="Montserrat" pitchFamily="2" charset="0"/>
              </a:endParaRPr>
            </a:p>
          </p:txBody>
        </p:sp>
        <p:sp>
          <p:nvSpPr>
            <p:cNvPr id="87" name="CuadroTexto 86"/>
            <p:cNvSpPr txBox="1"/>
            <p:nvPr/>
          </p:nvSpPr>
          <p:spPr>
            <a:xfrm>
              <a:off x="1019346" y="12059855"/>
              <a:ext cx="256778" cy="226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50" dirty="0">
                  <a:latin typeface="Montserrat" pitchFamily="2" charset="0"/>
                </a:rPr>
                <a:t>3</a:t>
              </a:r>
              <a:endParaRPr lang="es-CO" sz="1050" dirty="0">
                <a:latin typeface="Montserrat" pitchFamily="2" charset="0"/>
              </a:endParaRPr>
            </a:p>
          </p:txBody>
        </p:sp>
        <p:sp>
          <p:nvSpPr>
            <p:cNvPr id="88" name="CuadroTexto 87"/>
            <p:cNvSpPr txBox="1"/>
            <p:nvPr/>
          </p:nvSpPr>
          <p:spPr>
            <a:xfrm>
              <a:off x="1315538" y="12059855"/>
              <a:ext cx="256778" cy="226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50" dirty="0">
                  <a:latin typeface="Montserrat" pitchFamily="2" charset="0"/>
                </a:rPr>
                <a:t>2</a:t>
              </a:r>
              <a:endParaRPr lang="es-CO" sz="1050" dirty="0">
                <a:latin typeface="Montserrat" pitchFamily="2" charset="0"/>
              </a:endParaRPr>
            </a:p>
          </p:txBody>
        </p:sp>
        <p:sp>
          <p:nvSpPr>
            <p:cNvPr id="89" name="CuadroTexto 88"/>
            <p:cNvSpPr txBox="1"/>
            <p:nvPr/>
          </p:nvSpPr>
          <p:spPr>
            <a:xfrm>
              <a:off x="1614520" y="12059855"/>
              <a:ext cx="256778" cy="226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50" dirty="0">
                  <a:latin typeface="Montserrat" pitchFamily="2" charset="0"/>
                </a:rPr>
                <a:t>1</a:t>
              </a:r>
              <a:endParaRPr lang="es-CO" sz="1050" dirty="0">
                <a:latin typeface="Montserrat" pitchFamily="2" charset="0"/>
              </a:endParaRPr>
            </a:p>
          </p:txBody>
        </p:sp>
        <p:sp>
          <p:nvSpPr>
            <p:cNvPr id="90" name="Cerrar corchete 89"/>
            <p:cNvSpPr/>
            <p:nvPr/>
          </p:nvSpPr>
          <p:spPr>
            <a:xfrm rot="5400000">
              <a:off x="1371441" y="12029447"/>
              <a:ext cx="116249" cy="634032"/>
            </a:xfrm>
            <a:prstGeom prst="rightBracket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91" name="CuadroTexto 90"/>
            <p:cNvSpPr txBox="1"/>
            <p:nvPr/>
          </p:nvSpPr>
          <p:spPr>
            <a:xfrm>
              <a:off x="1072308" y="12395854"/>
              <a:ext cx="1007143" cy="191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latin typeface="Montserrat" pitchFamily="2" charset="0"/>
                </a:rPr>
                <a:t>Detractores</a:t>
              </a:r>
              <a:endParaRPr lang="es-CO" sz="800" dirty="0">
                <a:latin typeface="Montserrat" pitchFamily="2" charset="0"/>
              </a:endParaRPr>
            </a:p>
          </p:txBody>
        </p:sp>
        <p:sp>
          <p:nvSpPr>
            <p:cNvPr id="92" name="CuadroTexto 91"/>
            <p:cNvSpPr txBox="1"/>
            <p:nvPr/>
          </p:nvSpPr>
          <p:spPr>
            <a:xfrm>
              <a:off x="1032404" y="12564923"/>
              <a:ext cx="826870" cy="191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800">
                  <a:latin typeface="Montserrat" pitchFamily="2" charset="0"/>
                </a:defRPr>
              </a:lvl1pPr>
            </a:lstStyle>
            <a:p>
              <a:r>
                <a:rPr lang="es-ES" dirty="0"/>
                <a:t>Neutros</a:t>
              </a:r>
              <a:endParaRPr lang="es-CO" dirty="0"/>
            </a:p>
          </p:txBody>
        </p:sp>
        <p:sp>
          <p:nvSpPr>
            <p:cNvPr id="93" name="CuadroTexto 92"/>
            <p:cNvSpPr txBox="1"/>
            <p:nvPr/>
          </p:nvSpPr>
          <p:spPr>
            <a:xfrm>
              <a:off x="1036114" y="12725258"/>
              <a:ext cx="1167156" cy="191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800">
                  <a:latin typeface="Montserrat" pitchFamily="2" charset="0"/>
                </a:defRPr>
              </a:lvl1pPr>
            </a:lstStyle>
            <a:p>
              <a:r>
                <a:rPr lang="es-ES" dirty="0"/>
                <a:t>Promotores</a:t>
              </a:r>
              <a:endParaRPr lang="es-CO" dirty="0"/>
            </a:p>
          </p:txBody>
        </p:sp>
        <p:cxnSp>
          <p:nvCxnSpPr>
            <p:cNvPr id="95" name="Conector angular 94"/>
            <p:cNvCxnSpPr>
              <a:stCxn id="86" idx="2"/>
              <a:endCxn id="92" idx="1"/>
            </p:cNvCxnSpPr>
            <p:nvPr/>
          </p:nvCxnSpPr>
          <p:spPr>
            <a:xfrm rot="16200000" flipH="1">
              <a:off x="764023" y="12392409"/>
              <a:ext cx="374669" cy="162091"/>
            </a:xfrm>
            <a:prstGeom prst="bentConnector2">
              <a:avLst/>
            </a:prstGeom>
            <a:ln>
              <a:solidFill>
                <a:srgbClr val="0070C0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ector angular 96"/>
            <p:cNvCxnSpPr>
              <a:stCxn id="85" idx="2"/>
              <a:endCxn id="93" idx="1"/>
            </p:cNvCxnSpPr>
            <p:nvPr/>
          </p:nvCxnSpPr>
          <p:spPr>
            <a:xfrm rot="16200000" flipH="1">
              <a:off x="543274" y="12328285"/>
              <a:ext cx="535003" cy="450675"/>
            </a:xfrm>
            <a:prstGeom prst="bentConnector2">
              <a:avLst/>
            </a:prstGeom>
            <a:ln>
              <a:solidFill>
                <a:srgbClr val="002060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CuadroTexto 98"/>
          <p:cNvSpPr txBox="1"/>
          <p:nvPr/>
        </p:nvSpPr>
        <p:spPr>
          <a:xfrm>
            <a:off x="4909058" y="12603704"/>
            <a:ext cx="775063" cy="367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2060"/>
                </a:solidFill>
                <a:latin typeface="Montserrat" pitchFamily="2" charset="0"/>
              </a:rPr>
              <a:t>NPS</a:t>
            </a:r>
            <a:endParaRPr lang="es-CO" b="1" dirty="0">
              <a:solidFill>
                <a:srgbClr val="002060"/>
              </a:solidFill>
              <a:latin typeface="Montserrat" pitchFamily="2" charset="0"/>
            </a:endParaRPr>
          </a:p>
        </p:txBody>
      </p:sp>
      <p:sp>
        <p:nvSpPr>
          <p:cNvPr id="100" name="CuadroTexto 99"/>
          <p:cNvSpPr txBox="1"/>
          <p:nvPr/>
        </p:nvSpPr>
        <p:spPr>
          <a:xfrm>
            <a:off x="4841434" y="12908482"/>
            <a:ext cx="895477" cy="305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00" dirty="0">
                <a:latin typeface="Montserrat" pitchFamily="2" charset="0"/>
              </a:rPr>
              <a:t>Consolidado</a:t>
            </a:r>
          </a:p>
          <a:p>
            <a:pPr algn="ctr"/>
            <a:r>
              <a:rPr lang="es-ES" sz="700" dirty="0">
                <a:latin typeface="Montserrat" pitchFamily="2" charset="0"/>
              </a:rPr>
              <a:t>Línea telefónica</a:t>
            </a:r>
            <a:endParaRPr lang="es-CO" sz="700" dirty="0">
              <a:latin typeface="Montserrat" pitchFamily="2" charset="0"/>
            </a:endParaRPr>
          </a:p>
        </p:txBody>
      </p:sp>
      <p:sp>
        <p:nvSpPr>
          <p:cNvPr id="101" name="CuadroTexto 100"/>
          <p:cNvSpPr txBox="1"/>
          <p:nvPr/>
        </p:nvSpPr>
        <p:spPr>
          <a:xfrm>
            <a:off x="5872216" y="12618653"/>
            <a:ext cx="1722591" cy="582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0070C0"/>
                </a:solidFill>
                <a:latin typeface="Montserrat" pitchFamily="2" charset="0"/>
              </a:rPr>
              <a:t>91,2%</a:t>
            </a:r>
            <a:endParaRPr lang="es-CO" sz="3200" b="1" dirty="0">
              <a:solidFill>
                <a:srgbClr val="0070C0"/>
              </a:solidFill>
              <a:latin typeface="Montserrat" pitchFamily="2" charset="0"/>
            </a:endParaRPr>
          </a:p>
        </p:txBody>
      </p:sp>
      <p:sp>
        <p:nvSpPr>
          <p:cNvPr id="103" name="Rectángulo 102"/>
          <p:cNvSpPr/>
          <p:nvPr/>
        </p:nvSpPr>
        <p:spPr>
          <a:xfrm>
            <a:off x="5716832" y="12566481"/>
            <a:ext cx="45719" cy="68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29" name="Grupo 128"/>
          <p:cNvGrpSpPr/>
          <p:nvPr/>
        </p:nvGrpSpPr>
        <p:grpSpPr>
          <a:xfrm>
            <a:off x="4280753" y="13266952"/>
            <a:ext cx="3437723" cy="1118933"/>
            <a:chOff x="2298418" y="12041718"/>
            <a:chExt cx="3437723" cy="1118933"/>
          </a:xfrm>
        </p:grpSpPr>
        <p:sp>
          <p:nvSpPr>
            <p:cNvPr id="112" name="Rectángulo 111"/>
            <p:cNvSpPr/>
            <p:nvPr/>
          </p:nvSpPr>
          <p:spPr>
            <a:xfrm>
              <a:off x="2345638" y="12044651"/>
              <a:ext cx="3346250" cy="110568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900" dirty="0"/>
            </a:p>
          </p:txBody>
        </p:sp>
        <p:sp>
          <p:nvSpPr>
            <p:cNvPr id="104" name="CuadroTexto 103"/>
            <p:cNvSpPr txBox="1"/>
            <p:nvPr/>
          </p:nvSpPr>
          <p:spPr>
            <a:xfrm>
              <a:off x="2355487" y="12264253"/>
              <a:ext cx="851363" cy="228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dirty="0">
                  <a:latin typeface="Montserrat" pitchFamily="2" charset="0"/>
                </a:rPr>
                <a:t>Octubre</a:t>
              </a:r>
              <a:endParaRPr lang="es-CO" sz="900" dirty="0">
                <a:latin typeface="Montserrat" pitchFamily="2" charset="0"/>
              </a:endParaRPr>
            </a:p>
          </p:txBody>
        </p:sp>
        <p:sp>
          <p:nvSpPr>
            <p:cNvPr id="105" name="CuadroTexto 104"/>
            <p:cNvSpPr txBox="1"/>
            <p:nvPr/>
          </p:nvSpPr>
          <p:spPr>
            <a:xfrm>
              <a:off x="2353776" y="12474557"/>
              <a:ext cx="851363" cy="228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dirty="0">
                  <a:latin typeface="Montserrat" pitchFamily="2" charset="0"/>
                </a:rPr>
                <a:t>Noviembre</a:t>
              </a:r>
              <a:endParaRPr lang="es-CO" sz="900" dirty="0">
                <a:latin typeface="Montserrat" pitchFamily="2" charset="0"/>
              </a:endParaRPr>
            </a:p>
          </p:txBody>
        </p:sp>
        <p:sp>
          <p:nvSpPr>
            <p:cNvPr id="106" name="CuadroTexto 105"/>
            <p:cNvSpPr txBox="1"/>
            <p:nvPr/>
          </p:nvSpPr>
          <p:spPr>
            <a:xfrm>
              <a:off x="2353776" y="12714323"/>
              <a:ext cx="1066688" cy="228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dirty="0">
                  <a:latin typeface="Montserrat" pitchFamily="2" charset="0"/>
                </a:rPr>
                <a:t>Diciembre</a:t>
              </a:r>
              <a:endParaRPr lang="es-CO" sz="900" dirty="0">
                <a:latin typeface="Montserrat" pitchFamily="2" charset="0"/>
              </a:endParaRPr>
            </a:p>
          </p:txBody>
        </p:sp>
        <p:sp>
          <p:nvSpPr>
            <p:cNvPr id="107" name="CuadroTexto 106"/>
            <p:cNvSpPr txBox="1"/>
            <p:nvPr/>
          </p:nvSpPr>
          <p:spPr>
            <a:xfrm>
              <a:off x="2298418" y="12906685"/>
              <a:ext cx="994778" cy="228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b="1" dirty="0">
                  <a:solidFill>
                    <a:srgbClr val="002060"/>
                  </a:solidFill>
                  <a:latin typeface="Montserrat" pitchFamily="2" charset="0"/>
                </a:rPr>
                <a:t>Consolidado</a:t>
              </a:r>
              <a:endParaRPr lang="es-CO" sz="900" b="1" dirty="0">
                <a:solidFill>
                  <a:srgbClr val="002060"/>
                </a:solidFill>
                <a:latin typeface="Montserrat" pitchFamily="2" charset="0"/>
              </a:endParaRPr>
            </a:p>
          </p:txBody>
        </p:sp>
        <p:sp>
          <p:nvSpPr>
            <p:cNvPr id="108" name="CuadroTexto 107"/>
            <p:cNvSpPr txBox="1"/>
            <p:nvPr/>
          </p:nvSpPr>
          <p:spPr>
            <a:xfrm>
              <a:off x="2339083" y="12045218"/>
              <a:ext cx="572739" cy="228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b="1" dirty="0">
                  <a:solidFill>
                    <a:srgbClr val="0070C0"/>
                  </a:solidFill>
                  <a:latin typeface="Montserrat" pitchFamily="2" charset="0"/>
                </a:rPr>
                <a:t>Mes</a:t>
              </a:r>
              <a:endParaRPr lang="es-CO" sz="900" b="1" dirty="0">
                <a:solidFill>
                  <a:srgbClr val="0070C0"/>
                </a:solidFill>
                <a:latin typeface="Montserrat" pitchFamily="2" charset="0"/>
              </a:endParaRPr>
            </a:p>
          </p:txBody>
        </p:sp>
        <p:sp>
          <p:nvSpPr>
            <p:cNvPr id="109" name="CuadroTexto 108"/>
            <p:cNvSpPr txBox="1"/>
            <p:nvPr/>
          </p:nvSpPr>
          <p:spPr>
            <a:xfrm>
              <a:off x="3188668" y="12064842"/>
              <a:ext cx="928926" cy="228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b="1" dirty="0">
                  <a:solidFill>
                    <a:srgbClr val="0070C0"/>
                  </a:solidFill>
                  <a:latin typeface="Montserrat" pitchFamily="2" charset="0"/>
                </a:rPr>
                <a:t>Promotores</a:t>
              </a:r>
              <a:endParaRPr lang="es-CO" sz="900" b="1" dirty="0">
                <a:solidFill>
                  <a:srgbClr val="0070C0"/>
                </a:solidFill>
                <a:latin typeface="Montserrat" pitchFamily="2" charset="0"/>
              </a:endParaRPr>
            </a:p>
          </p:txBody>
        </p:sp>
        <p:sp>
          <p:nvSpPr>
            <p:cNvPr id="110" name="CuadroTexto 109"/>
            <p:cNvSpPr txBox="1"/>
            <p:nvPr/>
          </p:nvSpPr>
          <p:spPr>
            <a:xfrm>
              <a:off x="4078658" y="12070778"/>
              <a:ext cx="741496" cy="228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b="1" dirty="0">
                  <a:solidFill>
                    <a:srgbClr val="0070C0"/>
                  </a:solidFill>
                  <a:latin typeface="Montserrat" pitchFamily="2" charset="0"/>
                </a:rPr>
                <a:t>Neutros</a:t>
              </a:r>
              <a:endParaRPr lang="es-CO" sz="900" b="1" dirty="0">
                <a:solidFill>
                  <a:srgbClr val="0070C0"/>
                </a:solidFill>
                <a:latin typeface="Montserrat" pitchFamily="2" charset="0"/>
              </a:endParaRPr>
            </a:p>
          </p:txBody>
        </p:sp>
        <p:sp>
          <p:nvSpPr>
            <p:cNvPr id="111" name="CuadroTexto 110"/>
            <p:cNvSpPr txBox="1"/>
            <p:nvPr/>
          </p:nvSpPr>
          <p:spPr>
            <a:xfrm>
              <a:off x="4775343" y="12071912"/>
              <a:ext cx="960798" cy="228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b="1" dirty="0">
                  <a:solidFill>
                    <a:srgbClr val="0070C0"/>
                  </a:solidFill>
                  <a:latin typeface="Montserrat" pitchFamily="2" charset="0"/>
                </a:rPr>
                <a:t>Detractores</a:t>
              </a:r>
              <a:endParaRPr lang="es-CO" sz="900" b="1" dirty="0">
                <a:solidFill>
                  <a:srgbClr val="0070C0"/>
                </a:solidFill>
                <a:latin typeface="Montserrat" pitchFamily="2" charset="0"/>
              </a:endParaRPr>
            </a:p>
          </p:txBody>
        </p:sp>
        <p:sp>
          <p:nvSpPr>
            <p:cNvPr id="113" name="Rectángulo 112"/>
            <p:cNvSpPr/>
            <p:nvPr/>
          </p:nvSpPr>
          <p:spPr>
            <a:xfrm>
              <a:off x="4069257" y="12044651"/>
              <a:ext cx="45719" cy="111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900"/>
            </a:p>
          </p:txBody>
        </p:sp>
        <p:sp>
          <p:nvSpPr>
            <p:cNvPr id="114" name="Rectángulo 113"/>
            <p:cNvSpPr/>
            <p:nvPr/>
          </p:nvSpPr>
          <p:spPr>
            <a:xfrm>
              <a:off x="4732101" y="12041718"/>
              <a:ext cx="45719" cy="111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900"/>
            </a:p>
          </p:txBody>
        </p:sp>
        <p:sp>
          <p:nvSpPr>
            <p:cNvPr id="115" name="CuadroTexto 114"/>
            <p:cNvSpPr txBox="1"/>
            <p:nvPr/>
          </p:nvSpPr>
          <p:spPr>
            <a:xfrm>
              <a:off x="3280727" y="12307633"/>
              <a:ext cx="851363" cy="228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900" dirty="0">
                  <a:latin typeface="Montserrat" pitchFamily="2" charset="0"/>
                </a:rPr>
                <a:t>95,0</a:t>
              </a:r>
              <a:endParaRPr lang="es-CO" sz="900" dirty="0">
                <a:latin typeface="Montserrat" pitchFamily="2" charset="0"/>
              </a:endParaRPr>
            </a:p>
          </p:txBody>
        </p:sp>
        <p:sp>
          <p:nvSpPr>
            <p:cNvPr id="116" name="CuadroTexto 115"/>
            <p:cNvSpPr txBox="1"/>
            <p:nvPr/>
          </p:nvSpPr>
          <p:spPr>
            <a:xfrm>
              <a:off x="3280727" y="12489424"/>
              <a:ext cx="851363" cy="228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900" dirty="0">
                  <a:latin typeface="Montserrat" pitchFamily="2" charset="0"/>
                </a:rPr>
                <a:t>93,2</a:t>
              </a:r>
              <a:endParaRPr lang="es-CO" sz="900" dirty="0">
                <a:latin typeface="Montserrat" pitchFamily="2" charset="0"/>
              </a:endParaRPr>
            </a:p>
          </p:txBody>
        </p:sp>
        <p:sp>
          <p:nvSpPr>
            <p:cNvPr id="117" name="CuadroTexto 116"/>
            <p:cNvSpPr txBox="1"/>
            <p:nvPr/>
          </p:nvSpPr>
          <p:spPr>
            <a:xfrm>
              <a:off x="3280726" y="12665840"/>
              <a:ext cx="851363" cy="228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900" dirty="0">
                  <a:latin typeface="Montserrat" pitchFamily="2" charset="0"/>
                </a:rPr>
                <a:t>90,3</a:t>
              </a:r>
              <a:endParaRPr lang="es-CO" sz="900" dirty="0">
                <a:latin typeface="Montserrat" pitchFamily="2" charset="0"/>
              </a:endParaRPr>
            </a:p>
          </p:txBody>
        </p:sp>
        <p:sp>
          <p:nvSpPr>
            <p:cNvPr id="118" name="CuadroTexto 117"/>
            <p:cNvSpPr txBox="1"/>
            <p:nvPr/>
          </p:nvSpPr>
          <p:spPr>
            <a:xfrm>
              <a:off x="3949994" y="12296626"/>
              <a:ext cx="851363" cy="228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900" dirty="0">
                  <a:latin typeface="Montserrat" pitchFamily="2" charset="0"/>
                </a:rPr>
                <a:t>2,2</a:t>
              </a:r>
              <a:endParaRPr lang="es-CO" sz="900" dirty="0">
                <a:latin typeface="Montserrat" pitchFamily="2" charset="0"/>
              </a:endParaRPr>
            </a:p>
          </p:txBody>
        </p:sp>
        <p:sp>
          <p:nvSpPr>
            <p:cNvPr id="119" name="CuadroTexto 118"/>
            <p:cNvSpPr txBox="1"/>
            <p:nvPr/>
          </p:nvSpPr>
          <p:spPr>
            <a:xfrm>
              <a:off x="3959392" y="12494085"/>
              <a:ext cx="851363" cy="228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900" dirty="0">
                  <a:latin typeface="Montserrat" pitchFamily="2" charset="0"/>
                </a:rPr>
                <a:t>1,4</a:t>
              </a:r>
              <a:endParaRPr lang="es-CO" sz="900" dirty="0">
                <a:latin typeface="Montserrat" pitchFamily="2" charset="0"/>
              </a:endParaRPr>
            </a:p>
          </p:txBody>
        </p:sp>
        <p:sp>
          <p:nvSpPr>
            <p:cNvPr id="120" name="CuadroTexto 119"/>
            <p:cNvSpPr txBox="1"/>
            <p:nvPr/>
          </p:nvSpPr>
          <p:spPr>
            <a:xfrm>
              <a:off x="3967055" y="12670838"/>
              <a:ext cx="851363" cy="228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900" dirty="0">
                  <a:latin typeface="Montserrat" pitchFamily="2" charset="0"/>
                </a:rPr>
                <a:t>1,3</a:t>
              </a:r>
              <a:endParaRPr lang="es-CO" sz="900" dirty="0">
                <a:latin typeface="Montserrat" pitchFamily="2" charset="0"/>
              </a:endParaRPr>
            </a:p>
          </p:txBody>
        </p:sp>
        <p:sp>
          <p:nvSpPr>
            <p:cNvPr id="121" name="CuadroTexto 120"/>
            <p:cNvSpPr txBox="1"/>
            <p:nvPr/>
          </p:nvSpPr>
          <p:spPr>
            <a:xfrm>
              <a:off x="4772945" y="12297971"/>
              <a:ext cx="851363" cy="228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900" dirty="0">
                  <a:latin typeface="Montserrat" pitchFamily="2" charset="0"/>
                </a:rPr>
                <a:t>2,9</a:t>
              </a:r>
              <a:endParaRPr lang="es-CO" sz="900" dirty="0">
                <a:latin typeface="Montserrat" pitchFamily="2" charset="0"/>
              </a:endParaRPr>
            </a:p>
          </p:txBody>
        </p:sp>
        <p:sp>
          <p:nvSpPr>
            <p:cNvPr id="122" name="CuadroTexto 121"/>
            <p:cNvSpPr txBox="1"/>
            <p:nvPr/>
          </p:nvSpPr>
          <p:spPr>
            <a:xfrm>
              <a:off x="4769338" y="12503255"/>
              <a:ext cx="851363" cy="228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900" dirty="0">
                  <a:latin typeface="Montserrat" pitchFamily="2" charset="0"/>
                </a:rPr>
                <a:t>5,3</a:t>
              </a:r>
              <a:endParaRPr lang="es-CO" sz="900" dirty="0">
                <a:latin typeface="Montserrat" pitchFamily="2" charset="0"/>
              </a:endParaRPr>
            </a:p>
          </p:txBody>
        </p:sp>
        <p:sp>
          <p:nvSpPr>
            <p:cNvPr id="123" name="CuadroTexto 122"/>
            <p:cNvSpPr txBox="1"/>
            <p:nvPr/>
          </p:nvSpPr>
          <p:spPr>
            <a:xfrm>
              <a:off x="4761100" y="12686622"/>
              <a:ext cx="851363" cy="228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900" dirty="0">
                  <a:latin typeface="Montserrat" pitchFamily="2" charset="0"/>
                </a:rPr>
                <a:t>4,2</a:t>
              </a:r>
              <a:endParaRPr lang="es-CO" sz="900" dirty="0">
                <a:latin typeface="Montserrat" pitchFamily="2" charset="0"/>
              </a:endParaRPr>
            </a:p>
          </p:txBody>
        </p:sp>
        <p:sp>
          <p:nvSpPr>
            <p:cNvPr id="124" name="CuadroTexto 123"/>
            <p:cNvSpPr txBox="1"/>
            <p:nvPr/>
          </p:nvSpPr>
          <p:spPr>
            <a:xfrm>
              <a:off x="3280726" y="12878904"/>
              <a:ext cx="851363" cy="228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900" b="1" dirty="0">
                  <a:solidFill>
                    <a:srgbClr val="002060"/>
                  </a:solidFill>
                  <a:latin typeface="Montserrat" pitchFamily="2" charset="0"/>
                </a:rPr>
                <a:t>92,8</a:t>
              </a:r>
              <a:endParaRPr lang="es-CO" sz="900" b="1" dirty="0">
                <a:solidFill>
                  <a:srgbClr val="002060"/>
                </a:solidFill>
                <a:latin typeface="Montserrat" pitchFamily="2" charset="0"/>
              </a:endParaRPr>
            </a:p>
          </p:txBody>
        </p:sp>
        <p:sp>
          <p:nvSpPr>
            <p:cNvPr id="125" name="CuadroTexto 124"/>
            <p:cNvSpPr txBox="1"/>
            <p:nvPr/>
          </p:nvSpPr>
          <p:spPr>
            <a:xfrm>
              <a:off x="3987159" y="12883399"/>
              <a:ext cx="851363" cy="228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900" b="1" dirty="0">
                  <a:solidFill>
                    <a:srgbClr val="002060"/>
                  </a:solidFill>
                  <a:latin typeface="Montserrat" pitchFamily="2" charset="0"/>
                </a:rPr>
                <a:t>1,6</a:t>
              </a:r>
              <a:endParaRPr lang="es-CO" sz="900" b="1" dirty="0">
                <a:solidFill>
                  <a:srgbClr val="002060"/>
                </a:solidFill>
                <a:latin typeface="Montserrat" pitchFamily="2" charset="0"/>
              </a:endParaRPr>
            </a:p>
          </p:txBody>
        </p:sp>
        <p:sp>
          <p:nvSpPr>
            <p:cNvPr id="126" name="CuadroTexto 125"/>
            <p:cNvSpPr txBox="1"/>
            <p:nvPr/>
          </p:nvSpPr>
          <p:spPr>
            <a:xfrm>
              <a:off x="4797924" y="12892415"/>
              <a:ext cx="851363" cy="228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900" b="1" dirty="0">
                  <a:solidFill>
                    <a:srgbClr val="002060"/>
                  </a:solidFill>
                  <a:latin typeface="Montserrat" pitchFamily="2" charset="0"/>
                </a:rPr>
                <a:t>4,1</a:t>
              </a:r>
              <a:endParaRPr lang="es-CO" sz="900" b="1" dirty="0">
                <a:solidFill>
                  <a:srgbClr val="002060"/>
                </a:solidFill>
                <a:latin typeface="Montserrat" pitchFamily="2" charset="0"/>
              </a:endParaRPr>
            </a:p>
          </p:txBody>
        </p:sp>
      </p:grpSp>
      <p:pic>
        <p:nvPicPr>
          <p:cNvPr id="127" name="Picture 37" descr="D:\Rafael Castaño Buitrago\Rafael Castaño 2020\Recursos Gráficos\Iconos png\Iconos PNG\Iconos 0\3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796" y="12549024"/>
            <a:ext cx="510299" cy="51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" name="Rectángulo 129"/>
          <p:cNvSpPr/>
          <p:nvPr/>
        </p:nvSpPr>
        <p:spPr>
          <a:xfrm>
            <a:off x="5164616" y="13233672"/>
            <a:ext cx="45719" cy="12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1" name="CuadroTexto 130"/>
          <p:cNvSpPr txBox="1"/>
          <p:nvPr/>
        </p:nvSpPr>
        <p:spPr>
          <a:xfrm>
            <a:off x="246248" y="14962730"/>
            <a:ext cx="9381839" cy="1201116"/>
          </a:xfrm>
          <a:prstGeom prst="roundRect">
            <a:avLst>
              <a:gd name="adj" fmla="val 5909"/>
            </a:avLst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000" b="1" dirty="0">
                <a:solidFill>
                  <a:srgbClr val="0070C0"/>
                </a:solidFill>
                <a:latin typeface="Montserrat" pitchFamily="2" charset="0"/>
              </a:rPr>
              <a:t>Análisis NPS: </a:t>
            </a:r>
          </a:p>
          <a:p>
            <a:pPr marL="171440" indent="-171440" algn="just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Se evidencia una tendencia decreciente en </a:t>
            </a:r>
            <a:r>
              <a:rPr lang="es-E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promotores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: de </a:t>
            </a:r>
            <a:r>
              <a:rPr lang="es-E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95,0%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 en octubre a </a:t>
            </a:r>
            <a:r>
              <a:rPr lang="es-E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90,3%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 en diciembre (-4,7 puntos), lo que indica menor disposición a recomendar el servicio.</a:t>
            </a:r>
          </a:p>
          <a:p>
            <a:pPr marL="171440" indent="-171440" algn="just"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Detractores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 aumentan en noviembre (</a:t>
            </a:r>
            <a:r>
              <a:rPr lang="es-E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5,3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), coincidiendo con picos de insatisfacción por falta de barrido y recolección; aunque en diciembre bajan a </a:t>
            </a:r>
            <a:r>
              <a:rPr lang="es-E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4,2%, 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siguen por encima de octubre.</a:t>
            </a:r>
          </a:p>
          <a:p>
            <a:pPr marL="171440" indent="-171440" algn="just"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Neutros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 se mantienen bajos, sin impacto significativo. El consolidado refleja un NPS estable pero con alerta, dado que la caída en promotores y el incremento de detractores reducen la brecha positiva.</a:t>
            </a:r>
            <a:endParaRPr lang="es-CO" sz="10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0"/>
            </a:endParaRPr>
          </a:p>
        </p:txBody>
      </p:sp>
      <p:sp>
        <p:nvSpPr>
          <p:cNvPr id="135" name="CuadroTexto 134"/>
          <p:cNvSpPr txBox="1"/>
          <p:nvPr/>
        </p:nvSpPr>
        <p:spPr>
          <a:xfrm>
            <a:off x="5491742" y="14516376"/>
            <a:ext cx="2279186" cy="228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i="1" dirty="0">
                <a:solidFill>
                  <a:schemeClr val="bg1">
                    <a:lumMod val="65000"/>
                  </a:schemeClr>
                </a:solidFill>
                <a:latin typeface="Montserrat" pitchFamily="2" charset="0"/>
              </a:rPr>
              <a:t>NPS = % Promotores - % Detractores</a:t>
            </a:r>
            <a:endParaRPr lang="es-CO" sz="900" i="1" dirty="0">
              <a:solidFill>
                <a:schemeClr val="bg1">
                  <a:lumMod val="65000"/>
                </a:schemeClr>
              </a:solidFill>
              <a:latin typeface="Montserrat" pitchFamily="2" charset="0"/>
            </a:endParaRPr>
          </a:p>
        </p:txBody>
      </p:sp>
      <p:pic>
        <p:nvPicPr>
          <p:cNvPr id="138" name="Imagen 137" descr="Icono&#10;&#10;Descripción generada automáticamente">
            <a:extLst>
              <a:ext uri="{FF2B5EF4-FFF2-40B4-BE49-F238E27FC236}">
                <a16:creationId xmlns:a16="http://schemas.microsoft.com/office/drawing/2014/main" id="{CC49DEED-B339-40FC-B0C8-5E5FED07A4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951" y="4488638"/>
            <a:ext cx="164909" cy="164909"/>
          </a:xfrm>
          <a:prstGeom prst="rect">
            <a:avLst/>
          </a:prstGeom>
        </p:spPr>
      </p:pic>
      <p:pic>
        <p:nvPicPr>
          <p:cNvPr id="94" name="Imagen 93">
            <a:extLst>
              <a:ext uri="{FF2B5EF4-FFF2-40B4-BE49-F238E27FC236}">
                <a16:creationId xmlns:a16="http://schemas.microsoft.com/office/drawing/2014/main" id="{C2C464A0-041A-4B66-8F9D-A6B19FAABC8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1505" y="2168136"/>
            <a:ext cx="1869576" cy="4252242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0194" y="9990"/>
            <a:ext cx="7522710" cy="1170533"/>
          </a:xfrm>
          <a:prstGeom prst="rect">
            <a:avLst/>
          </a:prstGeom>
        </p:spPr>
      </p:pic>
      <p:sp>
        <p:nvSpPr>
          <p:cNvPr id="28" name="Rectángulo 27"/>
          <p:cNvSpPr/>
          <p:nvPr/>
        </p:nvSpPr>
        <p:spPr>
          <a:xfrm>
            <a:off x="0" y="4"/>
            <a:ext cx="9720263" cy="1170533"/>
          </a:xfrm>
          <a:prstGeom prst="rect">
            <a:avLst/>
          </a:prstGeom>
          <a:solidFill>
            <a:schemeClr val="tx2">
              <a:alpha val="82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/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98201666-9DC8-4563-843B-47A85B2B8296}"/>
              </a:ext>
            </a:extLst>
          </p:cNvPr>
          <p:cNvGrpSpPr/>
          <p:nvPr/>
        </p:nvGrpSpPr>
        <p:grpSpPr>
          <a:xfrm>
            <a:off x="5797039" y="-20175"/>
            <a:ext cx="3935627" cy="733053"/>
            <a:chOff x="3644149" y="-14939"/>
            <a:chExt cx="3935627" cy="733053"/>
          </a:xfrm>
        </p:grpSpPr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7E254DF2-1023-4417-A165-792CF50C4C81}"/>
                </a:ext>
              </a:extLst>
            </p:cNvPr>
            <p:cNvGrpSpPr/>
            <p:nvPr/>
          </p:nvGrpSpPr>
          <p:grpSpPr>
            <a:xfrm>
              <a:off x="3644149" y="-14939"/>
              <a:ext cx="3935627" cy="733053"/>
              <a:chOff x="3479401" y="1145839"/>
              <a:chExt cx="4080274" cy="975817"/>
            </a:xfrm>
          </p:grpSpPr>
          <p:pic>
            <p:nvPicPr>
              <p:cNvPr id="137" name="Imagen 136">
                <a:extLst>
                  <a:ext uri="{FF2B5EF4-FFF2-40B4-BE49-F238E27FC236}">
                    <a16:creationId xmlns:a16="http://schemas.microsoft.com/office/drawing/2014/main" id="{398BEA40-8AB4-4446-9074-8BF8992706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79401" y="1145839"/>
                <a:ext cx="4080274" cy="975817"/>
              </a:xfrm>
              <a:prstGeom prst="rect">
                <a:avLst/>
              </a:prstGeom>
            </p:spPr>
          </p:pic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EB913BA2-01E7-4D0B-B386-D52174E4F76E}"/>
                  </a:ext>
                </a:extLst>
              </p:cNvPr>
              <p:cNvSpPr/>
              <p:nvPr/>
            </p:nvSpPr>
            <p:spPr>
              <a:xfrm>
                <a:off x="4265247" y="1170533"/>
                <a:ext cx="3294428" cy="6983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CO"/>
              </a:p>
            </p:txBody>
          </p:sp>
        </p:grpSp>
        <p:pic>
          <p:nvPicPr>
            <p:cNvPr id="140" name="Imagen 139">
              <a:extLst>
                <a:ext uri="{FF2B5EF4-FFF2-40B4-BE49-F238E27FC236}">
                  <a16:creationId xmlns:a16="http://schemas.microsoft.com/office/drawing/2014/main" id="{31B2E053-83EE-44B8-8493-49AED4920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8870" y="78367"/>
              <a:ext cx="1207352" cy="324260"/>
            </a:xfrm>
            <a:prstGeom prst="rect">
              <a:avLst/>
            </a:prstGeom>
          </p:spPr>
        </p:pic>
        <p:grpSp>
          <p:nvGrpSpPr>
            <p:cNvPr id="133" name="Grupo 132">
              <a:extLst>
                <a:ext uri="{FF2B5EF4-FFF2-40B4-BE49-F238E27FC236}">
                  <a16:creationId xmlns:a16="http://schemas.microsoft.com/office/drawing/2014/main" id="{DAB7E6FC-DEF2-4AB9-B878-7B3EBA7DC9E3}"/>
                </a:ext>
              </a:extLst>
            </p:cNvPr>
            <p:cNvGrpSpPr/>
            <p:nvPr/>
          </p:nvGrpSpPr>
          <p:grpSpPr>
            <a:xfrm>
              <a:off x="5609489" y="106459"/>
              <a:ext cx="1913221" cy="327695"/>
              <a:chOff x="157371" y="6429079"/>
              <a:chExt cx="1851824" cy="329939"/>
            </a:xfrm>
          </p:grpSpPr>
          <p:pic>
            <p:nvPicPr>
              <p:cNvPr id="134" name="Gráfico 3">
                <a:extLst>
                  <a:ext uri="{FF2B5EF4-FFF2-40B4-BE49-F238E27FC236}">
                    <a16:creationId xmlns:a16="http://schemas.microsoft.com/office/drawing/2014/main" id="{5CF228BB-7379-4558-884E-001C09A8C49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 t="3570" r="46107" b="-12648"/>
              <a:stretch/>
            </p:blipFill>
            <p:spPr>
              <a:xfrm>
                <a:off x="157371" y="6429079"/>
                <a:ext cx="983272" cy="329939"/>
              </a:xfrm>
              <a:prstGeom prst="rect">
                <a:avLst/>
              </a:prstGeom>
            </p:spPr>
          </p:pic>
          <p:pic>
            <p:nvPicPr>
              <p:cNvPr id="136" name="Imagen 135">
                <a:extLst>
                  <a:ext uri="{FF2B5EF4-FFF2-40B4-BE49-F238E27FC236}">
                    <a16:creationId xmlns:a16="http://schemas.microsoft.com/office/drawing/2014/main" id="{C13F65D2-7CE1-4FBB-B14C-884BCB61E4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0643" y="6434159"/>
                <a:ext cx="868552" cy="324859"/>
              </a:xfrm>
              <a:prstGeom prst="rect">
                <a:avLst/>
              </a:prstGeom>
            </p:spPr>
          </p:pic>
        </p:grpSp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6E48A470-DB76-455E-A0F0-0D1FA4E4B064}"/>
                </a:ext>
              </a:extLst>
            </p:cNvPr>
            <p:cNvCxnSpPr/>
            <p:nvPr/>
          </p:nvCxnSpPr>
          <p:spPr>
            <a:xfrm>
              <a:off x="5546043" y="106459"/>
              <a:ext cx="0" cy="296168"/>
            </a:xfrm>
            <a:prstGeom prst="line">
              <a:avLst/>
            </a:prstGeom>
            <a:ln w="0">
              <a:solidFill>
                <a:srgbClr val="00206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CuadroTexto 30"/>
          <p:cNvSpPr txBox="1"/>
          <p:nvPr/>
        </p:nvSpPr>
        <p:spPr>
          <a:xfrm>
            <a:off x="1035389" y="150174"/>
            <a:ext cx="4671655" cy="459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itchFamily="2" charset="0"/>
              </a:rPr>
              <a:t>Informe Calidad Percibida</a:t>
            </a:r>
            <a:endParaRPr lang="es-CO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tserrat" pitchFamily="2" charset="0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1089203" y="551260"/>
            <a:ext cx="3867150" cy="306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itchFamily="2" charset="0"/>
              </a:rPr>
              <a:t>Trimestre 4 del 2025</a:t>
            </a:r>
            <a:endParaRPr lang="es-CO" sz="1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tserrat" pitchFamily="2" charset="0"/>
            </a:endParaRPr>
          </a:p>
        </p:txBody>
      </p:sp>
      <p:sp>
        <p:nvSpPr>
          <p:cNvPr id="30" name="object 4">
            <a:extLst>
              <a:ext uri="{FF2B5EF4-FFF2-40B4-BE49-F238E27FC236}">
                <a16:creationId xmlns:a16="http://schemas.microsoft.com/office/drawing/2014/main" id="{AEE955CE-EB5A-7A5F-CB62-CF0345C8D170}"/>
              </a:ext>
            </a:extLst>
          </p:cNvPr>
          <p:cNvSpPr/>
          <p:nvPr/>
        </p:nvSpPr>
        <p:spPr>
          <a:xfrm rot="-2460000">
            <a:off x="520473" y="128110"/>
            <a:ext cx="448128" cy="371143"/>
          </a:xfrm>
          <a:custGeom>
            <a:avLst/>
            <a:gdLst/>
            <a:ahLst/>
            <a:cxnLst/>
            <a:rect l="l" t="t" r="r" b="b"/>
            <a:pathLst>
              <a:path w="2756534" h="2561590">
                <a:moveTo>
                  <a:pt x="1740941" y="0"/>
                </a:moveTo>
                <a:lnTo>
                  <a:pt x="1015005" y="0"/>
                </a:lnTo>
                <a:lnTo>
                  <a:pt x="965389" y="1885"/>
                </a:lnTo>
                <a:lnTo>
                  <a:pt x="916491" y="7472"/>
                </a:lnTo>
                <a:lnTo>
                  <a:pt x="868489" y="16659"/>
                </a:lnTo>
                <a:lnTo>
                  <a:pt x="821560" y="29343"/>
                </a:lnTo>
                <a:lnTo>
                  <a:pt x="775882" y="45423"/>
                </a:lnTo>
                <a:lnTo>
                  <a:pt x="731632" y="64795"/>
                </a:lnTo>
                <a:lnTo>
                  <a:pt x="688988" y="87357"/>
                </a:lnTo>
                <a:lnTo>
                  <a:pt x="648126" y="113007"/>
                </a:lnTo>
                <a:lnTo>
                  <a:pt x="609224" y="141643"/>
                </a:lnTo>
                <a:lnTo>
                  <a:pt x="572459" y="173161"/>
                </a:lnTo>
                <a:lnTo>
                  <a:pt x="538009" y="207461"/>
                </a:lnTo>
                <a:lnTo>
                  <a:pt x="506052" y="244439"/>
                </a:lnTo>
                <a:lnTo>
                  <a:pt x="476763" y="283993"/>
                </a:lnTo>
                <a:lnTo>
                  <a:pt x="450321" y="326021"/>
                </a:lnTo>
                <a:lnTo>
                  <a:pt x="87358" y="954693"/>
                </a:lnTo>
                <a:lnTo>
                  <a:pt x="64181" y="998606"/>
                </a:lnTo>
                <a:lnTo>
                  <a:pt x="44570" y="1043747"/>
                </a:lnTo>
                <a:lnTo>
                  <a:pt x="28525" y="1089912"/>
                </a:lnTo>
                <a:lnTo>
                  <a:pt x="16045" y="1136896"/>
                </a:lnTo>
                <a:lnTo>
                  <a:pt x="7131" y="1184494"/>
                </a:lnTo>
                <a:lnTo>
                  <a:pt x="1782" y="1232502"/>
                </a:lnTo>
                <a:lnTo>
                  <a:pt x="0" y="1280714"/>
                </a:lnTo>
                <a:lnTo>
                  <a:pt x="1782" y="1328927"/>
                </a:lnTo>
                <a:lnTo>
                  <a:pt x="7131" y="1376934"/>
                </a:lnTo>
                <a:lnTo>
                  <a:pt x="16045" y="1424533"/>
                </a:lnTo>
                <a:lnTo>
                  <a:pt x="28525" y="1471517"/>
                </a:lnTo>
                <a:lnTo>
                  <a:pt x="44570" y="1517682"/>
                </a:lnTo>
                <a:lnTo>
                  <a:pt x="64181" y="1562823"/>
                </a:lnTo>
                <a:lnTo>
                  <a:pt x="87358" y="1606736"/>
                </a:lnTo>
                <a:lnTo>
                  <a:pt x="450321" y="2235418"/>
                </a:lnTo>
                <a:lnTo>
                  <a:pt x="476763" y="2277444"/>
                </a:lnTo>
                <a:lnTo>
                  <a:pt x="506052" y="2316996"/>
                </a:lnTo>
                <a:lnTo>
                  <a:pt x="538009" y="2353973"/>
                </a:lnTo>
                <a:lnTo>
                  <a:pt x="572459" y="2388271"/>
                </a:lnTo>
                <a:lnTo>
                  <a:pt x="609224" y="2419789"/>
                </a:lnTo>
                <a:lnTo>
                  <a:pt x="648126" y="2448424"/>
                </a:lnTo>
                <a:lnTo>
                  <a:pt x="688988" y="2474073"/>
                </a:lnTo>
                <a:lnTo>
                  <a:pt x="731632" y="2496635"/>
                </a:lnTo>
                <a:lnTo>
                  <a:pt x="775882" y="2516007"/>
                </a:lnTo>
                <a:lnTo>
                  <a:pt x="821560" y="2532086"/>
                </a:lnTo>
                <a:lnTo>
                  <a:pt x="868489" y="2544770"/>
                </a:lnTo>
                <a:lnTo>
                  <a:pt x="916491" y="2553957"/>
                </a:lnTo>
                <a:lnTo>
                  <a:pt x="965389" y="2559544"/>
                </a:lnTo>
                <a:lnTo>
                  <a:pt x="1015005" y="2561429"/>
                </a:lnTo>
                <a:lnTo>
                  <a:pt x="1740941" y="2561429"/>
                </a:lnTo>
                <a:lnTo>
                  <a:pt x="1790560" y="2559544"/>
                </a:lnTo>
                <a:lnTo>
                  <a:pt x="1839459" y="2553957"/>
                </a:lnTo>
                <a:lnTo>
                  <a:pt x="1887462" y="2544770"/>
                </a:lnTo>
                <a:lnTo>
                  <a:pt x="1934391" y="2532086"/>
                </a:lnTo>
                <a:lnTo>
                  <a:pt x="1980069" y="2516007"/>
                </a:lnTo>
                <a:lnTo>
                  <a:pt x="2024319" y="2496635"/>
                </a:lnTo>
                <a:lnTo>
                  <a:pt x="2066963" y="2474073"/>
                </a:lnTo>
                <a:lnTo>
                  <a:pt x="2107824" y="2448424"/>
                </a:lnTo>
                <a:lnTo>
                  <a:pt x="2146725" y="2419789"/>
                </a:lnTo>
                <a:lnTo>
                  <a:pt x="2183489" y="2388271"/>
                </a:lnTo>
                <a:lnTo>
                  <a:pt x="2217938" y="2353973"/>
                </a:lnTo>
                <a:lnTo>
                  <a:pt x="2249896" y="2316996"/>
                </a:lnTo>
                <a:lnTo>
                  <a:pt x="2279184" y="2277444"/>
                </a:lnTo>
                <a:lnTo>
                  <a:pt x="2305626" y="2235418"/>
                </a:lnTo>
                <a:lnTo>
                  <a:pt x="2668588" y="1606736"/>
                </a:lnTo>
                <a:lnTo>
                  <a:pt x="2691765" y="1562823"/>
                </a:lnTo>
                <a:lnTo>
                  <a:pt x="2711376" y="1517682"/>
                </a:lnTo>
                <a:lnTo>
                  <a:pt x="2727422" y="1471517"/>
                </a:lnTo>
                <a:lnTo>
                  <a:pt x="2739902" y="1424533"/>
                </a:lnTo>
                <a:lnTo>
                  <a:pt x="2748816" y="1376934"/>
                </a:lnTo>
                <a:lnTo>
                  <a:pt x="2754164" y="1328927"/>
                </a:lnTo>
                <a:lnTo>
                  <a:pt x="2755947" y="1280714"/>
                </a:lnTo>
                <a:lnTo>
                  <a:pt x="2754164" y="1232502"/>
                </a:lnTo>
                <a:lnTo>
                  <a:pt x="2748816" y="1184494"/>
                </a:lnTo>
                <a:lnTo>
                  <a:pt x="2739902" y="1136896"/>
                </a:lnTo>
                <a:lnTo>
                  <a:pt x="2727422" y="1089912"/>
                </a:lnTo>
                <a:lnTo>
                  <a:pt x="2711376" y="1043747"/>
                </a:lnTo>
                <a:lnTo>
                  <a:pt x="2691765" y="998606"/>
                </a:lnTo>
                <a:lnTo>
                  <a:pt x="2668588" y="954693"/>
                </a:lnTo>
                <a:lnTo>
                  <a:pt x="2305626" y="326021"/>
                </a:lnTo>
                <a:lnTo>
                  <a:pt x="2279184" y="283993"/>
                </a:lnTo>
                <a:lnTo>
                  <a:pt x="2249896" y="244439"/>
                </a:lnTo>
                <a:lnTo>
                  <a:pt x="2217938" y="207461"/>
                </a:lnTo>
                <a:lnTo>
                  <a:pt x="2183489" y="173161"/>
                </a:lnTo>
                <a:lnTo>
                  <a:pt x="2146725" y="141643"/>
                </a:lnTo>
                <a:lnTo>
                  <a:pt x="2107824" y="113007"/>
                </a:lnTo>
                <a:lnTo>
                  <a:pt x="2066963" y="87357"/>
                </a:lnTo>
                <a:lnTo>
                  <a:pt x="2024319" y="64795"/>
                </a:lnTo>
                <a:lnTo>
                  <a:pt x="1980069" y="45423"/>
                </a:lnTo>
                <a:lnTo>
                  <a:pt x="1934391" y="29343"/>
                </a:lnTo>
                <a:lnTo>
                  <a:pt x="1887462" y="16659"/>
                </a:lnTo>
                <a:lnTo>
                  <a:pt x="1839459" y="7472"/>
                </a:lnTo>
                <a:lnTo>
                  <a:pt x="1790560" y="1885"/>
                </a:lnTo>
                <a:lnTo>
                  <a:pt x="1740941" y="0"/>
                </a:lnTo>
                <a:close/>
              </a:path>
            </a:pathLst>
          </a:custGeom>
          <a:ln w="28575">
            <a:solidFill>
              <a:schemeClr val="bg1"/>
            </a:solidFill>
          </a:ln>
        </p:spPr>
        <p:txBody>
          <a:bodyPr wrap="square" lIns="0" tIns="0" rIns="0" bIns="0" rtlCol="0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39" name="Freeform 83">
            <a:extLst>
              <a:ext uri="{FF2B5EF4-FFF2-40B4-BE49-F238E27FC236}">
                <a16:creationId xmlns:a16="http://schemas.microsoft.com/office/drawing/2014/main" id="{E654042E-D81A-4D27-9A55-D8EB34309D0C}"/>
              </a:ext>
            </a:extLst>
          </p:cNvPr>
          <p:cNvSpPr>
            <a:spLocks noEditPoints="1"/>
          </p:cNvSpPr>
          <p:nvPr/>
        </p:nvSpPr>
        <p:spPr bwMode="auto">
          <a:xfrm>
            <a:off x="621799" y="166719"/>
            <a:ext cx="236361" cy="225393"/>
          </a:xfrm>
          <a:custGeom>
            <a:avLst/>
            <a:gdLst>
              <a:gd name="T0" fmla="*/ 28 w 176"/>
              <a:gd name="T1" fmla="*/ 88 h 144"/>
              <a:gd name="T2" fmla="*/ 4 w 176"/>
              <a:gd name="T3" fmla="*/ 88 h 144"/>
              <a:gd name="T4" fmla="*/ 0 w 176"/>
              <a:gd name="T5" fmla="*/ 92 h 144"/>
              <a:gd name="T6" fmla="*/ 0 w 176"/>
              <a:gd name="T7" fmla="*/ 140 h 144"/>
              <a:gd name="T8" fmla="*/ 4 w 176"/>
              <a:gd name="T9" fmla="*/ 144 h 144"/>
              <a:gd name="T10" fmla="*/ 28 w 176"/>
              <a:gd name="T11" fmla="*/ 144 h 144"/>
              <a:gd name="T12" fmla="*/ 32 w 176"/>
              <a:gd name="T13" fmla="*/ 140 h 144"/>
              <a:gd name="T14" fmla="*/ 32 w 176"/>
              <a:gd name="T15" fmla="*/ 92 h 144"/>
              <a:gd name="T16" fmla="*/ 28 w 176"/>
              <a:gd name="T17" fmla="*/ 88 h 144"/>
              <a:gd name="T18" fmla="*/ 24 w 176"/>
              <a:gd name="T19" fmla="*/ 136 h 144"/>
              <a:gd name="T20" fmla="*/ 8 w 176"/>
              <a:gd name="T21" fmla="*/ 136 h 144"/>
              <a:gd name="T22" fmla="*/ 8 w 176"/>
              <a:gd name="T23" fmla="*/ 96 h 144"/>
              <a:gd name="T24" fmla="*/ 24 w 176"/>
              <a:gd name="T25" fmla="*/ 96 h 144"/>
              <a:gd name="T26" fmla="*/ 24 w 176"/>
              <a:gd name="T27" fmla="*/ 136 h 144"/>
              <a:gd name="T28" fmla="*/ 124 w 176"/>
              <a:gd name="T29" fmla="*/ 64 h 144"/>
              <a:gd name="T30" fmla="*/ 100 w 176"/>
              <a:gd name="T31" fmla="*/ 64 h 144"/>
              <a:gd name="T32" fmla="*/ 96 w 176"/>
              <a:gd name="T33" fmla="*/ 68 h 144"/>
              <a:gd name="T34" fmla="*/ 96 w 176"/>
              <a:gd name="T35" fmla="*/ 140 h 144"/>
              <a:gd name="T36" fmla="*/ 100 w 176"/>
              <a:gd name="T37" fmla="*/ 144 h 144"/>
              <a:gd name="T38" fmla="*/ 124 w 176"/>
              <a:gd name="T39" fmla="*/ 144 h 144"/>
              <a:gd name="T40" fmla="*/ 128 w 176"/>
              <a:gd name="T41" fmla="*/ 140 h 144"/>
              <a:gd name="T42" fmla="*/ 128 w 176"/>
              <a:gd name="T43" fmla="*/ 68 h 144"/>
              <a:gd name="T44" fmla="*/ 124 w 176"/>
              <a:gd name="T45" fmla="*/ 64 h 144"/>
              <a:gd name="T46" fmla="*/ 120 w 176"/>
              <a:gd name="T47" fmla="*/ 136 h 144"/>
              <a:gd name="T48" fmla="*/ 104 w 176"/>
              <a:gd name="T49" fmla="*/ 136 h 144"/>
              <a:gd name="T50" fmla="*/ 104 w 176"/>
              <a:gd name="T51" fmla="*/ 72 h 144"/>
              <a:gd name="T52" fmla="*/ 120 w 176"/>
              <a:gd name="T53" fmla="*/ 72 h 144"/>
              <a:gd name="T54" fmla="*/ 120 w 176"/>
              <a:gd name="T55" fmla="*/ 136 h 144"/>
              <a:gd name="T56" fmla="*/ 76 w 176"/>
              <a:gd name="T57" fmla="*/ 16 h 144"/>
              <a:gd name="T58" fmla="*/ 52 w 176"/>
              <a:gd name="T59" fmla="*/ 16 h 144"/>
              <a:gd name="T60" fmla="*/ 48 w 176"/>
              <a:gd name="T61" fmla="*/ 20 h 144"/>
              <a:gd name="T62" fmla="*/ 48 w 176"/>
              <a:gd name="T63" fmla="*/ 140 h 144"/>
              <a:gd name="T64" fmla="*/ 52 w 176"/>
              <a:gd name="T65" fmla="*/ 144 h 144"/>
              <a:gd name="T66" fmla="*/ 76 w 176"/>
              <a:gd name="T67" fmla="*/ 144 h 144"/>
              <a:gd name="T68" fmla="*/ 80 w 176"/>
              <a:gd name="T69" fmla="*/ 140 h 144"/>
              <a:gd name="T70" fmla="*/ 80 w 176"/>
              <a:gd name="T71" fmla="*/ 20 h 144"/>
              <a:gd name="T72" fmla="*/ 76 w 176"/>
              <a:gd name="T73" fmla="*/ 16 h 144"/>
              <a:gd name="T74" fmla="*/ 72 w 176"/>
              <a:gd name="T75" fmla="*/ 136 h 144"/>
              <a:gd name="T76" fmla="*/ 56 w 176"/>
              <a:gd name="T77" fmla="*/ 136 h 144"/>
              <a:gd name="T78" fmla="*/ 56 w 176"/>
              <a:gd name="T79" fmla="*/ 24 h 144"/>
              <a:gd name="T80" fmla="*/ 72 w 176"/>
              <a:gd name="T81" fmla="*/ 24 h 144"/>
              <a:gd name="T82" fmla="*/ 72 w 176"/>
              <a:gd name="T83" fmla="*/ 136 h 144"/>
              <a:gd name="T84" fmla="*/ 172 w 176"/>
              <a:gd name="T85" fmla="*/ 0 h 144"/>
              <a:gd name="T86" fmla="*/ 148 w 176"/>
              <a:gd name="T87" fmla="*/ 0 h 144"/>
              <a:gd name="T88" fmla="*/ 144 w 176"/>
              <a:gd name="T89" fmla="*/ 4 h 144"/>
              <a:gd name="T90" fmla="*/ 144 w 176"/>
              <a:gd name="T91" fmla="*/ 140 h 144"/>
              <a:gd name="T92" fmla="*/ 148 w 176"/>
              <a:gd name="T93" fmla="*/ 144 h 144"/>
              <a:gd name="T94" fmla="*/ 172 w 176"/>
              <a:gd name="T95" fmla="*/ 144 h 144"/>
              <a:gd name="T96" fmla="*/ 176 w 176"/>
              <a:gd name="T97" fmla="*/ 140 h 144"/>
              <a:gd name="T98" fmla="*/ 176 w 176"/>
              <a:gd name="T99" fmla="*/ 4 h 144"/>
              <a:gd name="T100" fmla="*/ 172 w 176"/>
              <a:gd name="T101" fmla="*/ 0 h 144"/>
              <a:gd name="T102" fmla="*/ 168 w 176"/>
              <a:gd name="T103" fmla="*/ 136 h 144"/>
              <a:gd name="T104" fmla="*/ 152 w 176"/>
              <a:gd name="T105" fmla="*/ 136 h 144"/>
              <a:gd name="T106" fmla="*/ 152 w 176"/>
              <a:gd name="T107" fmla="*/ 8 h 144"/>
              <a:gd name="T108" fmla="*/ 168 w 176"/>
              <a:gd name="T109" fmla="*/ 8 h 144"/>
              <a:gd name="T110" fmla="*/ 168 w 176"/>
              <a:gd name="T111" fmla="*/ 13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6" h="144">
                <a:moveTo>
                  <a:pt x="28" y="88"/>
                </a:moveTo>
                <a:cubicBezTo>
                  <a:pt x="4" y="88"/>
                  <a:pt x="4" y="88"/>
                  <a:pt x="4" y="88"/>
                </a:cubicBezTo>
                <a:cubicBezTo>
                  <a:pt x="2" y="88"/>
                  <a:pt x="0" y="90"/>
                  <a:pt x="0" y="92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2"/>
                  <a:pt x="2" y="144"/>
                  <a:pt x="4" y="144"/>
                </a:cubicBezTo>
                <a:cubicBezTo>
                  <a:pt x="28" y="144"/>
                  <a:pt x="28" y="144"/>
                  <a:pt x="28" y="144"/>
                </a:cubicBezTo>
                <a:cubicBezTo>
                  <a:pt x="30" y="144"/>
                  <a:pt x="32" y="142"/>
                  <a:pt x="32" y="140"/>
                </a:cubicBezTo>
                <a:cubicBezTo>
                  <a:pt x="32" y="92"/>
                  <a:pt x="32" y="92"/>
                  <a:pt x="32" y="92"/>
                </a:cubicBezTo>
                <a:cubicBezTo>
                  <a:pt x="32" y="90"/>
                  <a:pt x="30" y="88"/>
                  <a:pt x="28" y="88"/>
                </a:cubicBezTo>
                <a:moveTo>
                  <a:pt x="24" y="136"/>
                </a:moveTo>
                <a:cubicBezTo>
                  <a:pt x="8" y="136"/>
                  <a:pt x="8" y="136"/>
                  <a:pt x="8" y="136"/>
                </a:cubicBezTo>
                <a:cubicBezTo>
                  <a:pt x="8" y="96"/>
                  <a:pt x="8" y="96"/>
                  <a:pt x="8" y="96"/>
                </a:cubicBezTo>
                <a:cubicBezTo>
                  <a:pt x="24" y="96"/>
                  <a:pt x="24" y="96"/>
                  <a:pt x="24" y="96"/>
                </a:cubicBezTo>
                <a:lnTo>
                  <a:pt x="24" y="136"/>
                </a:lnTo>
                <a:close/>
                <a:moveTo>
                  <a:pt x="124" y="64"/>
                </a:moveTo>
                <a:cubicBezTo>
                  <a:pt x="100" y="64"/>
                  <a:pt x="100" y="64"/>
                  <a:pt x="100" y="64"/>
                </a:cubicBezTo>
                <a:cubicBezTo>
                  <a:pt x="98" y="64"/>
                  <a:pt x="96" y="66"/>
                  <a:pt x="96" y="68"/>
                </a:cubicBezTo>
                <a:cubicBezTo>
                  <a:pt x="96" y="140"/>
                  <a:pt x="96" y="140"/>
                  <a:pt x="96" y="140"/>
                </a:cubicBezTo>
                <a:cubicBezTo>
                  <a:pt x="96" y="142"/>
                  <a:pt x="98" y="144"/>
                  <a:pt x="100" y="144"/>
                </a:cubicBezTo>
                <a:cubicBezTo>
                  <a:pt x="124" y="144"/>
                  <a:pt x="124" y="144"/>
                  <a:pt x="124" y="144"/>
                </a:cubicBezTo>
                <a:cubicBezTo>
                  <a:pt x="126" y="144"/>
                  <a:pt x="128" y="142"/>
                  <a:pt x="128" y="140"/>
                </a:cubicBezTo>
                <a:cubicBezTo>
                  <a:pt x="128" y="68"/>
                  <a:pt x="128" y="68"/>
                  <a:pt x="128" y="68"/>
                </a:cubicBezTo>
                <a:cubicBezTo>
                  <a:pt x="128" y="66"/>
                  <a:pt x="126" y="64"/>
                  <a:pt x="124" y="64"/>
                </a:cubicBezTo>
                <a:moveTo>
                  <a:pt x="120" y="136"/>
                </a:moveTo>
                <a:cubicBezTo>
                  <a:pt x="104" y="136"/>
                  <a:pt x="104" y="136"/>
                  <a:pt x="104" y="136"/>
                </a:cubicBezTo>
                <a:cubicBezTo>
                  <a:pt x="104" y="72"/>
                  <a:pt x="104" y="72"/>
                  <a:pt x="104" y="72"/>
                </a:cubicBezTo>
                <a:cubicBezTo>
                  <a:pt x="120" y="72"/>
                  <a:pt x="120" y="72"/>
                  <a:pt x="120" y="72"/>
                </a:cubicBezTo>
                <a:lnTo>
                  <a:pt x="120" y="136"/>
                </a:lnTo>
                <a:close/>
                <a:moveTo>
                  <a:pt x="76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0" y="16"/>
                  <a:pt x="48" y="18"/>
                  <a:pt x="48" y="20"/>
                </a:cubicBezTo>
                <a:cubicBezTo>
                  <a:pt x="48" y="140"/>
                  <a:pt x="48" y="140"/>
                  <a:pt x="48" y="140"/>
                </a:cubicBezTo>
                <a:cubicBezTo>
                  <a:pt x="48" y="142"/>
                  <a:pt x="50" y="144"/>
                  <a:pt x="52" y="144"/>
                </a:cubicBezTo>
                <a:cubicBezTo>
                  <a:pt x="76" y="144"/>
                  <a:pt x="76" y="144"/>
                  <a:pt x="76" y="144"/>
                </a:cubicBezTo>
                <a:cubicBezTo>
                  <a:pt x="78" y="144"/>
                  <a:pt x="80" y="142"/>
                  <a:pt x="80" y="140"/>
                </a:cubicBezTo>
                <a:cubicBezTo>
                  <a:pt x="80" y="20"/>
                  <a:pt x="80" y="20"/>
                  <a:pt x="80" y="20"/>
                </a:cubicBezTo>
                <a:cubicBezTo>
                  <a:pt x="80" y="18"/>
                  <a:pt x="78" y="16"/>
                  <a:pt x="76" y="16"/>
                </a:cubicBezTo>
                <a:moveTo>
                  <a:pt x="72" y="136"/>
                </a:moveTo>
                <a:cubicBezTo>
                  <a:pt x="56" y="136"/>
                  <a:pt x="56" y="136"/>
                  <a:pt x="56" y="136"/>
                </a:cubicBezTo>
                <a:cubicBezTo>
                  <a:pt x="56" y="24"/>
                  <a:pt x="56" y="24"/>
                  <a:pt x="56" y="24"/>
                </a:cubicBezTo>
                <a:cubicBezTo>
                  <a:pt x="72" y="24"/>
                  <a:pt x="72" y="24"/>
                  <a:pt x="72" y="24"/>
                </a:cubicBezTo>
                <a:lnTo>
                  <a:pt x="72" y="136"/>
                </a:lnTo>
                <a:close/>
                <a:moveTo>
                  <a:pt x="172" y="0"/>
                </a:moveTo>
                <a:cubicBezTo>
                  <a:pt x="148" y="0"/>
                  <a:pt x="148" y="0"/>
                  <a:pt x="148" y="0"/>
                </a:cubicBezTo>
                <a:cubicBezTo>
                  <a:pt x="146" y="0"/>
                  <a:pt x="144" y="2"/>
                  <a:pt x="144" y="4"/>
                </a:cubicBezTo>
                <a:cubicBezTo>
                  <a:pt x="144" y="140"/>
                  <a:pt x="144" y="140"/>
                  <a:pt x="144" y="140"/>
                </a:cubicBezTo>
                <a:cubicBezTo>
                  <a:pt x="144" y="142"/>
                  <a:pt x="146" y="144"/>
                  <a:pt x="148" y="144"/>
                </a:cubicBezTo>
                <a:cubicBezTo>
                  <a:pt x="172" y="144"/>
                  <a:pt x="172" y="144"/>
                  <a:pt x="172" y="144"/>
                </a:cubicBezTo>
                <a:cubicBezTo>
                  <a:pt x="174" y="144"/>
                  <a:pt x="176" y="142"/>
                  <a:pt x="176" y="140"/>
                </a:cubicBezTo>
                <a:cubicBezTo>
                  <a:pt x="176" y="4"/>
                  <a:pt x="176" y="4"/>
                  <a:pt x="176" y="4"/>
                </a:cubicBezTo>
                <a:cubicBezTo>
                  <a:pt x="176" y="2"/>
                  <a:pt x="174" y="0"/>
                  <a:pt x="172" y="0"/>
                </a:cubicBezTo>
                <a:moveTo>
                  <a:pt x="168" y="136"/>
                </a:moveTo>
                <a:cubicBezTo>
                  <a:pt x="152" y="136"/>
                  <a:pt x="152" y="136"/>
                  <a:pt x="152" y="136"/>
                </a:cubicBezTo>
                <a:cubicBezTo>
                  <a:pt x="152" y="8"/>
                  <a:pt x="152" y="8"/>
                  <a:pt x="152" y="8"/>
                </a:cubicBezTo>
                <a:cubicBezTo>
                  <a:pt x="168" y="8"/>
                  <a:pt x="168" y="8"/>
                  <a:pt x="168" y="8"/>
                </a:cubicBezTo>
                <a:lnTo>
                  <a:pt x="168" y="1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41" name="Conector angular 50">
            <a:extLst>
              <a:ext uri="{FF2B5EF4-FFF2-40B4-BE49-F238E27FC236}">
                <a16:creationId xmlns:a16="http://schemas.microsoft.com/office/drawing/2014/main" id="{C8967B79-4B3B-49C8-8AFE-745C1215090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112249" y="5172512"/>
            <a:ext cx="8657889" cy="6171158"/>
          </a:xfrm>
          <a:prstGeom prst="bentConnector3">
            <a:avLst>
              <a:gd name="adj1" fmla="val 2596"/>
            </a:avLst>
          </a:prstGeom>
          <a:ln w="3175">
            <a:solidFill>
              <a:srgbClr val="0070C0"/>
            </a:solidFill>
            <a:prstDash val="dash"/>
            <a:headEnd type="oval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2" name="Gráfico 141">
            <a:extLst>
              <a:ext uri="{FF2B5EF4-FFF2-40B4-BE49-F238E27FC236}">
                <a16:creationId xmlns:a16="http://schemas.microsoft.com/office/drawing/2014/main" id="{B8878F77-34A4-4B00-9CF2-4CE4F78B42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8678311"/>
              </p:ext>
            </p:extLst>
          </p:nvPr>
        </p:nvGraphicFramePr>
        <p:xfrm>
          <a:off x="4301325" y="2518384"/>
          <a:ext cx="5315455" cy="1793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42" name="Rectángulo redondeado 41"/>
          <p:cNvSpPr/>
          <p:nvPr/>
        </p:nvSpPr>
        <p:spPr>
          <a:xfrm>
            <a:off x="8571920" y="3719352"/>
            <a:ext cx="989225" cy="214253"/>
          </a:xfrm>
          <a:prstGeom prst="roundRect">
            <a:avLst/>
          </a:prstGeom>
          <a:solidFill>
            <a:schemeClr val="accent4">
              <a:alpha val="2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/>
          </a:p>
        </p:txBody>
      </p:sp>
      <p:graphicFrame>
        <p:nvGraphicFramePr>
          <p:cNvPr id="98" name="Gráfico 97">
            <a:extLst>
              <a:ext uri="{FF2B5EF4-FFF2-40B4-BE49-F238E27FC236}">
                <a16:creationId xmlns:a16="http://schemas.microsoft.com/office/drawing/2014/main" id="{E2DC335F-4BDA-4E5A-BEF2-E3C749E351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9752009"/>
              </p:ext>
            </p:extLst>
          </p:nvPr>
        </p:nvGraphicFramePr>
        <p:xfrm>
          <a:off x="4308347" y="4653548"/>
          <a:ext cx="4992903" cy="1600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128" name="CuadroTexto 127">
            <a:extLst>
              <a:ext uri="{FF2B5EF4-FFF2-40B4-BE49-F238E27FC236}">
                <a16:creationId xmlns:a16="http://schemas.microsoft.com/office/drawing/2014/main" id="{3399F960-3A35-438F-8247-B472CEF42492}"/>
              </a:ext>
            </a:extLst>
          </p:cNvPr>
          <p:cNvSpPr txBox="1"/>
          <p:nvPr/>
        </p:nvSpPr>
        <p:spPr>
          <a:xfrm>
            <a:off x="5147066" y="6419681"/>
            <a:ext cx="4250825" cy="5584388"/>
          </a:xfrm>
          <a:prstGeom prst="roundRect">
            <a:avLst>
              <a:gd name="adj" fmla="val 4917"/>
            </a:avLst>
          </a:prstGeom>
          <a:solidFill>
            <a:srgbClr val="00B0F0">
              <a:alpha val="26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1000" b="1" dirty="0">
                <a:solidFill>
                  <a:srgbClr val="002060"/>
                </a:solidFill>
                <a:latin typeface="Montserrat" pitchFamily="2" charset="0"/>
              </a:rPr>
              <a:t>2. WhatsApp: </a:t>
            </a:r>
          </a:p>
          <a:p>
            <a:pPr marL="171440" indent="-171440" algn="just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Al validar las encuestas, encontramos que la </a:t>
            </a:r>
            <a:r>
              <a:rPr lang="es-ES" sz="1000" b="1" dirty="0">
                <a:solidFill>
                  <a:srgbClr val="0070C0"/>
                </a:solidFill>
                <a:latin typeface="Montserrat" pitchFamily="2" charset="0"/>
              </a:rPr>
              <a:t>Satisfacción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 se ha visto afectada por comentarios relacionados con: Altos costos del servicio (comentarios sobre tarifas incoherentes y precios elevados para disposición de residuos), así como el incumplimiento en la ejecución del servicio (retrasos en recolección, falta de gestión después de varias solicitudes afectan la satisfacción).</a:t>
            </a:r>
          </a:p>
          <a:p>
            <a:pPr marL="171440" indent="-171440" algn="just">
              <a:buFont typeface="Arial" panose="020B0604020202020204" pitchFamily="34" charset="0"/>
              <a:buChar char="•"/>
            </a:pPr>
            <a:endParaRPr lang="es-ES" sz="10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0"/>
            </a:endParaRPr>
          </a:p>
          <a:p>
            <a:pPr marL="171440" indent="-171440" algn="just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La disminución del </a:t>
            </a:r>
            <a:r>
              <a:rPr lang="es-ES" sz="1000" b="1" dirty="0">
                <a:solidFill>
                  <a:srgbClr val="0070C0"/>
                </a:solidFill>
                <a:latin typeface="Montserrat" pitchFamily="2" charset="0"/>
              </a:rPr>
              <a:t>FCR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 del </a:t>
            </a:r>
            <a:r>
              <a:rPr lang="es-ES" sz="1000" b="1" dirty="0">
                <a:solidFill>
                  <a:srgbClr val="0070C0"/>
                </a:solidFill>
                <a:latin typeface="Montserrat" pitchFamily="2" charset="0"/>
              </a:rPr>
              <a:t>12,5%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 se relaciona con comentarios sobre: Escalamiento sin respuesta (“solo me dicen que lo van a escalar”). Demoras y falta de gestión (“he hecho esta solicitud tres veces y no hay solución”). Procesos poco claros antes de dar información completa (“solicitas información y es muy básica, parece un bot”).</a:t>
            </a:r>
          </a:p>
          <a:p>
            <a:pPr algn="just"/>
            <a:endParaRPr lang="es-ES" sz="10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0"/>
            </a:endParaRPr>
          </a:p>
          <a:p>
            <a:pPr marL="171440" indent="-171440" algn="just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Los comentarios negativos se concentran por el cierre abrupto de chats sin autorización y respuestas percibidas como básicas y poco empáticas (falta de personalización). Estos casos impactan el indicador de </a:t>
            </a:r>
            <a:r>
              <a:rPr lang="es-ES" sz="1000" b="1" dirty="0">
                <a:solidFill>
                  <a:srgbClr val="0070C0"/>
                </a:solidFill>
                <a:latin typeface="Montserrat" pitchFamily="2" charset="0"/>
              </a:rPr>
              <a:t>Amabilidad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 que bajó en un </a:t>
            </a:r>
            <a:r>
              <a:rPr lang="es-ES" sz="1000" b="1" dirty="0">
                <a:solidFill>
                  <a:srgbClr val="0070C0"/>
                </a:solidFill>
                <a:latin typeface="Montserrat" pitchFamily="2" charset="0"/>
              </a:rPr>
              <a:t>13,3%,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 al reducir la percepción de calidad en la interacción.</a:t>
            </a:r>
          </a:p>
          <a:p>
            <a:pPr marL="171440" indent="-171440" algn="just">
              <a:buFont typeface="Arial" panose="020B0604020202020204" pitchFamily="34" charset="0"/>
              <a:buChar char="•"/>
            </a:pPr>
            <a:endParaRPr lang="es-ES" sz="10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0"/>
            </a:endParaRPr>
          </a:p>
          <a:p>
            <a:pPr marL="171440" indent="-171440" algn="just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La presencia de detractores por costos elevados y falta de solución impacta negativamente el </a:t>
            </a:r>
            <a:r>
              <a:rPr lang="es-ES" sz="1000" b="1" dirty="0">
                <a:solidFill>
                  <a:srgbClr val="0070C0"/>
                </a:solidFill>
                <a:latin typeface="Montserrat" pitchFamily="2" charset="0"/>
              </a:rPr>
              <a:t>NPS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 y la percepción global del servicio. Los comentarios críticos se concentran en esos dos factores: “No me parece justo que quieran cobrar 206.450 pesos por votar una cama”. “He hecho esta solicitud tres veces y no hay gestión”.</a:t>
            </a:r>
          </a:p>
          <a:p>
            <a:pPr marL="171440" indent="-171440" algn="just">
              <a:buFont typeface="Arial" panose="020B0604020202020204" pitchFamily="34" charset="0"/>
              <a:buChar char="•"/>
            </a:pPr>
            <a:endParaRPr lang="es-ES" sz="10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0"/>
            </a:endParaRPr>
          </a:p>
          <a:p>
            <a:pPr marL="171440" indent="-171440" algn="just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El incremento en la percepción de </a:t>
            </a:r>
            <a:r>
              <a:rPr lang="es-ES" sz="1000" b="1" dirty="0">
                <a:solidFill>
                  <a:srgbClr val="0070C0"/>
                </a:solidFill>
                <a:latin typeface="Montserrat" pitchFamily="2" charset="0"/>
              </a:rPr>
              <a:t>facilidad</a:t>
            </a:r>
            <a:r>
              <a:rPr lang="es-ES" sz="1000" dirty="0">
                <a:solidFill>
                  <a:srgbClr val="0070C0"/>
                </a:solidFill>
                <a:latin typeface="Montserrat" pitchFamily="2" charset="0"/>
              </a:rPr>
              <a:t> 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se sustenta en los comentarios que destacan la simplicidad del canal. En la encuesta de diciembre, el </a:t>
            </a:r>
            <a:r>
              <a:rPr lang="es-E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89,7 % 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de las 39 respuestas calificó la interacción como “Fácil” o “Muy fácil”, lo que explica el aumento del indicador en el periodo.</a:t>
            </a:r>
            <a:endParaRPr lang="es-CO" sz="10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0"/>
            </a:endParaRP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A8F6262C-FB4B-468B-9F5E-87067F8F8792}"/>
              </a:ext>
            </a:extLst>
          </p:cNvPr>
          <p:cNvGrpSpPr/>
          <p:nvPr/>
        </p:nvGrpSpPr>
        <p:grpSpPr>
          <a:xfrm>
            <a:off x="1299684" y="12549026"/>
            <a:ext cx="2503616" cy="313509"/>
            <a:chOff x="94480" y="11166402"/>
            <a:chExt cx="2503616" cy="313509"/>
          </a:xfrm>
        </p:grpSpPr>
        <p:sp>
          <p:nvSpPr>
            <p:cNvPr id="46" name="Rectángulo redondeado 45"/>
            <p:cNvSpPr/>
            <p:nvPr/>
          </p:nvSpPr>
          <p:spPr>
            <a:xfrm>
              <a:off x="94480" y="11166402"/>
              <a:ext cx="2503616" cy="31350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7" name="CuadroTexto 46"/>
            <p:cNvSpPr txBox="1"/>
            <p:nvPr/>
          </p:nvSpPr>
          <p:spPr>
            <a:xfrm>
              <a:off x="399224" y="11182342"/>
              <a:ext cx="2100540" cy="275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Montserrat" pitchFamily="2" charset="0"/>
                </a:rPr>
                <a:t>Entendimiento de NPS</a:t>
              </a:r>
              <a:endParaRPr lang="es-CO" sz="1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tserrat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69012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f7121d2-846d-4102-a7fa-c2642cbf7e38" xsi:nil="true"/>
    <lcf76f155ced4ddcb4097134ff3c332f xmlns="aa3b277f-809b-42de-be3e-769ccad4d8ba">
      <Terms xmlns="http://schemas.microsoft.com/office/infopath/2007/PartnerControls"/>
    </lcf76f155ced4ddcb4097134ff3c332f>
    <SharedWithUsers xmlns="cf7121d2-846d-4102-a7fa-c2642cbf7e38">
      <UserInfo>
        <DisplayName/>
        <AccountId xsi:nil="true"/>
        <AccountType/>
      </UserInfo>
    </SharedWithUsers>
    <MediaLengthInSeconds xmlns="aa3b277f-809b-42de-be3e-769ccad4d8b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C6105715576C44B9231413EAD68C067" ma:contentTypeVersion="15" ma:contentTypeDescription="Crear nuevo documento." ma:contentTypeScope="" ma:versionID="83bb3a29acce30ec458056f4e42f9856">
  <xsd:schema xmlns:xsd="http://www.w3.org/2001/XMLSchema" xmlns:xs="http://www.w3.org/2001/XMLSchema" xmlns:p="http://schemas.microsoft.com/office/2006/metadata/properties" xmlns:ns2="cf7121d2-846d-4102-a7fa-c2642cbf7e38" xmlns:ns3="aa3b277f-809b-42de-be3e-769ccad4d8ba" targetNamespace="http://schemas.microsoft.com/office/2006/metadata/properties" ma:root="true" ma:fieldsID="f4ec21bd3417342750ae6961956c7a22" ns2:_="" ns3:_="">
    <xsd:import namespace="cf7121d2-846d-4102-a7fa-c2642cbf7e38"/>
    <xsd:import namespace="aa3b277f-809b-42de-be3e-769ccad4d8b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Locatio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7121d2-846d-4102-a7fa-c2642cbf7e3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610e3128-4e33-4b57-88cd-a7cbc9cc41d7}" ma:internalName="TaxCatchAll" ma:showField="CatchAllData" ma:web="cf7121d2-846d-4102-a7fa-c2642cbf7e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277f-809b-42de-be3e-769ccad4d8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Etiquetas de imagen" ma:readOnly="false" ma:fieldId="{5cf76f15-5ced-4ddc-b409-7134ff3c332f}" ma:taxonomyMulti="true" ma:sspId="5f6af8e8-6f47-41b2-969d-600dc50bb1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9A2F10-7701-4080-8A35-D7C8E454CF25}">
  <ds:schemaRefs>
    <ds:schemaRef ds:uri="http://purl.org/dc/dcmitype/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aa3b277f-809b-42de-be3e-769ccad4d8ba"/>
    <ds:schemaRef ds:uri="cf7121d2-846d-4102-a7fa-c2642cbf7e38"/>
  </ds:schemaRefs>
</ds:datastoreItem>
</file>

<file path=customXml/itemProps2.xml><?xml version="1.0" encoding="utf-8"?>
<ds:datastoreItem xmlns:ds="http://schemas.openxmlformats.org/officeDocument/2006/customXml" ds:itemID="{5C7A2B54-AA12-4232-B4A2-5D42562D45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7121d2-846d-4102-a7fa-c2642cbf7e38"/>
    <ds:schemaRef ds:uri="aa3b277f-809b-42de-be3e-769ccad4d8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C2BFE06-7CBB-46D4-B6CD-949B8EA89D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2454</TotalTime>
  <Words>945</Words>
  <Application>Microsoft Office PowerPoint</Application>
  <PresentationFormat>Personalizado</PresentationFormat>
  <Paragraphs>67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Montserrat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MELISA MADRID VILLA</dc:creator>
  <cp:lastModifiedBy>SINDY ALEJANDRA SUAREZ OLIVARES</cp:lastModifiedBy>
  <cp:revision>121</cp:revision>
  <dcterms:created xsi:type="dcterms:W3CDTF">2024-04-25T20:31:49Z</dcterms:created>
  <dcterms:modified xsi:type="dcterms:W3CDTF">2026-01-07T18:39:08Z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0x0101009C6105715576C44B9231413EAD68C067</vt:lpwstr>
  </property>
  <property fmtid="{D5CDD505-2E9C-101B-9397-08002B2CF9AE}" pid="3" name="Order">
    <vt:r8>390600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