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59" r:id="rId6"/>
    <p:sldId id="309" r:id="rId7"/>
    <p:sldId id="308" r:id="rId8"/>
    <p:sldId id="306" r:id="rId9"/>
    <p:sldId id="327" r:id="rId10"/>
    <p:sldId id="316" r:id="rId11"/>
    <p:sldId id="317" r:id="rId12"/>
    <p:sldId id="312" r:id="rId13"/>
    <p:sldId id="315" r:id="rId14"/>
    <p:sldId id="329" r:id="rId15"/>
    <p:sldId id="307" r:id="rId16"/>
    <p:sldId id="304" r:id="rId17"/>
    <p:sldId id="311" r:id="rId18"/>
    <p:sldId id="328" r:id="rId19"/>
    <p:sldId id="314" r:id="rId20"/>
    <p:sldId id="318" r:id="rId21"/>
    <p:sldId id="319" r:id="rId22"/>
    <p:sldId id="321" r:id="rId23"/>
    <p:sldId id="320" r:id="rId24"/>
    <p:sldId id="323" r:id="rId25"/>
    <p:sldId id="324" r:id="rId26"/>
    <p:sldId id="325" r:id="rId27"/>
    <p:sldId id="322" r:id="rId28"/>
    <p:sldId id="326" r:id="rId29"/>
    <p:sldId id="313" r:id="rId30"/>
    <p:sldId id="258" r:id="rId31"/>
    <p:sldId id="283" r:id="rId3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FD23"/>
    <a:srgbClr val="99C130"/>
    <a:srgbClr val="A1C640"/>
    <a:srgbClr val="92BD44"/>
    <a:srgbClr val="EC7508"/>
    <a:srgbClr val="AFABAB"/>
    <a:srgbClr val="EC6B1A"/>
    <a:srgbClr val="EE772D"/>
    <a:srgbClr val="EF7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200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bedoyto\AppData\Local\Microsoft\Windows\INetCache\Content.Outlook\68ZBB1K1\Libro1%20(00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Distribución de Inversión por tipo de beneficio </a:t>
            </a:r>
          </a:p>
          <a:p>
            <a:pPr>
              <a:defRPr/>
            </a:pPr>
            <a:r>
              <a:rPr lang="es-CO" dirty="0"/>
              <a:t>en millones de pesos</a:t>
            </a:r>
          </a:p>
        </c:rich>
      </c:tx>
      <c:layout>
        <c:manualLayout>
          <c:xMode val="edge"/>
          <c:yMode val="edge"/>
          <c:x val="0.30970545623942319"/>
          <c:y val="2.5287866375386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'INFORME GESTION SST 2019'!$H$5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'INFORME GESTION SST 2019'!$I$4:$N$4</c:f>
              <c:strCache>
                <c:ptCount val="6"/>
                <c:pt idx="0">
                  <c:v>Recreacion Deporte y Cultura</c:v>
                </c:pt>
                <c:pt idx="1">
                  <c:v>Educativos</c:v>
                </c:pt>
                <c:pt idx="2">
                  <c:v>Salud</c:v>
                </c:pt>
                <c:pt idx="3">
                  <c:v>Vivienda</c:v>
                </c:pt>
                <c:pt idx="4">
                  <c:v>Prestamos</c:v>
                </c:pt>
                <c:pt idx="5">
                  <c:v>Otros</c:v>
                </c:pt>
              </c:strCache>
            </c:strRef>
          </c:cat>
          <c:val>
            <c:numRef>
              <c:f>'INFORME GESTION SST 2019'!$I$5:$N$5</c:f>
              <c:numCache>
                <c:formatCode>General</c:formatCode>
                <c:ptCount val="6"/>
                <c:pt idx="0">
                  <c:v>215</c:v>
                </c:pt>
                <c:pt idx="1">
                  <c:v>635</c:v>
                </c:pt>
                <c:pt idx="2">
                  <c:v>122</c:v>
                </c:pt>
                <c:pt idx="3">
                  <c:v>617</c:v>
                </c:pt>
                <c:pt idx="4">
                  <c:v>122</c:v>
                </c:pt>
                <c:pt idx="5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F-45C6-BC78-86D3DD48066A}"/>
            </c:ext>
          </c:extLst>
        </c:ser>
        <c:ser>
          <c:idx val="1"/>
          <c:order val="1"/>
          <c:tx>
            <c:strRef>
              <c:f>'INFORME GESTION SST 2019'!$H$6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'INFORME GESTION SST 2019'!$I$4:$N$4</c:f>
              <c:strCache>
                <c:ptCount val="6"/>
                <c:pt idx="0">
                  <c:v>Recreacion Deporte y Cultura</c:v>
                </c:pt>
                <c:pt idx="1">
                  <c:v>Educativos</c:v>
                </c:pt>
                <c:pt idx="2">
                  <c:v>Salud</c:v>
                </c:pt>
                <c:pt idx="3">
                  <c:v>Vivienda</c:v>
                </c:pt>
                <c:pt idx="4">
                  <c:v>Prestamos</c:v>
                </c:pt>
                <c:pt idx="5">
                  <c:v>Otros</c:v>
                </c:pt>
              </c:strCache>
            </c:strRef>
          </c:cat>
          <c:val>
            <c:numRef>
              <c:f>'INFORME GESTION SST 2019'!$I$6:$N$6</c:f>
              <c:numCache>
                <c:formatCode>0</c:formatCode>
                <c:ptCount val="6"/>
                <c:pt idx="0">
                  <c:v>252</c:v>
                </c:pt>
                <c:pt idx="1">
                  <c:v>625</c:v>
                </c:pt>
                <c:pt idx="2">
                  <c:v>156</c:v>
                </c:pt>
                <c:pt idx="3">
                  <c:v>533</c:v>
                </c:pt>
                <c:pt idx="4">
                  <c:v>62</c:v>
                </c:pt>
                <c:pt idx="5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F-45C6-BC78-86D3DD48066A}"/>
            </c:ext>
          </c:extLst>
        </c:ser>
        <c:ser>
          <c:idx val="2"/>
          <c:order val="2"/>
          <c:tx>
            <c:strRef>
              <c:f>'INFORME GESTION SST 2019'!$H$7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'INFORME GESTION SST 2019'!$I$4:$N$4</c:f>
              <c:strCache>
                <c:ptCount val="6"/>
                <c:pt idx="0">
                  <c:v>Recreacion Deporte y Cultura</c:v>
                </c:pt>
                <c:pt idx="1">
                  <c:v>Educativos</c:v>
                </c:pt>
                <c:pt idx="2">
                  <c:v>Salud</c:v>
                </c:pt>
                <c:pt idx="3">
                  <c:v>Vivienda</c:v>
                </c:pt>
                <c:pt idx="4">
                  <c:v>Prestamos</c:v>
                </c:pt>
                <c:pt idx="5">
                  <c:v>Otros</c:v>
                </c:pt>
              </c:strCache>
            </c:strRef>
          </c:cat>
          <c:val>
            <c:numRef>
              <c:f>'INFORME GESTION SST 2019'!$I$7:$N$7</c:f>
              <c:numCache>
                <c:formatCode>0</c:formatCode>
                <c:ptCount val="6"/>
                <c:pt idx="0">
                  <c:v>288</c:v>
                </c:pt>
                <c:pt idx="1">
                  <c:v>618</c:v>
                </c:pt>
                <c:pt idx="2">
                  <c:v>117</c:v>
                </c:pt>
                <c:pt idx="3">
                  <c:v>844</c:v>
                </c:pt>
                <c:pt idx="4">
                  <c:v>52</c:v>
                </c:pt>
                <c:pt idx="5">
                  <c:v>1170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1F-45C6-BC78-86D3DD4806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4339768"/>
        <c:axId val="624343048"/>
      </c:barChart>
      <c:catAx>
        <c:axId val="62433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343048"/>
        <c:crosses val="autoZero"/>
        <c:auto val="1"/>
        <c:lblAlgn val="ctr"/>
        <c:lblOffset val="100"/>
        <c:noMultiLvlLbl val="0"/>
      </c:catAx>
      <c:valAx>
        <c:axId val="624343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2433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91766740406329"/>
          <c:y val="0.9158616710891464"/>
          <c:w val="0.20424715661820858"/>
          <c:h val="6.8983586970131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5EBAA-D9AB-4877-82F9-2805ED626473}" type="doc">
      <dgm:prSet loTypeId="urn:microsoft.com/office/officeart/2005/8/layout/vList5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C7928F47-C18D-4603-A030-084C08C9E670}">
      <dgm:prSet phldrT="[Texto]" custT="1"/>
      <dgm:spPr>
        <a:ln>
          <a:solidFill>
            <a:srgbClr val="FFFFFF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24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PRÉSTAMOS</a:t>
          </a:r>
        </a:p>
      </dgm:t>
    </dgm:pt>
    <dgm:pt modelId="{AB9EB668-C03B-40A3-AEE6-5D999BECC703}" type="parTrans" cxnId="{6D8BE6B2-7E7D-43E0-9D10-DEB05AFD5132}">
      <dgm:prSet/>
      <dgm:spPr/>
      <dgm:t>
        <a:bodyPr/>
        <a:lstStyle/>
        <a:p>
          <a:endParaRPr lang="es-CO"/>
        </a:p>
      </dgm:t>
    </dgm:pt>
    <dgm:pt modelId="{8352553E-FC80-456C-B4F2-2B6488B79B9D}" type="sibTrans" cxnId="{6D8BE6B2-7E7D-43E0-9D10-DEB05AFD5132}">
      <dgm:prSet/>
      <dgm:spPr/>
      <dgm:t>
        <a:bodyPr/>
        <a:lstStyle/>
        <a:p>
          <a:endParaRPr lang="es-CO"/>
        </a:p>
      </dgm:t>
    </dgm:pt>
    <dgm:pt modelId="{2CADDB81-6B15-4C6C-B424-3B0DC8D1C600}">
      <dgm:prSet phldrT="[Texto]" custT="1"/>
      <dgm:spPr>
        <a:ln w="28575">
          <a:solidFill>
            <a:schemeClr val="accent2"/>
          </a:solidFill>
        </a:ln>
      </dgm:spPr>
      <dgm:t>
        <a:bodyPr/>
        <a:lstStyle/>
        <a:p>
          <a:pPr algn="just"/>
          <a:r>
            <a:rPr lang="es-CO" sz="1800" kern="1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rPr>
            <a:t>Vivienda</a:t>
          </a:r>
        </a:p>
      </dgm:t>
    </dgm:pt>
    <dgm:pt modelId="{2C074A5B-2EB9-4AE0-90BD-78300426B36F}" type="parTrans" cxnId="{F9ACDEB6-FA5A-4CE5-ADF5-211C4CD96BDC}">
      <dgm:prSet/>
      <dgm:spPr/>
      <dgm:t>
        <a:bodyPr/>
        <a:lstStyle/>
        <a:p>
          <a:endParaRPr lang="es-CO"/>
        </a:p>
      </dgm:t>
    </dgm:pt>
    <dgm:pt modelId="{8CABC58C-765A-4481-BA70-307BBC868311}" type="sibTrans" cxnId="{F9ACDEB6-FA5A-4CE5-ADF5-211C4CD96BDC}">
      <dgm:prSet/>
      <dgm:spPr/>
      <dgm:t>
        <a:bodyPr/>
        <a:lstStyle/>
        <a:p>
          <a:endParaRPr lang="es-CO"/>
        </a:p>
      </dgm:t>
    </dgm:pt>
    <dgm:pt modelId="{C1B449A1-5C9A-43C3-BBA1-BBAC236D90A8}">
      <dgm:prSet phldrT="[Texto]" custT="1"/>
      <dgm:spPr/>
      <dgm:t>
        <a:bodyPr/>
        <a:lstStyle/>
        <a:p>
          <a:r>
            <a:rPr lang="es-ES" sz="2400" b="0" kern="1200" dirty="0">
              <a:latin typeface="+mn-lt"/>
            </a:rPr>
            <a:t> </a:t>
          </a:r>
          <a:r>
            <a:rPr lang="es-ES" sz="24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DEPORTE, RECREACIÓN Y CULTURA</a:t>
          </a:r>
          <a:endParaRPr lang="es-CO" sz="2400" kern="1200" dirty="0">
            <a:solidFill>
              <a:prstClr val="white">
                <a:lumMod val="5000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F2C5514C-245D-4431-B035-F6E0C75C0B8F}" type="parTrans" cxnId="{E72F00CA-860D-427F-B65E-46EA3EC6BE2A}">
      <dgm:prSet/>
      <dgm:spPr/>
      <dgm:t>
        <a:bodyPr/>
        <a:lstStyle/>
        <a:p>
          <a:endParaRPr lang="es-CO"/>
        </a:p>
      </dgm:t>
    </dgm:pt>
    <dgm:pt modelId="{D6A80C7E-6452-4DD9-A929-9ECE1A9D91A1}" type="sibTrans" cxnId="{E72F00CA-860D-427F-B65E-46EA3EC6BE2A}">
      <dgm:prSet/>
      <dgm:spPr/>
      <dgm:t>
        <a:bodyPr/>
        <a:lstStyle/>
        <a:p>
          <a:endParaRPr lang="es-CO"/>
        </a:p>
      </dgm:t>
    </dgm:pt>
    <dgm:pt modelId="{5CC01CE7-4A89-4DFF-A09E-EE7C3A835FEB}">
      <dgm:prSet phldrT="[Texto]" custT="1"/>
      <dgm:spPr/>
      <dgm:t>
        <a:bodyPr/>
        <a:lstStyle/>
        <a:p>
          <a:r>
            <a:rPr lang="es-ES" sz="24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CAPACITACIÓN</a:t>
          </a:r>
          <a:endParaRPr lang="es-CO" sz="2400" kern="1200" dirty="0">
            <a:solidFill>
              <a:prstClr val="white">
                <a:lumMod val="5000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78548E59-26E9-4C63-9B64-61901E29649C}" type="parTrans" cxnId="{AD4D902B-F129-45F4-B226-C626084494A1}">
      <dgm:prSet/>
      <dgm:spPr/>
      <dgm:t>
        <a:bodyPr/>
        <a:lstStyle/>
        <a:p>
          <a:endParaRPr lang="es-CO"/>
        </a:p>
      </dgm:t>
    </dgm:pt>
    <dgm:pt modelId="{EB3A9145-77A5-4CE8-B8AE-6C25E7F85B60}" type="sibTrans" cxnId="{AD4D902B-F129-45F4-B226-C626084494A1}">
      <dgm:prSet/>
      <dgm:spPr/>
      <dgm:t>
        <a:bodyPr/>
        <a:lstStyle/>
        <a:p>
          <a:endParaRPr lang="es-CO"/>
        </a:p>
      </dgm:t>
    </dgm:pt>
    <dgm:pt modelId="{5843DBCB-98F8-46B3-ABCD-DD96EA00F6DE}">
      <dgm:prSet phldrT="[Texto]" custT="1"/>
      <dgm:spPr>
        <a:ln w="28575">
          <a:solidFill>
            <a:schemeClr val="accent2"/>
          </a:solidFill>
        </a:ln>
      </dgm:spPr>
      <dgm:t>
        <a:bodyPr/>
        <a:lstStyle/>
        <a:p>
          <a:pPr algn="just"/>
          <a:r>
            <a:rPr lang="es-CO" sz="1800" kern="1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rPr>
            <a:t>Calamidad doméstica</a:t>
          </a:r>
        </a:p>
      </dgm:t>
    </dgm:pt>
    <dgm:pt modelId="{AF5F560F-4F0E-448D-A047-04E5523F832B}" type="parTrans" cxnId="{7D63F6BC-489F-4A45-88A7-20FAA10B4608}">
      <dgm:prSet/>
      <dgm:spPr/>
      <dgm:t>
        <a:bodyPr/>
        <a:lstStyle/>
        <a:p>
          <a:endParaRPr lang="es-CO"/>
        </a:p>
      </dgm:t>
    </dgm:pt>
    <dgm:pt modelId="{16C09492-9B8D-4CEF-A191-D505131BC226}" type="sibTrans" cxnId="{7D63F6BC-489F-4A45-88A7-20FAA10B4608}">
      <dgm:prSet/>
      <dgm:spPr/>
      <dgm:t>
        <a:bodyPr/>
        <a:lstStyle/>
        <a:p>
          <a:endParaRPr lang="es-CO"/>
        </a:p>
      </dgm:t>
    </dgm:pt>
    <dgm:pt modelId="{FEE67B89-1718-46F7-87D4-1EE05C2D8F05}">
      <dgm:prSet phldrT="[Texto]" custT="1"/>
      <dgm:spPr>
        <a:ln w="28575">
          <a:solidFill>
            <a:schemeClr val="accent2"/>
          </a:solidFill>
        </a:ln>
      </dgm:spPr>
      <dgm:t>
        <a:bodyPr/>
        <a:lstStyle/>
        <a:p>
          <a:pPr algn="just"/>
          <a:r>
            <a:rPr lang="es-CO" sz="1800" kern="1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rPr>
            <a:t>Educación</a:t>
          </a:r>
        </a:p>
      </dgm:t>
    </dgm:pt>
    <dgm:pt modelId="{6C6E3C88-EE24-40C1-84E4-E771EC99FC41}" type="parTrans" cxnId="{A671ADA6-9526-40A8-AD1A-4593FDF6D5B0}">
      <dgm:prSet/>
      <dgm:spPr/>
      <dgm:t>
        <a:bodyPr/>
        <a:lstStyle/>
        <a:p>
          <a:endParaRPr lang="es-CO"/>
        </a:p>
      </dgm:t>
    </dgm:pt>
    <dgm:pt modelId="{44AB49D2-4B6E-408D-BC0D-763572BA133F}" type="sibTrans" cxnId="{A671ADA6-9526-40A8-AD1A-4593FDF6D5B0}">
      <dgm:prSet/>
      <dgm:spPr/>
      <dgm:t>
        <a:bodyPr/>
        <a:lstStyle/>
        <a:p>
          <a:endParaRPr lang="es-CO"/>
        </a:p>
      </dgm:t>
    </dgm:pt>
    <dgm:pt modelId="{F0F0741D-4EB3-4835-8B80-566325377B92}">
      <dgm:prSet phldrT="[Texto]" custT="1"/>
      <dgm:spPr>
        <a:ln w="28575">
          <a:solidFill>
            <a:schemeClr val="accent2">
              <a:alpha val="90000"/>
            </a:schemeClr>
          </a:solidFill>
        </a:ln>
      </dgm:spPr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Gimnasios</a:t>
          </a:r>
        </a:p>
      </dgm:t>
    </dgm:pt>
    <dgm:pt modelId="{B5923EED-34AE-4536-9AE2-FA448A704B9F}" type="parTrans" cxnId="{5C924862-C630-4619-967E-69AC2540804D}">
      <dgm:prSet/>
      <dgm:spPr/>
      <dgm:t>
        <a:bodyPr/>
        <a:lstStyle/>
        <a:p>
          <a:endParaRPr lang="es-CO"/>
        </a:p>
      </dgm:t>
    </dgm:pt>
    <dgm:pt modelId="{3D86975C-3E9E-4E6B-A7A6-D902FC1D0AFC}" type="sibTrans" cxnId="{5C924862-C630-4619-967E-69AC2540804D}">
      <dgm:prSet/>
      <dgm:spPr/>
      <dgm:t>
        <a:bodyPr/>
        <a:lstStyle/>
        <a:p>
          <a:endParaRPr lang="es-CO"/>
        </a:p>
      </dgm:t>
    </dgm:pt>
    <dgm:pt modelId="{7420EF3A-F435-4085-86F0-B37A3A354794}">
      <dgm:prSet phldrT="[Texto]" custT="1"/>
      <dgm:spPr>
        <a:ln w="28575">
          <a:solidFill>
            <a:schemeClr val="accent2">
              <a:alpha val="90000"/>
            </a:schemeClr>
          </a:solidFill>
        </a:ln>
      </dgm:spPr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Torneos y campeonatos</a:t>
          </a:r>
        </a:p>
      </dgm:t>
    </dgm:pt>
    <dgm:pt modelId="{A16FAB08-FA5D-4102-925B-21CA0D09D3A8}" type="parTrans" cxnId="{BDDC32AF-3FEE-4F57-8164-0702837FEC5E}">
      <dgm:prSet/>
      <dgm:spPr/>
      <dgm:t>
        <a:bodyPr/>
        <a:lstStyle/>
        <a:p>
          <a:endParaRPr lang="es-CO"/>
        </a:p>
      </dgm:t>
    </dgm:pt>
    <dgm:pt modelId="{A0C37D78-CF1C-411C-ACCC-3CEBFE90F433}" type="sibTrans" cxnId="{BDDC32AF-3FEE-4F57-8164-0702837FEC5E}">
      <dgm:prSet/>
      <dgm:spPr/>
      <dgm:t>
        <a:bodyPr/>
        <a:lstStyle/>
        <a:p>
          <a:endParaRPr lang="es-CO"/>
        </a:p>
      </dgm:t>
    </dgm:pt>
    <dgm:pt modelId="{FFAC89F7-E4FA-4595-9B4B-008869E81867}">
      <dgm:prSet phldrT="[Texto]" custT="1"/>
      <dgm:spPr>
        <a:ln w="28575">
          <a:solidFill>
            <a:schemeClr val="accent2"/>
          </a:solidFill>
        </a:ln>
      </dgm:spPr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Entrenamientos</a:t>
          </a:r>
        </a:p>
      </dgm:t>
    </dgm:pt>
    <dgm:pt modelId="{61549949-348A-4D03-A809-107A95E78B69}" type="parTrans" cxnId="{B30E72E7-6E75-464B-AE37-C3079C551B73}">
      <dgm:prSet/>
      <dgm:spPr/>
      <dgm:t>
        <a:bodyPr/>
        <a:lstStyle/>
        <a:p>
          <a:endParaRPr lang="es-CO"/>
        </a:p>
      </dgm:t>
    </dgm:pt>
    <dgm:pt modelId="{BDD909B0-B28F-4730-9E66-374BFF742A77}" type="sibTrans" cxnId="{B30E72E7-6E75-464B-AE37-C3079C551B73}">
      <dgm:prSet/>
      <dgm:spPr/>
      <dgm:t>
        <a:bodyPr/>
        <a:lstStyle/>
        <a:p>
          <a:endParaRPr lang="es-CO"/>
        </a:p>
      </dgm:t>
    </dgm:pt>
    <dgm:pt modelId="{B2E94BA2-6878-4F84-92F0-D287E5602927}">
      <dgm:prSet phldrT="[Texto]" custT="1"/>
      <dgm:spPr>
        <a:ln w="28575">
          <a:solidFill>
            <a:schemeClr val="accent2"/>
          </a:solidFill>
        </a:ln>
      </dgm:spPr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Apoyo en pregrado, posgrado, y maestrías</a:t>
          </a:r>
        </a:p>
      </dgm:t>
    </dgm:pt>
    <dgm:pt modelId="{C61FF2C6-647E-4735-8D20-B3C14D92BD36}" type="parTrans" cxnId="{FCD42F3D-3382-4B4B-A65D-078C2DEF9188}">
      <dgm:prSet/>
      <dgm:spPr/>
      <dgm:t>
        <a:bodyPr/>
        <a:lstStyle/>
        <a:p>
          <a:endParaRPr lang="es-CO"/>
        </a:p>
      </dgm:t>
    </dgm:pt>
    <dgm:pt modelId="{CA420354-5587-4E08-903B-6014C76AE304}" type="sibTrans" cxnId="{FCD42F3D-3382-4B4B-A65D-078C2DEF9188}">
      <dgm:prSet/>
      <dgm:spPr/>
      <dgm:t>
        <a:bodyPr/>
        <a:lstStyle/>
        <a:p>
          <a:endParaRPr lang="es-CO"/>
        </a:p>
      </dgm:t>
    </dgm:pt>
    <dgm:pt modelId="{7F0EDEAA-BB11-427F-AB0C-1F4518E5D666}">
      <dgm:prSet phldrT="[Texto]" custT="1"/>
      <dgm:spPr>
        <a:ln w="28575">
          <a:solidFill>
            <a:schemeClr val="accent2">
              <a:alpha val="90000"/>
            </a:schemeClr>
          </a:solidFill>
        </a:ln>
      </dgm:spPr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Eventos de integración</a:t>
          </a:r>
        </a:p>
      </dgm:t>
    </dgm:pt>
    <dgm:pt modelId="{CB07DF5B-68F6-4A19-96C2-F355AEDB0E4D}" type="parTrans" cxnId="{521D1508-1D32-48B7-84CD-5B38E239F152}">
      <dgm:prSet/>
      <dgm:spPr/>
      <dgm:t>
        <a:bodyPr/>
        <a:lstStyle/>
        <a:p>
          <a:endParaRPr lang="es-CO"/>
        </a:p>
      </dgm:t>
    </dgm:pt>
    <dgm:pt modelId="{3A7A2BD2-499D-4AD3-BDBA-D12561796471}" type="sibTrans" cxnId="{521D1508-1D32-48B7-84CD-5B38E239F152}">
      <dgm:prSet/>
      <dgm:spPr/>
      <dgm:t>
        <a:bodyPr/>
        <a:lstStyle/>
        <a:p>
          <a:endParaRPr lang="es-CO"/>
        </a:p>
      </dgm:t>
    </dgm:pt>
    <dgm:pt modelId="{04F2D150-0BF0-45C0-B51A-0AE90AD8E5D3}" type="pres">
      <dgm:prSet presAssocID="{A9C5EBAA-D9AB-4877-82F9-2805ED626473}" presName="Name0" presStyleCnt="0">
        <dgm:presLayoutVars>
          <dgm:dir/>
          <dgm:animLvl val="lvl"/>
          <dgm:resizeHandles val="exact"/>
        </dgm:presLayoutVars>
      </dgm:prSet>
      <dgm:spPr/>
    </dgm:pt>
    <dgm:pt modelId="{E6FE8308-0EF5-4021-84D4-F778609386C4}" type="pres">
      <dgm:prSet presAssocID="{C7928F47-C18D-4603-A030-084C08C9E670}" presName="linNode" presStyleCnt="0"/>
      <dgm:spPr/>
    </dgm:pt>
    <dgm:pt modelId="{1CD12832-9846-4901-9D63-293B8A6672B1}" type="pres">
      <dgm:prSet presAssocID="{C7928F47-C18D-4603-A030-084C08C9E670}" presName="parentText" presStyleLbl="node1" presStyleIdx="0" presStyleCnt="3" custScaleX="153861" custScaleY="58637" custLinFactNeighborX="933" custLinFactNeighborY="-2608">
        <dgm:presLayoutVars>
          <dgm:chMax val="1"/>
          <dgm:bulletEnabled val="1"/>
        </dgm:presLayoutVars>
      </dgm:prSet>
      <dgm:spPr/>
    </dgm:pt>
    <dgm:pt modelId="{590D4E3E-D446-425E-A2CF-55EAC8BBEBC3}" type="pres">
      <dgm:prSet presAssocID="{C7928F47-C18D-4603-A030-084C08C9E670}" presName="descendantText" presStyleLbl="alignAccFollowNode1" presStyleIdx="0" presStyleCnt="3" custScaleX="116441" custScaleY="64361" custLinFactNeighborX="1302" custLinFactNeighborY="-629">
        <dgm:presLayoutVars>
          <dgm:bulletEnabled val="1"/>
        </dgm:presLayoutVars>
      </dgm:prSet>
      <dgm:spPr/>
    </dgm:pt>
    <dgm:pt modelId="{826380BF-5EE1-43A8-8767-3EE5471DDDD0}" type="pres">
      <dgm:prSet presAssocID="{8352553E-FC80-456C-B4F2-2B6488B79B9D}" presName="sp" presStyleCnt="0"/>
      <dgm:spPr/>
    </dgm:pt>
    <dgm:pt modelId="{1A2F3D16-8155-4D3A-AFAE-AA28AC71B7BF}" type="pres">
      <dgm:prSet presAssocID="{C1B449A1-5C9A-43C3-BBA1-BBAC236D90A8}" presName="linNode" presStyleCnt="0"/>
      <dgm:spPr/>
    </dgm:pt>
    <dgm:pt modelId="{76646A79-DF36-4436-9373-5EE0EB797F80}" type="pres">
      <dgm:prSet presAssocID="{C1B449A1-5C9A-43C3-BBA1-BBAC236D90A8}" presName="parentText" presStyleLbl="node1" presStyleIdx="1" presStyleCnt="3" custScaleX="308331" custScaleY="66795">
        <dgm:presLayoutVars>
          <dgm:chMax val="1"/>
          <dgm:bulletEnabled val="1"/>
        </dgm:presLayoutVars>
      </dgm:prSet>
      <dgm:spPr/>
    </dgm:pt>
    <dgm:pt modelId="{0C6D03BB-E9D5-48AC-BC89-5DC3D739BAC2}" type="pres">
      <dgm:prSet presAssocID="{C1B449A1-5C9A-43C3-BBA1-BBAC236D90A8}" presName="descendantText" presStyleLbl="alignAccFollowNode1" presStyleIdx="1" presStyleCnt="3" custScaleY="83790" custLinFactNeighborX="-2473" custLinFactNeighborY="-394">
        <dgm:presLayoutVars>
          <dgm:bulletEnabled val="1"/>
        </dgm:presLayoutVars>
      </dgm:prSet>
      <dgm:spPr/>
    </dgm:pt>
    <dgm:pt modelId="{A3736342-9192-4E71-95CD-EA165C1ED3BE}" type="pres">
      <dgm:prSet presAssocID="{D6A80C7E-6452-4DD9-A929-9ECE1A9D91A1}" presName="sp" presStyleCnt="0"/>
      <dgm:spPr/>
    </dgm:pt>
    <dgm:pt modelId="{CB0F1143-5FE3-4FA2-B6C5-DD2EA6BD54C4}" type="pres">
      <dgm:prSet presAssocID="{5CC01CE7-4A89-4DFF-A09E-EE7C3A835FEB}" presName="linNode" presStyleCnt="0"/>
      <dgm:spPr/>
    </dgm:pt>
    <dgm:pt modelId="{D9D487A4-375F-4C53-9D29-D252D6544227}" type="pres">
      <dgm:prSet presAssocID="{5CC01CE7-4A89-4DFF-A09E-EE7C3A835FEB}" presName="parentText" presStyleLbl="node1" presStyleIdx="2" presStyleCnt="3" custScaleX="220188" custScaleY="68308" custLinFactNeighborX="831">
        <dgm:presLayoutVars>
          <dgm:chMax val="1"/>
          <dgm:bulletEnabled val="1"/>
        </dgm:presLayoutVars>
      </dgm:prSet>
      <dgm:spPr/>
    </dgm:pt>
    <dgm:pt modelId="{2E45B192-F47A-4780-B6D6-20B35FF5A86D}" type="pres">
      <dgm:prSet presAssocID="{5CC01CE7-4A89-4DFF-A09E-EE7C3A835FEB}" presName="descendantText" presStyleLbl="alignAccFollowNode1" presStyleIdx="2" presStyleCnt="3" custScaleY="68178">
        <dgm:presLayoutVars>
          <dgm:bulletEnabled val="1"/>
        </dgm:presLayoutVars>
      </dgm:prSet>
      <dgm:spPr/>
    </dgm:pt>
  </dgm:ptLst>
  <dgm:cxnLst>
    <dgm:cxn modelId="{00AFA906-D985-4CF5-8E23-F1601E91C12F}" type="presOf" srcId="{A9C5EBAA-D9AB-4877-82F9-2805ED626473}" destId="{04F2D150-0BF0-45C0-B51A-0AE90AD8E5D3}" srcOrd="0" destOrd="0" presId="urn:microsoft.com/office/officeart/2005/8/layout/vList5"/>
    <dgm:cxn modelId="{521D1508-1D32-48B7-84CD-5B38E239F152}" srcId="{C1B449A1-5C9A-43C3-BBA1-BBAC236D90A8}" destId="{7F0EDEAA-BB11-427F-AB0C-1F4518E5D666}" srcOrd="2" destOrd="0" parTransId="{CB07DF5B-68F6-4A19-96C2-F355AEDB0E4D}" sibTransId="{3A7A2BD2-499D-4AD3-BDBA-D12561796471}"/>
    <dgm:cxn modelId="{AD4D902B-F129-45F4-B226-C626084494A1}" srcId="{A9C5EBAA-D9AB-4877-82F9-2805ED626473}" destId="{5CC01CE7-4A89-4DFF-A09E-EE7C3A835FEB}" srcOrd="2" destOrd="0" parTransId="{78548E59-26E9-4C63-9B64-61901E29649C}" sibTransId="{EB3A9145-77A5-4CE8-B8AE-6C25E7F85B60}"/>
    <dgm:cxn modelId="{D886743B-CCEB-432F-B581-9A380485BCA9}" type="presOf" srcId="{5843DBCB-98F8-46B3-ABCD-DD96EA00F6DE}" destId="{590D4E3E-D446-425E-A2CF-55EAC8BBEBC3}" srcOrd="0" destOrd="1" presId="urn:microsoft.com/office/officeart/2005/8/layout/vList5"/>
    <dgm:cxn modelId="{FCD42F3D-3382-4B4B-A65D-078C2DEF9188}" srcId="{5CC01CE7-4A89-4DFF-A09E-EE7C3A835FEB}" destId="{B2E94BA2-6878-4F84-92F0-D287E5602927}" srcOrd="0" destOrd="0" parTransId="{C61FF2C6-647E-4735-8D20-B3C14D92BD36}" sibTransId="{CA420354-5587-4E08-903B-6014C76AE304}"/>
    <dgm:cxn modelId="{5C924862-C630-4619-967E-69AC2540804D}" srcId="{C1B449A1-5C9A-43C3-BBA1-BBAC236D90A8}" destId="{F0F0741D-4EB3-4835-8B80-566325377B92}" srcOrd="0" destOrd="0" parTransId="{B5923EED-34AE-4536-9AE2-FA448A704B9F}" sibTransId="{3D86975C-3E9E-4E6B-A7A6-D902FC1D0AFC}"/>
    <dgm:cxn modelId="{6A12FE67-08FD-4DDF-983F-F521170CFF2D}" type="presOf" srcId="{7F0EDEAA-BB11-427F-AB0C-1F4518E5D666}" destId="{0C6D03BB-E9D5-48AC-BC89-5DC3D739BAC2}" srcOrd="0" destOrd="2" presId="urn:microsoft.com/office/officeart/2005/8/layout/vList5"/>
    <dgm:cxn modelId="{F8EECF49-888E-4D86-8DD7-618277092FA0}" type="presOf" srcId="{FFAC89F7-E4FA-4595-9B4B-008869E81867}" destId="{2E45B192-F47A-4780-B6D6-20B35FF5A86D}" srcOrd="0" destOrd="1" presId="urn:microsoft.com/office/officeart/2005/8/layout/vList5"/>
    <dgm:cxn modelId="{52CBCC52-03D5-42A1-BF37-A080144B7E59}" type="presOf" srcId="{F0F0741D-4EB3-4835-8B80-566325377B92}" destId="{0C6D03BB-E9D5-48AC-BC89-5DC3D739BAC2}" srcOrd="0" destOrd="0" presId="urn:microsoft.com/office/officeart/2005/8/layout/vList5"/>
    <dgm:cxn modelId="{86B25F97-5AFB-4CE2-82CF-ECAC06F73367}" type="presOf" srcId="{FEE67B89-1718-46F7-87D4-1EE05C2D8F05}" destId="{590D4E3E-D446-425E-A2CF-55EAC8BBEBC3}" srcOrd="0" destOrd="2" presId="urn:microsoft.com/office/officeart/2005/8/layout/vList5"/>
    <dgm:cxn modelId="{5BFA7F99-87DB-429C-9B98-5A43F1C2EE80}" type="presOf" srcId="{5CC01CE7-4A89-4DFF-A09E-EE7C3A835FEB}" destId="{D9D487A4-375F-4C53-9D29-D252D6544227}" srcOrd="0" destOrd="0" presId="urn:microsoft.com/office/officeart/2005/8/layout/vList5"/>
    <dgm:cxn modelId="{A671ADA6-9526-40A8-AD1A-4593FDF6D5B0}" srcId="{C7928F47-C18D-4603-A030-084C08C9E670}" destId="{FEE67B89-1718-46F7-87D4-1EE05C2D8F05}" srcOrd="2" destOrd="0" parTransId="{6C6E3C88-EE24-40C1-84E4-E771EC99FC41}" sibTransId="{44AB49D2-4B6E-408D-BC0D-763572BA133F}"/>
    <dgm:cxn modelId="{BDDC32AF-3FEE-4F57-8164-0702837FEC5E}" srcId="{C1B449A1-5C9A-43C3-BBA1-BBAC236D90A8}" destId="{7420EF3A-F435-4085-86F0-B37A3A354794}" srcOrd="1" destOrd="0" parTransId="{A16FAB08-FA5D-4102-925B-21CA0D09D3A8}" sibTransId="{A0C37D78-CF1C-411C-ACCC-3CEBFE90F433}"/>
    <dgm:cxn modelId="{6D8BE6B2-7E7D-43E0-9D10-DEB05AFD5132}" srcId="{A9C5EBAA-D9AB-4877-82F9-2805ED626473}" destId="{C7928F47-C18D-4603-A030-084C08C9E670}" srcOrd="0" destOrd="0" parTransId="{AB9EB668-C03B-40A3-AEE6-5D999BECC703}" sibTransId="{8352553E-FC80-456C-B4F2-2B6488B79B9D}"/>
    <dgm:cxn modelId="{C7CC07B4-1FA0-4CAB-851E-55D2F01CAA33}" type="presOf" srcId="{2CADDB81-6B15-4C6C-B424-3B0DC8D1C600}" destId="{590D4E3E-D446-425E-A2CF-55EAC8BBEBC3}" srcOrd="0" destOrd="0" presId="urn:microsoft.com/office/officeart/2005/8/layout/vList5"/>
    <dgm:cxn modelId="{F9ACDEB6-FA5A-4CE5-ADF5-211C4CD96BDC}" srcId="{C7928F47-C18D-4603-A030-084C08C9E670}" destId="{2CADDB81-6B15-4C6C-B424-3B0DC8D1C600}" srcOrd="0" destOrd="0" parTransId="{2C074A5B-2EB9-4AE0-90BD-78300426B36F}" sibTransId="{8CABC58C-765A-4481-BA70-307BBC868311}"/>
    <dgm:cxn modelId="{7D63F6BC-489F-4A45-88A7-20FAA10B4608}" srcId="{C7928F47-C18D-4603-A030-084C08C9E670}" destId="{5843DBCB-98F8-46B3-ABCD-DD96EA00F6DE}" srcOrd="1" destOrd="0" parTransId="{AF5F560F-4F0E-448D-A047-04E5523F832B}" sibTransId="{16C09492-9B8D-4CEF-A191-D505131BC226}"/>
    <dgm:cxn modelId="{E72F00CA-860D-427F-B65E-46EA3EC6BE2A}" srcId="{A9C5EBAA-D9AB-4877-82F9-2805ED626473}" destId="{C1B449A1-5C9A-43C3-BBA1-BBAC236D90A8}" srcOrd="1" destOrd="0" parTransId="{F2C5514C-245D-4431-B035-F6E0C75C0B8F}" sibTransId="{D6A80C7E-6452-4DD9-A929-9ECE1A9D91A1}"/>
    <dgm:cxn modelId="{F17F66CD-6C03-4D09-B8F3-0EC399E58E74}" type="presOf" srcId="{7420EF3A-F435-4085-86F0-B37A3A354794}" destId="{0C6D03BB-E9D5-48AC-BC89-5DC3D739BAC2}" srcOrd="0" destOrd="1" presId="urn:microsoft.com/office/officeart/2005/8/layout/vList5"/>
    <dgm:cxn modelId="{B30E72E7-6E75-464B-AE37-C3079C551B73}" srcId="{5CC01CE7-4A89-4DFF-A09E-EE7C3A835FEB}" destId="{FFAC89F7-E4FA-4595-9B4B-008869E81867}" srcOrd="1" destOrd="0" parTransId="{61549949-348A-4D03-A809-107A95E78B69}" sibTransId="{BDD909B0-B28F-4730-9E66-374BFF742A77}"/>
    <dgm:cxn modelId="{81C777E9-96EB-4CE5-925D-0214391968A2}" type="presOf" srcId="{C1B449A1-5C9A-43C3-BBA1-BBAC236D90A8}" destId="{76646A79-DF36-4436-9373-5EE0EB797F80}" srcOrd="0" destOrd="0" presId="urn:microsoft.com/office/officeart/2005/8/layout/vList5"/>
    <dgm:cxn modelId="{286B9FF3-B83E-4E49-B56B-9B8C0359CA36}" type="presOf" srcId="{B2E94BA2-6878-4F84-92F0-D287E5602927}" destId="{2E45B192-F47A-4780-B6D6-20B35FF5A86D}" srcOrd="0" destOrd="0" presId="urn:microsoft.com/office/officeart/2005/8/layout/vList5"/>
    <dgm:cxn modelId="{B38FC3FA-76AF-4F3D-9441-AD1222BC44A0}" type="presOf" srcId="{C7928F47-C18D-4603-A030-084C08C9E670}" destId="{1CD12832-9846-4901-9D63-293B8A6672B1}" srcOrd="0" destOrd="0" presId="urn:microsoft.com/office/officeart/2005/8/layout/vList5"/>
    <dgm:cxn modelId="{93DF7A8C-8429-4825-A2DC-A542E10D2789}" type="presParOf" srcId="{04F2D150-0BF0-45C0-B51A-0AE90AD8E5D3}" destId="{E6FE8308-0EF5-4021-84D4-F778609386C4}" srcOrd="0" destOrd="0" presId="urn:microsoft.com/office/officeart/2005/8/layout/vList5"/>
    <dgm:cxn modelId="{D318AB3A-EE9A-45EE-945F-7EB2E1FB15BA}" type="presParOf" srcId="{E6FE8308-0EF5-4021-84D4-F778609386C4}" destId="{1CD12832-9846-4901-9D63-293B8A6672B1}" srcOrd="0" destOrd="0" presId="urn:microsoft.com/office/officeart/2005/8/layout/vList5"/>
    <dgm:cxn modelId="{76E84E77-FE24-4697-9740-8A445377F79F}" type="presParOf" srcId="{E6FE8308-0EF5-4021-84D4-F778609386C4}" destId="{590D4E3E-D446-425E-A2CF-55EAC8BBEBC3}" srcOrd="1" destOrd="0" presId="urn:microsoft.com/office/officeart/2005/8/layout/vList5"/>
    <dgm:cxn modelId="{53D79CFF-E817-41BC-BC66-82C125F596AE}" type="presParOf" srcId="{04F2D150-0BF0-45C0-B51A-0AE90AD8E5D3}" destId="{826380BF-5EE1-43A8-8767-3EE5471DDDD0}" srcOrd="1" destOrd="0" presId="urn:microsoft.com/office/officeart/2005/8/layout/vList5"/>
    <dgm:cxn modelId="{DC8D87F6-FF3A-42F2-978B-EE8B96E41DCE}" type="presParOf" srcId="{04F2D150-0BF0-45C0-B51A-0AE90AD8E5D3}" destId="{1A2F3D16-8155-4D3A-AFAE-AA28AC71B7BF}" srcOrd="2" destOrd="0" presId="urn:microsoft.com/office/officeart/2005/8/layout/vList5"/>
    <dgm:cxn modelId="{E9E63693-A75F-47F4-8D95-EE27191A4DE2}" type="presParOf" srcId="{1A2F3D16-8155-4D3A-AFAE-AA28AC71B7BF}" destId="{76646A79-DF36-4436-9373-5EE0EB797F80}" srcOrd="0" destOrd="0" presId="urn:microsoft.com/office/officeart/2005/8/layout/vList5"/>
    <dgm:cxn modelId="{955B2DCE-9876-4B0E-9D01-9BE003F4F9F0}" type="presParOf" srcId="{1A2F3D16-8155-4D3A-AFAE-AA28AC71B7BF}" destId="{0C6D03BB-E9D5-48AC-BC89-5DC3D739BAC2}" srcOrd="1" destOrd="0" presId="urn:microsoft.com/office/officeart/2005/8/layout/vList5"/>
    <dgm:cxn modelId="{5976D807-C670-47F6-BDDA-6D95D3EED48A}" type="presParOf" srcId="{04F2D150-0BF0-45C0-B51A-0AE90AD8E5D3}" destId="{A3736342-9192-4E71-95CD-EA165C1ED3BE}" srcOrd="3" destOrd="0" presId="urn:microsoft.com/office/officeart/2005/8/layout/vList5"/>
    <dgm:cxn modelId="{EDADB700-3ED7-4C3F-A1AD-EB60A5BC7FBE}" type="presParOf" srcId="{04F2D150-0BF0-45C0-B51A-0AE90AD8E5D3}" destId="{CB0F1143-5FE3-4FA2-B6C5-DD2EA6BD54C4}" srcOrd="4" destOrd="0" presId="urn:microsoft.com/office/officeart/2005/8/layout/vList5"/>
    <dgm:cxn modelId="{9ED63A41-BD4D-4BBB-9F79-A69BA1B57757}" type="presParOf" srcId="{CB0F1143-5FE3-4FA2-B6C5-DD2EA6BD54C4}" destId="{D9D487A4-375F-4C53-9D29-D252D6544227}" srcOrd="0" destOrd="0" presId="urn:microsoft.com/office/officeart/2005/8/layout/vList5"/>
    <dgm:cxn modelId="{B629A599-9838-4A81-89BB-D1C909875542}" type="presParOf" srcId="{CB0F1143-5FE3-4FA2-B6C5-DD2EA6BD54C4}" destId="{2E45B192-F47A-4780-B6D6-20B35FF5A8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D4E3E-D446-425E-A2CF-55EAC8BBEBC3}">
      <dsp:nvSpPr>
        <dsp:cNvPr id="0" name=""/>
        <dsp:cNvSpPr/>
      </dsp:nvSpPr>
      <dsp:spPr>
        <a:xfrm rot="5400000">
          <a:off x="7136986" y="-2504010"/>
          <a:ext cx="1017809" cy="614737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rPr>
            <a:t>Vivienda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rPr>
            <a:t>Calamidad doméstica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rPr>
            <a:t>Educación</a:t>
          </a:r>
        </a:p>
      </dsp:txBody>
      <dsp:txXfrm rot="-5400000">
        <a:off x="4572202" y="110459"/>
        <a:ext cx="6097693" cy="918439"/>
      </dsp:txXfrm>
    </dsp:sp>
    <dsp:sp modelId="{1CD12832-9846-4901-9D63-293B8A6672B1}">
      <dsp:nvSpPr>
        <dsp:cNvPr id="0" name=""/>
        <dsp:cNvSpPr/>
      </dsp:nvSpPr>
      <dsp:spPr>
        <a:xfrm>
          <a:off x="50591" y="0"/>
          <a:ext cx="4569146" cy="115911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FFFF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PRÉSTAMOS</a:t>
          </a:r>
        </a:p>
      </dsp:txBody>
      <dsp:txXfrm>
        <a:off x="107174" y="56583"/>
        <a:ext cx="4455980" cy="1045946"/>
      </dsp:txXfrm>
    </dsp:sp>
    <dsp:sp modelId="{0C6D03BB-E9D5-48AC-BC89-5DC3D739BAC2}">
      <dsp:nvSpPr>
        <dsp:cNvPr id="0" name=""/>
        <dsp:cNvSpPr/>
      </dsp:nvSpPr>
      <dsp:spPr>
        <a:xfrm rot="5400000">
          <a:off x="8041522" y="-45353"/>
          <a:ext cx="1325061" cy="391934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Gimnasios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Torneos y campeonatos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Eventos de integración</a:t>
          </a:r>
        </a:p>
      </dsp:txBody>
      <dsp:txXfrm rot="-5400000">
        <a:off x="6744380" y="1316473"/>
        <a:ext cx="3854662" cy="1195693"/>
      </dsp:txXfrm>
    </dsp:sp>
    <dsp:sp modelId="{76646A79-DF36-4436-9373-5EE0EB797F80}">
      <dsp:nvSpPr>
        <dsp:cNvPr id="0" name=""/>
        <dsp:cNvSpPr/>
      </dsp:nvSpPr>
      <dsp:spPr>
        <a:xfrm>
          <a:off x="1334" y="1260362"/>
          <a:ext cx="6797565" cy="13203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latin typeface="+mn-lt"/>
            </a:rPr>
            <a:t> </a:t>
          </a:r>
          <a:r>
            <a:rPr lang="es-ES" sz="24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DEPORTE, RECREACIÓN Y CULTURA</a:t>
          </a:r>
          <a:endParaRPr lang="es-CO" sz="2400" kern="1200" dirty="0">
            <a:solidFill>
              <a:prstClr val="white">
                <a:lumMod val="5000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sp:txBody>
      <dsp:txXfrm>
        <a:off x="65789" y="1324817"/>
        <a:ext cx="6668655" cy="1191466"/>
      </dsp:txXfrm>
    </dsp:sp>
    <dsp:sp modelId="{2E45B192-F47A-4780-B6D6-20B35FF5A86D}">
      <dsp:nvSpPr>
        <dsp:cNvPr id="0" name=""/>
        <dsp:cNvSpPr/>
      </dsp:nvSpPr>
      <dsp:spPr>
        <a:xfrm rot="5400000">
          <a:off x="7778834" y="965255"/>
          <a:ext cx="1078171" cy="478361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Apoyo en pregrado, posgrado, y maestrías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Entrenamientos</a:t>
          </a:r>
        </a:p>
      </dsp:txBody>
      <dsp:txXfrm rot="-5400000">
        <a:off x="5926113" y="2870608"/>
        <a:ext cx="4730981" cy="972907"/>
      </dsp:txXfrm>
    </dsp:sp>
    <dsp:sp modelId="{D9D487A4-375F-4C53-9D29-D252D6544227}">
      <dsp:nvSpPr>
        <dsp:cNvPr id="0" name=""/>
        <dsp:cNvSpPr/>
      </dsp:nvSpPr>
      <dsp:spPr>
        <a:xfrm>
          <a:off x="41086" y="2681919"/>
          <a:ext cx="5924779" cy="1350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white">
                  <a:lumMod val="5000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CAPACITACIÓN</a:t>
          </a:r>
          <a:endParaRPr lang="es-CO" sz="2400" kern="1200" dirty="0">
            <a:solidFill>
              <a:prstClr val="white">
                <a:lumMod val="5000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sp:txBody>
      <dsp:txXfrm>
        <a:off x="107001" y="2747834"/>
        <a:ext cx="5792949" cy="1218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E15B6-6211-43D9-8BF2-CE71ED9C247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775F-4AD8-4541-AC71-8B7AC3092E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260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36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0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077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00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84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384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645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98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556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679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04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066C-B0B3-43C7-AFB1-CB6297FE7764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2FA1-E997-4C69-945C-D7EA55094E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971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-102709" y="-1214538"/>
            <a:ext cx="12288768" cy="7215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1 Rectángulo"/>
          <p:cNvSpPr/>
          <p:nvPr/>
        </p:nvSpPr>
        <p:spPr>
          <a:xfrm rot="19748513">
            <a:off x="-555612" y="2916408"/>
            <a:ext cx="1462066" cy="3169403"/>
          </a:xfrm>
          <a:custGeom>
            <a:avLst/>
            <a:gdLst>
              <a:gd name="connsiteX0" fmla="*/ 0 w 1433306"/>
              <a:gd name="connsiteY0" fmla="*/ 0 h 3423853"/>
              <a:gd name="connsiteX1" fmla="*/ 1433306 w 1433306"/>
              <a:gd name="connsiteY1" fmla="*/ 0 h 3423853"/>
              <a:gd name="connsiteX2" fmla="*/ 1433306 w 1433306"/>
              <a:gd name="connsiteY2" fmla="*/ 3423853 h 3423853"/>
              <a:gd name="connsiteX3" fmla="*/ 0 w 1433306"/>
              <a:gd name="connsiteY3" fmla="*/ 3423853 h 3423853"/>
              <a:gd name="connsiteX4" fmla="*/ 0 w 1433306"/>
              <a:gd name="connsiteY4" fmla="*/ 0 h 3423853"/>
              <a:gd name="connsiteX0" fmla="*/ 11604 w 1444910"/>
              <a:gd name="connsiteY0" fmla="*/ 0 h 3423853"/>
              <a:gd name="connsiteX1" fmla="*/ 1444910 w 1444910"/>
              <a:gd name="connsiteY1" fmla="*/ 0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4910"/>
              <a:gd name="connsiteY0" fmla="*/ 0 h 3423853"/>
              <a:gd name="connsiteX1" fmla="*/ 1390762 w 1444910"/>
              <a:gd name="connsiteY1" fmla="*/ 541210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4910"/>
              <a:gd name="connsiteY0" fmla="*/ 0 h 3423853"/>
              <a:gd name="connsiteX1" fmla="*/ 1440296 w 1444910"/>
              <a:gd name="connsiteY1" fmla="*/ 301581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9351"/>
              <a:gd name="connsiteY0" fmla="*/ 0 h 3423853"/>
              <a:gd name="connsiteX1" fmla="*/ 1449351 w 1449351"/>
              <a:gd name="connsiteY1" fmla="*/ 254450 h 3423853"/>
              <a:gd name="connsiteX2" fmla="*/ 1444910 w 1449351"/>
              <a:gd name="connsiteY2" fmla="*/ 3423853 h 3423853"/>
              <a:gd name="connsiteX3" fmla="*/ 0 w 1449351"/>
              <a:gd name="connsiteY3" fmla="*/ 2738008 h 3423853"/>
              <a:gd name="connsiteX4" fmla="*/ 11604 w 1449351"/>
              <a:gd name="connsiteY4" fmla="*/ 0 h 3423853"/>
              <a:gd name="connsiteX0" fmla="*/ 87363 w 1449351"/>
              <a:gd name="connsiteY0" fmla="*/ 2312875 h 3169403"/>
              <a:gd name="connsiteX1" fmla="*/ 1449351 w 1449351"/>
              <a:gd name="connsiteY1" fmla="*/ 0 h 3169403"/>
              <a:gd name="connsiteX2" fmla="*/ 1444910 w 1449351"/>
              <a:gd name="connsiteY2" fmla="*/ 3169403 h 3169403"/>
              <a:gd name="connsiteX3" fmla="*/ 0 w 1449351"/>
              <a:gd name="connsiteY3" fmla="*/ 2483558 h 3169403"/>
              <a:gd name="connsiteX4" fmla="*/ 87363 w 1449351"/>
              <a:gd name="connsiteY4" fmla="*/ 2312875 h 3169403"/>
              <a:gd name="connsiteX0" fmla="*/ 135011 w 1496999"/>
              <a:gd name="connsiteY0" fmla="*/ 2312875 h 3169403"/>
              <a:gd name="connsiteX1" fmla="*/ 1496999 w 1496999"/>
              <a:gd name="connsiteY1" fmla="*/ 0 h 3169403"/>
              <a:gd name="connsiteX2" fmla="*/ 1492558 w 1496999"/>
              <a:gd name="connsiteY2" fmla="*/ 3169403 h 3169403"/>
              <a:gd name="connsiteX3" fmla="*/ 0 w 1496999"/>
              <a:gd name="connsiteY3" fmla="*/ 2443120 h 3169403"/>
              <a:gd name="connsiteX4" fmla="*/ 135011 w 1496999"/>
              <a:gd name="connsiteY4" fmla="*/ 2312875 h 3169403"/>
              <a:gd name="connsiteX0" fmla="*/ 126798 w 1496999"/>
              <a:gd name="connsiteY0" fmla="*/ 2292823 h 3169403"/>
              <a:gd name="connsiteX1" fmla="*/ 1496999 w 1496999"/>
              <a:gd name="connsiteY1" fmla="*/ 0 h 3169403"/>
              <a:gd name="connsiteX2" fmla="*/ 1492558 w 1496999"/>
              <a:gd name="connsiteY2" fmla="*/ 3169403 h 3169403"/>
              <a:gd name="connsiteX3" fmla="*/ 0 w 1496999"/>
              <a:gd name="connsiteY3" fmla="*/ 2443120 h 3169403"/>
              <a:gd name="connsiteX4" fmla="*/ 126798 w 1496999"/>
              <a:gd name="connsiteY4" fmla="*/ 2292823 h 3169403"/>
              <a:gd name="connsiteX0" fmla="*/ 91865 w 1462066"/>
              <a:gd name="connsiteY0" fmla="*/ 2292823 h 3169403"/>
              <a:gd name="connsiteX1" fmla="*/ 1462066 w 1462066"/>
              <a:gd name="connsiteY1" fmla="*/ 0 h 3169403"/>
              <a:gd name="connsiteX2" fmla="*/ 1457625 w 1462066"/>
              <a:gd name="connsiteY2" fmla="*/ 3169403 h 3169403"/>
              <a:gd name="connsiteX3" fmla="*/ 0 w 1462066"/>
              <a:gd name="connsiteY3" fmla="*/ 2443798 h 3169403"/>
              <a:gd name="connsiteX4" fmla="*/ 91865 w 1462066"/>
              <a:gd name="connsiteY4" fmla="*/ 2292823 h 316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66" h="3169403">
                <a:moveTo>
                  <a:pt x="91865" y="2292823"/>
                </a:moveTo>
                <a:lnTo>
                  <a:pt x="1462066" y="0"/>
                </a:lnTo>
                <a:cubicBezTo>
                  <a:pt x="1460586" y="1056468"/>
                  <a:pt x="1459105" y="2112935"/>
                  <a:pt x="1457625" y="3169403"/>
                </a:cubicBezTo>
                <a:lnTo>
                  <a:pt x="0" y="2443798"/>
                </a:lnTo>
                <a:lnTo>
                  <a:pt x="91865" y="2292823"/>
                </a:lnTo>
                <a:close/>
              </a:path>
            </a:pathLst>
          </a:custGeom>
          <a:solidFill>
            <a:srgbClr val="92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 rot="19748513">
            <a:off x="-548132" y="3680375"/>
            <a:ext cx="1449351" cy="3169403"/>
          </a:xfrm>
          <a:custGeom>
            <a:avLst/>
            <a:gdLst>
              <a:gd name="connsiteX0" fmla="*/ 0 w 1433306"/>
              <a:gd name="connsiteY0" fmla="*/ 0 h 3423853"/>
              <a:gd name="connsiteX1" fmla="*/ 1433306 w 1433306"/>
              <a:gd name="connsiteY1" fmla="*/ 0 h 3423853"/>
              <a:gd name="connsiteX2" fmla="*/ 1433306 w 1433306"/>
              <a:gd name="connsiteY2" fmla="*/ 3423853 h 3423853"/>
              <a:gd name="connsiteX3" fmla="*/ 0 w 1433306"/>
              <a:gd name="connsiteY3" fmla="*/ 3423853 h 3423853"/>
              <a:gd name="connsiteX4" fmla="*/ 0 w 1433306"/>
              <a:gd name="connsiteY4" fmla="*/ 0 h 3423853"/>
              <a:gd name="connsiteX0" fmla="*/ 11604 w 1444910"/>
              <a:gd name="connsiteY0" fmla="*/ 0 h 3423853"/>
              <a:gd name="connsiteX1" fmla="*/ 1444910 w 1444910"/>
              <a:gd name="connsiteY1" fmla="*/ 0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4910"/>
              <a:gd name="connsiteY0" fmla="*/ 0 h 3423853"/>
              <a:gd name="connsiteX1" fmla="*/ 1390762 w 1444910"/>
              <a:gd name="connsiteY1" fmla="*/ 541210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4910"/>
              <a:gd name="connsiteY0" fmla="*/ 0 h 3423853"/>
              <a:gd name="connsiteX1" fmla="*/ 1440296 w 1444910"/>
              <a:gd name="connsiteY1" fmla="*/ 301581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9351"/>
              <a:gd name="connsiteY0" fmla="*/ 0 h 3423853"/>
              <a:gd name="connsiteX1" fmla="*/ 1449351 w 1449351"/>
              <a:gd name="connsiteY1" fmla="*/ 254450 h 3423853"/>
              <a:gd name="connsiteX2" fmla="*/ 1444910 w 1449351"/>
              <a:gd name="connsiteY2" fmla="*/ 3423853 h 3423853"/>
              <a:gd name="connsiteX3" fmla="*/ 0 w 1449351"/>
              <a:gd name="connsiteY3" fmla="*/ 2738008 h 3423853"/>
              <a:gd name="connsiteX4" fmla="*/ 11604 w 1449351"/>
              <a:gd name="connsiteY4" fmla="*/ 0 h 3423853"/>
              <a:gd name="connsiteX0" fmla="*/ 87363 w 1449351"/>
              <a:gd name="connsiteY0" fmla="*/ 2312875 h 3169403"/>
              <a:gd name="connsiteX1" fmla="*/ 1449351 w 1449351"/>
              <a:gd name="connsiteY1" fmla="*/ 0 h 3169403"/>
              <a:gd name="connsiteX2" fmla="*/ 1444910 w 1449351"/>
              <a:gd name="connsiteY2" fmla="*/ 3169403 h 3169403"/>
              <a:gd name="connsiteX3" fmla="*/ 0 w 1449351"/>
              <a:gd name="connsiteY3" fmla="*/ 2483558 h 3169403"/>
              <a:gd name="connsiteX4" fmla="*/ 87363 w 1449351"/>
              <a:gd name="connsiteY4" fmla="*/ 2312875 h 316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351" h="3169403">
                <a:moveTo>
                  <a:pt x="87363" y="2312875"/>
                </a:moveTo>
                <a:lnTo>
                  <a:pt x="1449351" y="0"/>
                </a:lnTo>
                <a:cubicBezTo>
                  <a:pt x="1447871" y="1056468"/>
                  <a:pt x="1446390" y="2112935"/>
                  <a:pt x="1444910" y="3169403"/>
                </a:cubicBezTo>
                <a:lnTo>
                  <a:pt x="0" y="2483558"/>
                </a:lnTo>
                <a:lnTo>
                  <a:pt x="87363" y="2312875"/>
                </a:lnTo>
                <a:close/>
              </a:path>
            </a:pathLst>
          </a:custGeom>
          <a:solidFill>
            <a:srgbClr val="95A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5301765"/>
            <a:ext cx="1219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Acciones asociadas a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3046" y="6040361"/>
            <a:ext cx="1219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Cultura Ciudadana del Aseo </a:t>
            </a:r>
          </a:p>
        </p:txBody>
      </p:sp>
      <p:sp>
        <p:nvSpPr>
          <p:cNvPr id="2" name="1 Rectángulo"/>
          <p:cNvSpPr/>
          <p:nvPr/>
        </p:nvSpPr>
        <p:spPr>
          <a:xfrm rot="16200000">
            <a:off x="5664457" y="355731"/>
            <a:ext cx="1525059" cy="11530028"/>
          </a:xfrm>
          <a:prstGeom prst="rect">
            <a:avLst/>
          </a:prstGeom>
          <a:gradFill>
            <a:gsLst>
              <a:gs pos="100000">
                <a:srgbClr val="EF7B38"/>
              </a:gs>
              <a:gs pos="0">
                <a:srgbClr val="D359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3" name="2 Rectángulo"/>
          <p:cNvSpPr/>
          <p:nvPr/>
        </p:nvSpPr>
        <p:spPr>
          <a:xfrm rot="19748513">
            <a:off x="-500050" y="4293955"/>
            <a:ext cx="1415885" cy="3160137"/>
          </a:xfrm>
          <a:custGeom>
            <a:avLst/>
            <a:gdLst>
              <a:gd name="connsiteX0" fmla="*/ 0 w 1433306"/>
              <a:gd name="connsiteY0" fmla="*/ 0 h 3423853"/>
              <a:gd name="connsiteX1" fmla="*/ 1433306 w 1433306"/>
              <a:gd name="connsiteY1" fmla="*/ 0 h 3423853"/>
              <a:gd name="connsiteX2" fmla="*/ 1433306 w 1433306"/>
              <a:gd name="connsiteY2" fmla="*/ 3423853 h 3423853"/>
              <a:gd name="connsiteX3" fmla="*/ 0 w 1433306"/>
              <a:gd name="connsiteY3" fmla="*/ 3423853 h 3423853"/>
              <a:gd name="connsiteX4" fmla="*/ 0 w 1433306"/>
              <a:gd name="connsiteY4" fmla="*/ 0 h 3423853"/>
              <a:gd name="connsiteX0" fmla="*/ 0 w 1462115"/>
              <a:gd name="connsiteY0" fmla="*/ 0 h 3423853"/>
              <a:gd name="connsiteX1" fmla="*/ 1433306 w 1462115"/>
              <a:gd name="connsiteY1" fmla="*/ 0 h 3423853"/>
              <a:gd name="connsiteX2" fmla="*/ 1462115 w 1462115"/>
              <a:gd name="connsiteY2" fmla="*/ 3160137 h 3423853"/>
              <a:gd name="connsiteX3" fmla="*/ 0 w 1462115"/>
              <a:gd name="connsiteY3" fmla="*/ 3423853 h 3423853"/>
              <a:gd name="connsiteX4" fmla="*/ 0 w 1462115"/>
              <a:gd name="connsiteY4" fmla="*/ 0 h 3423853"/>
              <a:gd name="connsiteX0" fmla="*/ 0 w 1462115"/>
              <a:gd name="connsiteY0" fmla="*/ 0 h 3160137"/>
              <a:gd name="connsiteX1" fmla="*/ 1433306 w 1462115"/>
              <a:gd name="connsiteY1" fmla="*/ 0 h 3160137"/>
              <a:gd name="connsiteX2" fmla="*/ 1462115 w 1462115"/>
              <a:gd name="connsiteY2" fmla="*/ 3160137 h 3160137"/>
              <a:gd name="connsiteX3" fmla="*/ 401142 w 1462115"/>
              <a:gd name="connsiteY3" fmla="*/ 2282301 h 3160137"/>
              <a:gd name="connsiteX4" fmla="*/ 0 w 1462115"/>
              <a:gd name="connsiteY4" fmla="*/ 0 h 3160137"/>
              <a:gd name="connsiteX0" fmla="*/ 0 w 1462115"/>
              <a:gd name="connsiteY0" fmla="*/ 0 h 3160137"/>
              <a:gd name="connsiteX1" fmla="*/ 1433306 w 1462115"/>
              <a:gd name="connsiteY1" fmla="*/ 0 h 3160137"/>
              <a:gd name="connsiteX2" fmla="*/ 1462115 w 1462115"/>
              <a:gd name="connsiteY2" fmla="*/ 3160137 h 3160137"/>
              <a:gd name="connsiteX3" fmla="*/ 65164 w 1462115"/>
              <a:gd name="connsiteY3" fmla="*/ 2315663 h 3160137"/>
              <a:gd name="connsiteX4" fmla="*/ 0 w 1462115"/>
              <a:gd name="connsiteY4" fmla="*/ 0 h 3160137"/>
              <a:gd name="connsiteX0" fmla="*/ 938912 w 1396951"/>
              <a:gd name="connsiteY0" fmla="*/ 611637 h 3160137"/>
              <a:gd name="connsiteX1" fmla="*/ 1368142 w 1396951"/>
              <a:gd name="connsiteY1" fmla="*/ 0 h 3160137"/>
              <a:gd name="connsiteX2" fmla="*/ 1396951 w 1396951"/>
              <a:gd name="connsiteY2" fmla="*/ 3160137 h 3160137"/>
              <a:gd name="connsiteX3" fmla="*/ 0 w 1396951"/>
              <a:gd name="connsiteY3" fmla="*/ 2315663 h 3160137"/>
              <a:gd name="connsiteX4" fmla="*/ 938912 w 1396951"/>
              <a:gd name="connsiteY4" fmla="*/ 611637 h 3160137"/>
              <a:gd name="connsiteX0" fmla="*/ 702047 w 1396951"/>
              <a:gd name="connsiteY0" fmla="*/ 1125612 h 3160137"/>
              <a:gd name="connsiteX1" fmla="*/ 1368142 w 1396951"/>
              <a:gd name="connsiteY1" fmla="*/ 0 h 3160137"/>
              <a:gd name="connsiteX2" fmla="*/ 1396951 w 1396951"/>
              <a:gd name="connsiteY2" fmla="*/ 3160137 h 3160137"/>
              <a:gd name="connsiteX3" fmla="*/ 0 w 1396951"/>
              <a:gd name="connsiteY3" fmla="*/ 2315663 h 3160137"/>
              <a:gd name="connsiteX4" fmla="*/ 702047 w 1396951"/>
              <a:gd name="connsiteY4" fmla="*/ 1125612 h 3160137"/>
              <a:gd name="connsiteX0" fmla="*/ 720981 w 1415885"/>
              <a:gd name="connsiteY0" fmla="*/ 1125612 h 3160137"/>
              <a:gd name="connsiteX1" fmla="*/ 1387076 w 1415885"/>
              <a:gd name="connsiteY1" fmla="*/ 0 h 3160137"/>
              <a:gd name="connsiteX2" fmla="*/ 1415885 w 1415885"/>
              <a:gd name="connsiteY2" fmla="*/ 3160137 h 3160137"/>
              <a:gd name="connsiteX3" fmla="*/ 0 w 1415885"/>
              <a:gd name="connsiteY3" fmla="*/ 2327761 h 3160137"/>
              <a:gd name="connsiteX4" fmla="*/ 720981 w 1415885"/>
              <a:gd name="connsiteY4" fmla="*/ 1125612 h 316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885" h="3160137">
                <a:moveTo>
                  <a:pt x="720981" y="1125612"/>
                </a:moveTo>
                <a:lnTo>
                  <a:pt x="1387076" y="0"/>
                </a:lnTo>
                <a:lnTo>
                  <a:pt x="1415885" y="3160137"/>
                </a:lnTo>
                <a:lnTo>
                  <a:pt x="0" y="2327761"/>
                </a:lnTo>
                <a:lnTo>
                  <a:pt x="720981" y="1125612"/>
                </a:lnTo>
                <a:close/>
              </a:path>
            </a:pathLst>
          </a:custGeom>
          <a:solidFill>
            <a:srgbClr val="EE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8388880" y="4359965"/>
            <a:ext cx="3604338" cy="10025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18 Rectángulo"/>
          <p:cNvSpPr/>
          <p:nvPr/>
        </p:nvSpPr>
        <p:spPr>
          <a:xfrm>
            <a:off x="11335071" y="4359965"/>
            <a:ext cx="854445" cy="1002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/>
        </p:nvSpPr>
        <p:spPr>
          <a:xfrm>
            <a:off x="8388879" y="4665875"/>
            <a:ext cx="1073947" cy="696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3"/>
          <p:cNvSpPr txBox="1"/>
          <p:nvPr/>
        </p:nvSpPr>
        <p:spPr>
          <a:xfrm>
            <a:off x="5941" y="5571497"/>
            <a:ext cx="1227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Gestión Humana  2020 </a:t>
            </a:r>
          </a:p>
        </p:txBody>
      </p:sp>
      <p:pic>
        <p:nvPicPr>
          <p:cNvPr id="21" name="Imagen 20" descr="Imagen que contiene joven, tabla, grupo, parado&#10;&#10;Descripción generada automáticamente">
            <a:extLst>
              <a:ext uri="{FF2B5EF4-FFF2-40B4-BE49-F238E27FC236}">
                <a16:creationId xmlns:a16="http://schemas.microsoft.com/office/drawing/2014/main" id="{34D134F0-A4DC-4B14-BC4E-3B26AB5272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223060" y="546050"/>
            <a:ext cx="8638916" cy="485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0611" y="4538331"/>
            <a:ext cx="1948394" cy="56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73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100071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1225838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7545BF2-1E02-4920-AA48-F46AEB012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9870"/>
              </p:ext>
            </p:extLst>
          </p:nvPr>
        </p:nvGraphicFramePr>
        <p:xfrm>
          <a:off x="1334140" y="1375641"/>
          <a:ext cx="5859140" cy="5380762"/>
        </p:xfrm>
        <a:graphic>
          <a:graphicData uri="http://schemas.openxmlformats.org/drawingml/2006/table">
            <a:tbl>
              <a:tblPr/>
              <a:tblGrid>
                <a:gridCol w="1951850">
                  <a:extLst>
                    <a:ext uri="{9D8B030D-6E8A-4147-A177-3AD203B41FA5}">
                      <a16:colId xmlns:a16="http://schemas.microsoft.com/office/drawing/2014/main" val="2910168634"/>
                    </a:ext>
                  </a:extLst>
                </a:gridCol>
                <a:gridCol w="3907290">
                  <a:extLst>
                    <a:ext uri="{9D8B030D-6E8A-4147-A177-3AD203B41FA5}">
                      <a16:colId xmlns:a16="http://schemas.microsoft.com/office/drawing/2014/main" val="1448664335"/>
                    </a:ext>
                  </a:extLst>
                </a:gridCol>
              </a:tblGrid>
              <a:tr h="4589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ACTIVIDADES RECREATIVAS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Reglas de Participación 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5398"/>
                  </a:ext>
                </a:extLst>
              </a:tr>
              <a:tr h="3624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DIA DE LA MUJER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personal vinculado, practicantes y contratistas en misión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4556078"/>
                  </a:ext>
                </a:extLst>
              </a:tr>
              <a:tr h="5142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DIA DE LA SECRETARIA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Auxiliares Administrativas y técnicas que tengan funciones secretariales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0345185"/>
                  </a:ext>
                </a:extLst>
              </a:tr>
              <a:tr h="54470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DIA DE  LA MADRE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Puede asistir una persona por trabajador:  (Pendiente por definir Contratistas y trabajadores en misión)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6662414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DIA DEL CONDUCTOR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Para personal vinculado, asiste el conductor 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1430023"/>
                  </a:ext>
                </a:extLst>
              </a:tr>
              <a:tr h="53943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DIA DE LA FAMILIA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Asiste trabajador y su grupo familiar registrado ante la empresa.  Aplica también para las practicantes con un acompañante.</a:t>
                      </a:r>
                    </a:p>
                  </a:txBody>
                  <a:tcPr marL="8058" marR="8058" marT="805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3660330"/>
                  </a:ext>
                </a:extLst>
              </a:tr>
              <a:tr h="3812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DIA NO VIOLENCIA CONTRA LA MUJER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personal vinculado, practicantes y contratistas en misión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8902331"/>
                  </a:ext>
                </a:extLst>
              </a:tr>
              <a:tr h="5276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DIA DEL NIÑO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Solo para los hijos de los trabajadores de 0 a 12.99 años.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8299493"/>
                  </a:ext>
                </a:extLst>
              </a:tr>
              <a:tr h="3624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PRIMERAS COMUNICIONES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Solo para los hijos de los trabajadores que cumplan requisitos</a:t>
                      </a:r>
                    </a:p>
                  </a:txBody>
                  <a:tcPr marL="8058" marR="8058" marT="805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328665"/>
                  </a:ext>
                </a:extLst>
              </a:tr>
              <a:tr h="53943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RECREACIÓN EN FAMILIA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se realiza cada semestre del año, para trabajador Incluido su grupo familiar, el Trabajador debe asistir 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3616977"/>
                  </a:ext>
                </a:extLst>
              </a:tr>
              <a:tr h="53943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VACACIONES RECREATIVAS </a:t>
                      </a:r>
                      <a:br>
                        <a:rPr lang="es-CO" sz="11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endParaRPr lang="es-CO" sz="1100" kern="1200">
                        <a:solidFill>
                          <a:schemeClr val="bg1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Solo para los hijos de los trabajadores de 5 a 12.99 años.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07634"/>
                  </a:ext>
                </a:extLst>
              </a:tr>
              <a:tr h="3624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BIENVENIDA NAVIDEÑA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para trabajadores vinculados, aprendices y contratistas</a:t>
                      </a:r>
                    </a:p>
                  </a:txBody>
                  <a:tcPr marL="8058" marR="8058" marT="80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966498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05199503-2428-440B-8594-46D564C7D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31872"/>
              </p:ext>
            </p:extLst>
          </p:nvPr>
        </p:nvGraphicFramePr>
        <p:xfrm>
          <a:off x="7806247" y="2620695"/>
          <a:ext cx="4196080" cy="2500337"/>
        </p:xfrm>
        <a:graphic>
          <a:graphicData uri="http://schemas.openxmlformats.org/drawingml/2006/table">
            <a:tbl>
              <a:tblPr/>
              <a:tblGrid>
                <a:gridCol w="1456721">
                  <a:extLst>
                    <a:ext uri="{9D8B030D-6E8A-4147-A177-3AD203B41FA5}">
                      <a16:colId xmlns:a16="http://schemas.microsoft.com/office/drawing/2014/main" val="4004101463"/>
                    </a:ext>
                  </a:extLst>
                </a:gridCol>
                <a:gridCol w="1102159">
                  <a:extLst>
                    <a:ext uri="{9D8B030D-6E8A-4147-A177-3AD203B41FA5}">
                      <a16:colId xmlns:a16="http://schemas.microsoft.com/office/drawing/2014/main" val="3319644878"/>
                    </a:ext>
                  </a:extLst>
                </a:gridCol>
                <a:gridCol w="1637200">
                  <a:extLst>
                    <a:ext uri="{9D8B030D-6E8A-4147-A177-3AD203B41FA5}">
                      <a16:colId xmlns:a16="http://schemas.microsoft.com/office/drawing/2014/main" val="2115877462"/>
                    </a:ext>
                  </a:extLst>
                </a:gridCol>
              </a:tblGrid>
              <a:tr h="54310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Tipo del evento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Beneficios entregados 2019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Porcentaje de participación del 2019 respecto al 2018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382338"/>
                  </a:ext>
                </a:extLst>
              </a:tr>
              <a:tr h="2327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Cultural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1.950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258%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2196"/>
                  </a:ext>
                </a:extLst>
              </a:tr>
              <a:tr h="292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Deportivo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84656"/>
                  </a:ext>
                </a:extLst>
              </a:tr>
              <a:tr h="3074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Recreativo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1.467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3006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Educativo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073199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Préstamo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118%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40604"/>
                  </a:ext>
                </a:extLst>
              </a:tr>
              <a:tr h="3819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3.966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114%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93113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4A84B239-89FB-43D9-BA22-FCBFE3B6A9A0}"/>
              </a:ext>
            </a:extLst>
          </p:cNvPr>
          <p:cNvSpPr txBox="1"/>
          <p:nvPr/>
        </p:nvSpPr>
        <p:spPr>
          <a:xfrm>
            <a:off x="212035" y="331306"/>
            <a:ext cx="10959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accent2"/>
                </a:solidFill>
              </a:rPr>
              <a:t> </a:t>
            </a:r>
            <a:r>
              <a:rPr lang="es-CO" sz="4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Calidad de vida- Bienestar Laboral </a:t>
            </a:r>
          </a:p>
        </p:txBody>
      </p:sp>
    </p:spTree>
    <p:extLst>
      <p:ext uri="{BB962C8B-B14F-4D97-AF65-F5344CB8AC3E}">
        <p14:creationId xmlns:p14="http://schemas.microsoft.com/office/powerpoint/2010/main" val="126460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1517395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331304" y="755418"/>
            <a:ext cx="1113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Retiro Laboral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839C49F-6400-4F0C-B19A-D5B659F399C2}"/>
              </a:ext>
            </a:extLst>
          </p:cNvPr>
          <p:cNvSpPr/>
          <p:nvPr/>
        </p:nvSpPr>
        <p:spPr>
          <a:xfrm>
            <a:off x="1003888" y="1788539"/>
            <a:ext cx="9902649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7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OBJETIVO: 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Generar un espacio de integración, con el personal que se pensiono, con el ánimo de realizarles un homenaje por sus años de servicio.</a:t>
            </a:r>
          </a:p>
          <a:p>
            <a:pPr algn="just"/>
            <a:r>
              <a:rPr lang="es-ES_tradnl" sz="17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Con la participación de jefes, compañeros de equipo mas cercano, representantes de la organización</a:t>
            </a:r>
          </a:p>
          <a:p>
            <a:pPr algn="just"/>
            <a:r>
              <a:rPr lang="es-ES_tradnl" sz="17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Se obsequio Camiseta y Placa de agradecimiento</a:t>
            </a:r>
          </a:p>
          <a:p>
            <a:pPr algn="just"/>
            <a:endParaRPr lang="es-CO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D63DA8C-A240-41B6-8968-2A604D137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675" y="3709787"/>
            <a:ext cx="1082842" cy="110420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A44A201-67E1-407C-8BCB-6607B74AF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9116">
            <a:off x="9971384" y="4699497"/>
            <a:ext cx="1413148" cy="124818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2" name="Imagen 21" descr="Un hombre sentado en un restaurante&#10;&#10;Descripción generada automáticamente">
            <a:extLst>
              <a:ext uri="{FF2B5EF4-FFF2-40B4-BE49-F238E27FC236}">
                <a16:creationId xmlns:a16="http://schemas.microsoft.com/office/drawing/2014/main" id="{3FD98686-7BEC-4810-95FF-AD9A9710B6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4678">
            <a:off x="7134404" y="3407691"/>
            <a:ext cx="2444717" cy="1713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8C29E8F-37D7-41B4-8870-51F418EF34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113" y="4230190"/>
            <a:ext cx="2935455" cy="1956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Imagen 23" descr="Imagen que contiene interior, tabla, cama, camiseta&#10;&#10;Descripción generada automáticamente">
            <a:extLst>
              <a:ext uri="{FF2B5EF4-FFF2-40B4-BE49-F238E27FC236}">
                <a16:creationId xmlns:a16="http://schemas.microsoft.com/office/drawing/2014/main" id="{D0853661-CB92-4C78-9FB7-DD8A9C397D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1" y="3349121"/>
            <a:ext cx="2426460" cy="16176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2288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>
            <a:cxnSpLocks/>
          </p:cNvCxnSpPr>
          <p:nvPr/>
        </p:nvCxnSpPr>
        <p:spPr>
          <a:xfrm flipV="1">
            <a:off x="823965" y="1789507"/>
            <a:ext cx="10572905" cy="59196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8">
            <a:extLst>
              <a:ext uri="{FF2B5EF4-FFF2-40B4-BE49-F238E27FC236}">
                <a16:creationId xmlns:a16="http://schemas.microsoft.com/office/drawing/2014/main" id="{A3B9D38E-E7CE-4C92-B5FF-74862224B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6198" y="4179696"/>
            <a:ext cx="184922" cy="3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5" tIns="45767" rIns="91535" bIns="45767">
            <a:spAutoFit/>
          </a:bodyPr>
          <a:lstStyle/>
          <a:p>
            <a:pPr defTabSz="957861"/>
            <a:endParaRPr lang="es-ES" sz="1900" dirty="0">
              <a:latin typeface="Arial" charset="0"/>
            </a:endParaRPr>
          </a:p>
        </p:txBody>
      </p:sp>
      <p:sp>
        <p:nvSpPr>
          <p:cNvPr id="16" name="13 Título">
            <a:extLst>
              <a:ext uri="{FF2B5EF4-FFF2-40B4-BE49-F238E27FC236}">
                <a16:creationId xmlns:a16="http://schemas.microsoft.com/office/drawing/2014/main" id="{E6301187-F681-41EA-95D0-F7FEF6F6C25F}"/>
              </a:ext>
            </a:extLst>
          </p:cNvPr>
          <p:cNvSpPr txBox="1">
            <a:spLocks/>
          </p:cNvSpPr>
          <p:nvPr/>
        </p:nvSpPr>
        <p:spPr>
          <a:xfrm>
            <a:off x="703700" y="638690"/>
            <a:ext cx="11366972" cy="1230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800" b="1" dirty="0">
                <a:solidFill>
                  <a:schemeClr val="accent2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Apoyo Empresarial y Convencional</a:t>
            </a:r>
            <a:endParaRPr lang="es-CO" sz="4800" b="1" dirty="0">
              <a:solidFill>
                <a:schemeClr val="accent2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15 Diagrama">
            <a:extLst>
              <a:ext uri="{FF2B5EF4-FFF2-40B4-BE49-F238E27FC236}">
                <a16:creationId xmlns:a16="http://schemas.microsoft.com/office/drawing/2014/main" id="{76FA32FB-DE0B-4BF1-8D8B-C3258FF4F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029235"/>
              </p:ext>
            </p:extLst>
          </p:nvPr>
        </p:nvGraphicFramePr>
        <p:xfrm>
          <a:off x="949671" y="2206930"/>
          <a:ext cx="10719581" cy="403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81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7356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7D15F0-9B29-4557-97CD-596119088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7356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13 Conector recto">
            <a:extLst>
              <a:ext uri="{FF2B5EF4-FFF2-40B4-BE49-F238E27FC236}">
                <a16:creationId xmlns:a16="http://schemas.microsoft.com/office/drawing/2014/main" id="{C868DBC7-2A0C-431C-8FFE-C50867E6CB62}"/>
              </a:ext>
            </a:extLst>
          </p:cNvPr>
          <p:cNvCxnSpPr/>
          <p:nvPr/>
        </p:nvCxnSpPr>
        <p:spPr>
          <a:xfrm>
            <a:off x="884214" y="1277200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1E09782-CFF9-40E0-855F-D5D539FCE112}"/>
              </a:ext>
            </a:extLst>
          </p:cNvPr>
          <p:cNvSpPr/>
          <p:nvPr/>
        </p:nvSpPr>
        <p:spPr>
          <a:xfrm>
            <a:off x="1261210" y="1733573"/>
            <a:ext cx="9348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algn="just">
              <a:spcAft>
                <a:spcPts val="0"/>
              </a:spcAft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269875" lvl="0" algn="just">
              <a:spcAft>
                <a:spcPts val="0"/>
              </a:spcAft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s-CO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457200" lvl="0" indent="-187325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CO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D2D0910-EB38-4484-B8D5-BF8EC4E9D1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46" y="252861"/>
            <a:ext cx="1085845" cy="1073735"/>
          </a:xfrm>
          <a:prstGeom prst="rect">
            <a:avLst/>
          </a:prstGeom>
        </p:spPr>
      </p:pic>
      <p:sp>
        <p:nvSpPr>
          <p:cNvPr id="20" name="CuadroTexto 3">
            <a:extLst>
              <a:ext uri="{FF2B5EF4-FFF2-40B4-BE49-F238E27FC236}">
                <a16:creationId xmlns:a16="http://schemas.microsoft.com/office/drawing/2014/main" id="{789EA0F9-5C8B-4B08-9045-696952E20481}"/>
              </a:ext>
            </a:extLst>
          </p:cNvPr>
          <p:cNvSpPr txBox="1"/>
          <p:nvPr/>
        </p:nvSpPr>
        <p:spPr>
          <a:xfrm>
            <a:off x="-318052" y="455268"/>
            <a:ext cx="12251113" cy="83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Fondo de Vivienda</a:t>
            </a:r>
            <a:endParaRPr lang="es-CO" sz="48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6B8F674-DE29-4FF7-94E1-91F7E403C081}"/>
              </a:ext>
            </a:extLst>
          </p:cNvPr>
          <p:cNvGrpSpPr/>
          <p:nvPr/>
        </p:nvGrpSpPr>
        <p:grpSpPr>
          <a:xfrm>
            <a:off x="2115398" y="1323793"/>
            <a:ext cx="8261228" cy="5343551"/>
            <a:chOff x="1596571" y="1143931"/>
            <a:chExt cx="7534386" cy="5418475"/>
          </a:xfrm>
        </p:grpSpPr>
        <p:sp>
          <p:nvSpPr>
            <p:cNvPr id="22" name="Forma libre 3">
              <a:extLst>
                <a:ext uri="{FF2B5EF4-FFF2-40B4-BE49-F238E27FC236}">
                  <a16:creationId xmlns:a16="http://schemas.microsoft.com/office/drawing/2014/main" id="{2E66CF49-05DD-4319-A123-9800220AF277}"/>
                </a:ext>
              </a:extLst>
            </p:cNvPr>
            <p:cNvSpPr/>
            <p:nvPr/>
          </p:nvSpPr>
          <p:spPr>
            <a:xfrm>
              <a:off x="5088794" y="1157579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660" tIns="366351" rIns="325660" bIns="366351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Cambio de Vivienda o Reubicación Hasta 80 SMLV</a:t>
              </a:r>
              <a:endParaRPr lang="es-CO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Forma libre 4">
              <a:extLst>
                <a:ext uri="{FF2B5EF4-FFF2-40B4-BE49-F238E27FC236}">
                  <a16:creationId xmlns:a16="http://schemas.microsoft.com/office/drawing/2014/main" id="{7C0EBB9D-1524-485B-A44F-7FC51BAE6B45}"/>
                </a:ext>
              </a:extLst>
            </p:cNvPr>
            <p:cNvSpPr/>
            <p:nvPr/>
          </p:nvSpPr>
          <p:spPr>
            <a:xfrm>
              <a:off x="6889328" y="1545657"/>
              <a:ext cx="2241629" cy="1205177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/>
                <a:t>PLAZO 15 AÑOS</a:t>
              </a:r>
            </a:p>
          </p:txBody>
        </p:sp>
        <p:sp>
          <p:nvSpPr>
            <p:cNvPr id="24" name="Forma libre 5">
              <a:extLst>
                <a:ext uri="{FF2B5EF4-FFF2-40B4-BE49-F238E27FC236}">
                  <a16:creationId xmlns:a16="http://schemas.microsoft.com/office/drawing/2014/main" id="{196F49AA-C1A0-472C-9C6A-54237D267AB3}"/>
                </a:ext>
              </a:extLst>
            </p:cNvPr>
            <p:cNvSpPr/>
            <p:nvPr/>
          </p:nvSpPr>
          <p:spPr>
            <a:xfrm>
              <a:off x="3201487" y="114393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>
                  <a:solidFill>
                    <a:schemeClr val="bg1"/>
                  </a:solidFill>
                </a:rPr>
                <a:t>4% E.A.</a:t>
              </a:r>
              <a:r>
                <a:rPr lang="es-ES" sz="1400" kern="1200" dirty="0">
                  <a:solidFill>
                    <a:schemeClr val="bg1"/>
                  </a:solidFill>
                </a:rPr>
                <a:t> quienes devenguen menos de 1.6 SMV en EMVARIAS a 20  Años</a:t>
              </a:r>
              <a:endParaRPr lang="es-CO" sz="1400" kern="1200" dirty="0"/>
            </a:p>
          </p:txBody>
        </p:sp>
        <p:sp>
          <p:nvSpPr>
            <p:cNvPr id="25" name="Forma libre 6">
              <a:extLst>
                <a:ext uri="{FF2B5EF4-FFF2-40B4-BE49-F238E27FC236}">
                  <a16:creationId xmlns:a16="http://schemas.microsoft.com/office/drawing/2014/main" id="{195C346B-B518-428D-A3A0-ED28D6928FB0}"/>
                </a:ext>
              </a:extLst>
            </p:cNvPr>
            <p:cNvSpPr/>
            <p:nvPr/>
          </p:nvSpPr>
          <p:spPr>
            <a:xfrm>
              <a:off x="4141525" y="2848855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660" tIns="366351" rIns="325660" bIns="3663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/>
                <a:t> Reglamento Actual Resolución de Junta Directiva 04 de mayo 28 de 2009 </a:t>
              </a:r>
              <a:endParaRPr lang="es-CO" sz="1400" kern="1200" dirty="0"/>
            </a:p>
          </p:txBody>
        </p:sp>
        <p:sp>
          <p:nvSpPr>
            <p:cNvPr id="26" name="Forma libre 7">
              <a:extLst>
                <a:ext uri="{FF2B5EF4-FFF2-40B4-BE49-F238E27FC236}">
                  <a16:creationId xmlns:a16="http://schemas.microsoft.com/office/drawing/2014/main" id="{C6900079-7795-4A14-AB72-D8E072E2F630}"/>
                </a:ext>
              </a:extLst>
            </p:cNvPr>
            <p:cNvSpPr/>
            <p:nvPr/>
          </p:nvSpPr>
          <p:spPr>
            <a:xfrm>
              <a:off x="1596571" y="3250580"/>
              <a:ext cx="2472642" cy="944049"/>
            </a:xfrm>
            <a:custGeom>
              <a:avLst/>
              <a:gdLst>
                <a:gd name="connsiteX0" fmla="*/ 0 w 2169318"/>
                <a:gd name="connsiteY0" fmla="*/ 0 h 1205177"/>
                <a:gd name="connsiteX1" fmla="*/ 2169318 w 2169318"/>
                <a:gd name="connsiteY1" fmla="*/ 0 h 1205177"/>
                <a:gd name="connsiteX2" fmla="*/ 2169318 w 2169318"/>
                <a:gd name="connsiteY2" fmla="*/ 1205177 h 1205177"/>
                <a:gd name="connsiteX3" fmla="*/ 0 w 2169318"/>
                <a:gd name="connsiteY3" fmla="*/ 1205177 h 1205177"/>
                <a:gd name="connsiteX4" fmla="*/ 0 w 2169318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318" h="1205177">
                  <a:moveTo>
                    <a:pt x="0" y="0"/>
                  </a:moveTo>
                  <a:lnTo>
                    <a:pt x="2169318" y="0"/>
                  </a:lnTo>
                  <a:lnTo>
                    <a:pt x="2169318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/>
                <a:t>FONDO DE VIVIENDA </a:t>
              </a:r>
            </a:p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/>
                <a:t>Creado  Mediante Resolución de JD No.18 de 1970</a:t>
              </a:r>
            </a:p>
          </p:txBody>
        </p:sp>
        <p:sp>
          <p:nvSpPr>
            <p:cNvPr id="27" name="Forma libre 8">
              <a:extLst>
                <a:ext uri="{FF2B5EF4-FFF2-40B4-BE49-F238E27FC236}">
                  <a16:creationId xmlns:a16="http://schemas.microsoft.com/office/drawing/2014/main" id="{6EF63972-6F3D-4D4C-B94A-55A5AC283F16}"/>
                </a:ext>
              </a:extLst>
            </p:cNvPr>
            <p:cNvSpPr/>
            <p:nvPr/>
          </p:nvSpPr>
          <p:spPr>
            <a:xfrm>
              <a:off x="6028832" y="2848855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700" kern="1200" dirty="0"/>
                <a:t>Compra  o Construcción Hasta 160 SMLV </a:t>
              </a:r>
            </a:p>
          </p:txBody>
        </p:sp>
        <p:sp>
          <p:nvSpPr>
            <p:cNvPr id="28" name="Forma libre 9">
              <a:extLst>
                <a:ext uri="{FF2B5EF4-FFF2-40B4-BE49-F238E27FC236}">
                  <a16:creationId xmlns:a16="http://schemas.microsoft.com/office/drawing/2014/main" id="{27832308-3467-4B9B-B2AB-C8C2A0B4436D}"/>
                </a:ext>
              </a:extLst>
            </p:cNvPr>
            <p:cNvSpPr/>
            <p:nvPr/>
          </p:nvSpPr>
          <p:spPr>
            <a:xfrm>
              <a:off x="5088794" y="4553778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660" tIns="366351" rIns="325660" bIns="366351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Mejoras y deuda hipotecaria Hasta 40 SMLV  </a:t>
              </a:r>
              <a:endParaRPr lang="es-CO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Forma libre 10">
              <a:extLst>
                <a:ext uri="{FF2B5EF4-FFF2-40B4-BE49-F238E27FC236}">
                  <a16:creationId xmlns:a16="http://schemas.microsoft.com/office/drawing/2014/main" id="{09108E47-B9F0-44FD-9255-7B9DB251BA18}"/>
                </a:ext>
              </a:extLst>
            </p:cNvPr>
            <p:cNvSpPr/>
            <p:nvPr/>
          </p:nvSpPr>
          <p:spPr>
            <a:xfrm>
              <a:off x="6889328" y="4955504"/>
              <a:ext cx="2241629" cy="1205177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/>
                <a:t>PLAZO 10 AÑOS</a:t>
              </a:r>
            </a:p>
          </p:txBody>
        </p:sp>
        <p:sp>
          <p:nvSpPr>
            <p:cNvPr id="30" name="Forma libre 11">
              <a:extLst>
                <a:ext uri="{FF2B5EF4-FFF2-40B4-BE49-F238E27FC236}">
                  <a16:creationId xmlns:a16="http://schemas.microsoft.com/office/drawing/2014/main" id="{79604868-2277-417E-941C-376B750F30DD}"/>
                </a:ext>
              </a:extLst>
            </p:cNvPr>
            <p:cNvSpPr/>
            <p:nvPr/>
          </p:nvSpPr>
          <p:spPr>
            <a:xfrm>
              <a:off x="3201487" y="4553778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>
                  <a:solidFill>
                    <a:schemeClr val="bg1"/>
                  </a:solidFill>
                </a:rPr>
                <a:t>6% E.A.  que devenguen igual o más de 1.6 SMV en EMVARIAS a 15 Años.</a:t>
              </a:r>
              <a:endParaRPr lang="es-CO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77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0608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3"/>
          <p:cNvSpPr txBox="1"/>
          <p:nvPr/>
        </p:nvSpPr>
        <p:spPr>
          <a:xfrm>
            <a:off x="1033670" y="772260"/>
            <a:ext cx="1001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Capacitación</a:t>
            </a:r>
            <a:endParaRPr lang="es-CO" sz="48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823965" y="1649914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BDCCFB1-01FB-4C41-8CC0-F1271EC40B88}"/>
              </a:ext>
            </a:extLst>
          </p:cNvPr>
          <p:cNvGrpSpPr/>
          <p:nvPr/>
        </p:nvGrpSpPr>
        <p:grpSpPr>
          <a:xfrm>
            <a:off x="1330511" y="1684702"/>
            <a:ext cx="9573654" cy="4991681"/>
            <a:chOff x="3182313" y="3487"/>
            <a:chExt cx="5538650" cy="5033276"/>
          </a:xfrm>
        </p:grpSpPr>
        <p:sp>
          <p:nvSpPr>
            <p:cNvPr id="17" name="Multidocumento 3">
              <a:extLst>
                <a:ext uri="{FF2B5EF4-FFF2-40B4-BE49-F238E27FC236}">
                  <a16:creationId xmlns:a16="http://schemas.microsoft.com/office/drawing/2014/main" id="{DCF4C3DD-18D7-484C-B0F0-A55BD7ADD440}"/>
                </a:ext>
              </a:extLst>
            </p:cNvPr>
            <p:cNvSpPr/>
            <p:nvPr/>
          </p:nvSpPr>
          <p:spPr>
            <a:xfrm>
              <a:off x="6445228" y="637965"/>
              <a:ext cx="2099038" cy="1837996"/>
            </a:xfrm>
            <a:prstGeom prst="flowChartMultidocumen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660" tIns="366351" rIns="325660" bIns="366351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u="sng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Requisito: </a:t>
              </a:r>
              <a:r>
                <a:rPr lang="es-E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Ser trabajador oficial y llevar Mínimo 2 años de vinculación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u="sng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Financiación : </a:t>
              </a:r>
              <a:r>
                <a:rPr lang="es-CO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Hasta en un 50% de la cuantía total del semestre o anualidad</a:t>
              </a:r>
              <a:endPara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Multidocumento 4">
              <a:extLst>
                <a:ext uri="{FF2B5EF4-FFF2-40B4-BE49-F238E27FC236}">
                  <a16:creationId xmlns:a16="http://schemas.microsoft.com/office/drawing/2014/main" id="{576AA080-B347-469F-B3DC-D6A557F288FE}"/>
                </a:ext>
              </a:extLst>
            </p:cNvPr>
            <p:cNvSpPr/>
            <p:nvPr/>
          </p:nvSpPr>
          <p:spPr>
            <a:xfrm>
              <a:off x="3182313" y="868961"/>
              <a:ext cx="2673679" cy="1387750"/>
            </a:xfrm>
            <a:prstGeom prst="flowChartMultidocument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solidFill>
                    <a:schemeClr val="bg1"/>
                  </a:solidFill>
                </a:rPr>
                <a:t>Según articulo 5°, literal C. Capacitación  Formal pagina 5</a:t>
              </a:r>
            </a:p>
            <a:p>
              <a:pPr marL="171450" lvl="0" indent="-1714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O" sz="1600" b="1" u="sng" dirty="0">
                  <a:solidFill>
                    <a:schemeClr val="bg1"/>
                  </a:solidFill>
                </a:rPr>
                <a:t>Educación al Nivel de pregrado:</a:t>
              </a:r>
              <a:r>
                <a:rPr lang="es-CO" sz="1600" b="1" dirty="0">
                  <a:solidFill>
                    <a:schemeClr val="bg1"/>
                  </a:solidFill>
                </a:rPr>
                <a:t> </a:t>
              </a:r>
              <a:r>
                <a:rPr lang="es-CO" sz="1400" b="1" dirty="0">
                  <a:solidFill>
                    <a:schemeClr val="bg1"/>
                  </a:solidFill>
                </a:rPr>
                <a:t>Comprende e</a:t>
              </a:r>
              <a:r>
                <a:rPr lang="es-CO" sz="1400" b="1" kern="1200" dirty="0">
                  <a:solidFill>
                    <a:schemeClr val="bg1"/>
                  </a:solidFill>
                </a:rPr>
                <a:t>studios técnicos, tecnológicos </a:t>
              </a:r>
              <a:r>
                <a:rPr lang="es-CO" sz="1400" b="1" dirty="0">
                  <a:solidFill>
                    <a:schemeClr val="bg1"/>
                  </a:solidFill>
                </a:rPr>
                <a:t>y profesionales</a:t>
              </a:r>
            </a:p>
          </p:txBody>
        </p:sp>
        <p:sp>
          <p:nvSpPr>
            <p:cNvPr id="19" name="Multidocumento 5">
              <a:extLst>
                <a:ext uri="{FF2B5EF4-FFF2-40B4-BE49-F238E27FC236}">
                  <a16:creationId xmlns:a16="http://schemas.microsoft.com/office/drawing/2014/main" id="{D5598B52-CFF1-4EE1-9F01-AF801176BDA7}"/>
                </a:ext>
              </a:extLst>
            </p:cNvPr>
            <p:cNvSpPr/>
            <p:nvPr/>
          </p:nvSpPr>
          <p:spPr>
            <a:xfrm>
              <a:off x="3233391" y="2521469"/>
              <a:ext cx="2622601" cy="2515294"/>
            </a:xfrm>
            <a:prstGeom prst="flowChartMultidocumen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660" tIns="366351" rIns="325660" bIns="366351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u="sng" dirty="0">
                  <a:solidFill>
                    <a:schemeClr val="bg1"/>
                  </a:solidFill>
                </a:rPr>
                <a:t>Según articulo 5°, literal D. Capacitación  Formal pagina 7</a:t>
              </a:r>
            </a:p>
            <a:p>
              <a:pPr marL="285750" lvl="0" indent="-2857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600" b="1" u="sng" dirty="0">
                  <a:solidFill>
                    <a:schemeClr val="bg1"/>
                  </a:solidFill>
                </a:rPr>
                <a:t> Estudios a Nivel de posgrado:  Incluye Especialización,  maestrías y doctorados o sus equivalentes</a:t>
              </a:r>
              <a:endParaRPr lang="es-CO" sz="16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0" name="Forma libre 6">
              <a:extLst>
                <a:ext uri="{FF2B5EF4-FFF2-40B4-BE49-F238E27FC236}">
                  <a16:creationId xmlns:a16="http://schemas.microsoft.com/office/drawing/2014/main" id="{7DB691CD-7DA7-49E6-8C57-0AC64EE49D20}"/>
                </a:ext>
              </a:extLst>
            </p:cNvPr>
            <p:cNvSpPr/>
            <p:nvPr/>
          </p:nvSpPr>
          <p:spPr>
            <a:xfrm>
              <a:off x="3491594" y="3487"/>
              <a:ext cx="2472642" cy="944048"/>
            </a:xfrm>
            <a:custGeom>
              <a:avLst/>
              <a:gdLst>
                <a:gd name="connsiteX0" fmla="*/ 0 w 2169318"/>
                <a:gd name="connsiteY0" fmla="*/ 0 h 1205177"/>
                <a:gd name="connsiteX1" fmla="*/ 2169318 w 2169318"/>
                <a:gd name="connsiteY1" fmla="*/ 0 h 1205177"/>
                <a:gd name="connsiteX2" fmla="*/ 2169318 w 2169318"/>
                <a:gd name="connsiteY2" fmla="*/ 1205177 h 1205177"/>
                <a:gd name="connsiteX3" fmla="*/ 0 w 2169318"/>
                <a:gd name="connsiteY3" fmla="*/ 1205177 h 1205177"/>
                <a:gd name="connsiteX4" fmla="*/ 0 w 2169318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318" h="1205177">
                  <a:moveTo>
                    <a:pt x="0" y="0"/>
                  </a:moveTo>
                  <a:lnTo>
                    <a:pt x="2169318" y="0"/>
                  </a:lnTo>
                  <a:lnTo>
                    <a:pt x="2169318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Creado  Mediante Reglamento de Gerencia No.129 de 2001</a:t>
              </a:r>
            </a:p>
          </p:txBody>
        </p:sp>
        <p:sp>
          <p:nvSpPr>
            <p:cNvPr id="21" name="Multidocumento 7">
              <a:extLst>
                <a:ext uri="{FF2B5EF4-FFF2-40B4-BE49-F238E27FC236}">
                  <a16:creationId xmlns:a16="http://schemas.microsoft.com/office/drawing/2014/main" id="{12D14138-7C8E-470E-B3F5-EF3DE4476D00}"/>
                </a:ext>
              </a:extLst>
            </p:cNvPr>
            <p:cNvSpPr/>
            <p:nvPr/>
          </p:nvSpPr>
          <p:spPr>
            <a:xfrm>
              <a:off x="6723154" y="2700751"/>
              <a:ext cx="1997809" cy="2156732"/>
            </a:xfrm>
            <a:prstGeom prst="flowChartMulti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u="sng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Requisito: </a:t>
              </a:r>
              <a:r>
                <a:rPr lang="es-E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Ser trabajado oficial o empleado público y llevar mínimo 6 meses continuos  en la empresa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u="sng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Financiación </a:t>
              </a:r>
              <a:r>
                <a:rPr lang="es-E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 A los trabajadores oficiales h</a:t>
              </a:r>
              <a:r>
                <a:rPr lang="es-CO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asta el 80% y a los Empleados públicos hasta el 70% del valor total del Nivel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Flecha derecha 8">
            <a:extLst>
              <a:ext uri="{FF2B5EF4-FFF2-40B4-BE49-F238E27FC236}">
                <a16:creationId xmlns:a16="http://schemas.microsoft.com/office/drawing/2014/main" id="{15B85F87-4865-4DB0-A249-D5E6DF1F51B1}"/>
              </a:ext>
            </a:extLst>
          </p:cNvPr>
          <p:cNvSpPr/>
          <p:nvPr/>
        </p:nvSpPr>
        <p:spPr>
          <a:xfrm>
            <a:off x="5567891" y="2940820"/>
            <a:ext cx="1392029" cy="404949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 derecha 9">
            <a:extLst>
              <a:ext uri="{FF2B5EF4-FFF2-40B4-BE49-F238E27FC236}">
                <a16:creationId xmlns:a16="http://schemas.microsoft.com/office/drawing/2014/main" id="{0F46410A-C5E2-42DC-B540-2777437D4565}"/>
              </a:ext>
            </a:extLst>
          </p:cNvPr>
          <p:cNvSpPr/>
          <p:nvPr/>
        </p:nvSpPr>
        <p:spPr>
          <a:xfrm>
            <a:off x="5567892" y="5291162"/>
            <a:ext cx="1859410" cy="40494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354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4883444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331304" y="2345676"/>
            <a:ext cx="11131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Actividades Bienestar Laboral </a:t>
            </a:r>
          </a:p>
          <a:p>
            <a:pPr algn="ctr"/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COVID 19</a:t>
            </a:r>
          </a:p>
        </p:txBody>
      </p:sp>
    </p:spTree>
    <p:extLst>
      <p:ext uri="{BB962C8B-B14F-4D97-AF65-F5344CB8AC3E}">
        <p14:creationId xmlns:p14="http://schemas.microsoft.com/office/powerpoint/2010/main" val="194158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780129" y="242766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7183D0E7-17B6-4F6E-8518-D687C4A7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7356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13 Conector recto">
            <a:extLst>
              <a:ext uri="{FF2B5EF4-FFF2-40B4-BE49-F238E27FC236}">
                <a16:creationId xmlns:a16="http://schemas.microsoft.com/office/drawing/2014/main" id="{9CF0DE57-627C-42EE-9B67-4DB56DF38865}"/>
              </a:ext>
            </a:extLst>
          </p:cNvPr>
          <p:cNvCxnSpPr/>
          <p:nvPr/>
        </p:nvCxnSpPr>
        <p:spPr>
          <a:xfrm>
            <a:off x="1900925" y="2540461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16B2AF40-D638-4549-8D08-F7F5EE3F58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9478" y="4699295"/>
            <a:ext cx="1648439" cy="174661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D670A65-544B-49C1-8310-EBD547004B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029" y="2913844"/>
            <a:ext cx="3356842" cy="24758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C1AA718-3D9E-472B-8645-B918A155EA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598" y="4368269"/>
            <a:ext cx="4808510" cy="238836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F85E977-1825-4476-9BDA-206980A688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057" y="419188"/>
            <a:ext cx="7948924" cy="1923701"/>
          </a:xfrm>
          <a:prstGeom prst="rect">
            <a:avLst/>
          </a:prstGeom>
        </p:spPr>
      </p:pic>
      <p:sp>
        <p:nvSpPr>
          <p:cNvPr id="25" name="CuadroTexto 3">
            <a:extLst>
              <a:ext uri="{FF2B5EF4-FFF2-40B4-BE49-F238E27FC236}">
                <a16:creationId xmlns:a16="http://schemas.microsoft.com/office/drawing/2014/main" id="{09D1A6E4-FF6E-4B89-B080-AD008340F9B7}"/>
              </a:ext>
            </a:extLst>
          </p:cNvPr>
          <p:cNvSpPr txBox="1"/>
          <p:nvPr/>
        </p:nvSpPr>
        <p:spPr>
          <a:xfrm>
            <a:off x="2527371" y="421904"/>
            <a:ext cx="731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ENTREGA DETALLE  DESDE GERENCIA</a:t>
            </a:r>
            <a:endParaRPr lang="es-CO" sz="44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AAC5810-7DFF-4D7C-8543-43A8A5E78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13" y="888162"/>
            <a:ext cx="1209675" cy="158115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977F752-7945-435C-8C9F-9869BB3776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29" y="2666848"/>
            <a:ext cx="7297071" cy="13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1225838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1000268" y="481382"/>
            <a:ext cx="890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cxnSp>
        <p:nvCxnSpPr>
          <p:cNvPr id="19" name="13 Conector recto">
            <a:extLst>
              <a:ext uri="{FF2B5EF4-FFF2-40B4-BE49-F238E27FC236}">
                <a16:creationId xmlns:a16="http://schemas.microsoft.com/office/drawing/2014/main" id="{193F7DE0-CDCF-4353-8277-5EABBE665EDB}"/>
              </a:ext>
            </a:extLst>
          </p:cNvPr>
          <p:cNvCxnSpPr/>
          <p:nvPr/>
        </p:nvCxnSpPr>
        <p:spPr>
          <a:xfrm>
            <a:off x="823965" y="2113741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BFBF12D-8368-4EF4-B433-6C005643C6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92" y="1504190"/>
            <a:ext cx="8177884" cy="4612838"/>
          </a:xfrm>
          <a:prstGeom prst="rect">
            <a:avLst/>
          </a:prstGeom>
        </p:spPr>
      </p:pic>
      <p:sp>
        <p:nvSpPr>
          <p:cNvPr id="21" name="CuadroTexto 3">
            <a:extLst>
              <a:ext uri="{FF2B5EF4-FFF2-40B4-BE49-F238E27FC236}">
                <a16:creationId xmlns:a16="http://schemas.microsoft.com/office/drawing/2014/main" id="{A358DBB5-F786-4B70-A500-23CFF1DBADF9}"/>
              </a:ext>
            </a:extLst>
          </p:cNvPr>
          <p:cNvSpPr txBox="1"/>
          <p:nvPr/>
        </p:nvSpPr>
        <p:spPr>
          <a:xfrm>
            <a:off x="588564" y="169421"/>
            <a:ext cx="1054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Desde Servicios Corporativos nos envían sus cálidos mensajes </a:t>
            </a:r>
            <a:r>
              <a:rPr lang="es-CO" sz="2800" dirty="0"/>
              <a:t>♡</a:t>
            </a:r>
          </a:p>
          <a:p>
            <a:pPr algn="ctr"/>
            <a:endParaRPr lang="es-CO" sz="28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DF0909F-4756-444D-801E-955CB912B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0564" y="6300249"/>
            <a:ext cx="1223488" cy="35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41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1225838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3819325" y="481382"/>
            <a:ext cx="7083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accent2"/>
                </a:solidFill>
              </a:rPr>
              <a:t> </a:t>
            </a:r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Semana de Retos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D0F7D2F-2941-43B2-88D3-63CDAFFCB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249" y="1312379"/>
            <a:ext cx="2900086" cy="307122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BF34766-37F1-4D7C-A12D-3259276853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738" y="2929286"/>
            <a:ext cx="2957395" cy="335159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39534BA-5177-4329-83E3-4F7779F282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699" y="1393673"/>
            <a:ext cx="2817676" cy="290863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99EDD4D-F2B8-4A78-9CF2-D4BC270560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29"/>
          <a:stretch/>
        </p:blipFill>
        <p:spPr>
          <a:xfrm>
            <a:off x="9304214" y="3053906"/>
            <a:ext cx="2734702" cy="27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1318602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1347175" y="469677"/>
            <a:ext cx="785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accent2"/>
                </a:solidFill>
              </a:rPr>
              <a:t> </a:t>
            </a:r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Retos en las Áreas </a:t>
            </a:r>
          </a:p>
        </p:txBody>
      </p:sp>
      <p:cxnSp>
        <p:nvCxnSpPr>
          <p:cNvPr id="17" name="13 Conector recto">
            <a:extLst>
              <a:ext uri="{FF2B5EF4-FFF2-40B4-BE49-F238E27FC236}">
                <a16:creationId xmlns:a16="http://schemas.microsoft.com/office/drawing/2014/main" id="{9240AC72-1FE4-4B42-AD92-2F4191B1C286}"/>
              </a:ext>
            </a:extLst>
          </p:cNvPr>
          <p:cNvCxnSpPr/>
          <p:nvPr/>
        </p:nvCxnSpPr>
        <p:spPr>
          <a:xfrm>
            <a:off x="823965" y="2113741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26A9B2EA-2D06-4245-9367-CD1679CC02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46" y="3144769"/>
            <a:ext cx="8040234" cy="288135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AAF81CC-1A9F-4362-AEE2-F21CC9D90A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46" y="1584854"/>
            <a:ext cx="6775086" cy="1450127"/>
          </a:xfrm>
          <a:prstGeom prst="rect">
            <a:avLst/>
          </a:prstGeom>
        </p:spPr>
      </p:pic>
      <p:pic>
        <p:nvPicPr>
          <p:cNvPr id="20" name="Imagen 4" descr="Una 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03731822-BFC3-4BA8-8DAF-164716CC6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069" y="3167357"/>
            <a:ext cx="2908911" cy="157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08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7356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4379864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3">
            <a:extLst>
              <a:ext uri="{FF2B5EF4-FFF2-40B4-BE49-F238E27FC236}">
                <a16:creationId xmlns:a16="http://schemas.microsoft.com/office/drawing/2014/main" id="{C1E85714-4D13-44EC-9C5E-89CFA3C219D1}"/>
              </a:ext>
            </a:extLst>
          </p:cNvPr>
          <p:cNvSpPr txBox="1"/>
          <p:nvPr/>
        </p:nvSpPr>
        <p:spPr>
          <a:xfrm>
            <a:off x="-13252" y="2654627"/>
            <a:ext cx="12185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Plan Estratégico de Gestión Humana 2020</a:t>
            </a:r>
          </a:p>
        </p:txBody>
      </p:sp>
    </p:spTree>
    <p:extLst>
      <p:ext uri="{BB962C8B-B14F-4D97-AF65-F5344CB8AC3E}">
        <p14:creationId xmlns:p14="http://schemas.microsoft.com/office/powerpoint/2010/main" val="2648802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1225838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1000268" y="481382"/>
            <a:ext cx="890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accent2"/>
                </a:solidFill>
              </a:rPr>
              <a:t> </a:t>
            </a:r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Pausas Activas </a:t>
            </a:r>
          </a:p>
        </p:txBody>
      </p:sp>
      <p:cxnSp>
        <p:nvCxnSpPr>
          <p:cNvPr id="16" name="13 Conector recto">
            <a:extLst>
              <a:ext uri="{FF2B5EF4-FFF2-40B4-BE49-F238E27FC236}">
                <a16:creationId xmlns:a16="http://schemas.microsoft.com/office/drawing/2014/main" id="{FE5F1423-4A93-4B99-ADB1-3BA231DEF282}"/>
              </a:ext>
            </a:extLst>
          </p:cNvPr>
          <p:cNvCxnSpPr/>
          <p:nvPr/>
        </p:nvCxnSpPr>
        <p:spPr>
          <a:xfrm>
            <a:off x="823965" y="2113741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7E062899-71AC-4D2F-AA61-C03B7A28D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881" y="1481420"/>
            <a:ext cx="6813550" cy="297962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D4897DE-DAF7-43D7-A21B-1E1651E518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508" y="4529860"/>
            <a:ext cx="7238273" cy="207413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4C4FB08-B183-4F95-AFCD-6F7F1734AE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931" y="1690868"/>
            <a:ext cx="2192510" cy="44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7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cxnSp>
        <p:nvCxnSpPr>
          <p:cNvPr id="13" name="13 Conector recto">
            <a:extLst>
              <a:ext uri="{FF2B5EF4-FFF2-40B4-BE49-F238E27FC236}">
                <a16:creationId xmlns:a16="http://schemas.microsoft.com/office/drawing/2014/main" id="{50CFC8C1-A1C7-4C0D-9121-9C4D3982C08D}"/>
              </a:ext>
            </a:extLst>
          </p:cNvPr>
          <p:cNvCxnSpPr/>
          <p:nvPr/>
        </p:nvCxnSpPr>
        <p:spPr>
          <a:xfrm>
            <a:off x="823965" y="1755932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3">
            <a:extLst>
              <a:ext uri="{FF2B5EF4-FFF2-40B4-BE49-F238E27FC236}">
                <a16:creationId xmlns:a16="http://schemas.microsoft.com/office/drawing/2014/main" id="{7B4968AB-AB2A-437D-97A2-6DD5370E0DD9}"/>
              </a:ext>
            </a:extLst>
          </p:cNvPr>
          <p:cNvSpPr txBox="1"/>
          <p:nvPr/>
        </p:nvSpPr>
        <p:spPr>
          <a:xfrm>
            <a:off x="1817503" y="773754"/>
            <a:ext cx="8969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CLASE DE ACTIVIDAD FÍSICA FUNCIONAL PARA EL PERSONAL Y SU GRUPO FAMILIAR</a:t>
            </a:r>
            <a:endParaRPr lang="es-CO" sz="2800" dirty="0"/>
          </a:p>
          <a:p>
            <a:pPr algn="ctr"/>
            <a:endParaRPr lang="es-CO" sz="28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F8E6F8C-F292-4D6E-B320-9CF9A9A080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136" y="1824638"/>
            <a:ext cx="9562094" cy="490505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A4252BC-394D-40FC-B741-0BDD56E291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62" y="349149"/>
            <a:ext cx="1656558" cy="141090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382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1941450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1000268" y="998218"/>
            <a:ext cx="890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accent2"/>
                </a:solidFill>
              </a:rPr>
              <a:t> </a:t>
            </a:r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Dia de la secretaria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6D43224-DCB6-4FB0-9995-18AF45E0F9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639" y="2561143"/>
            <a:ext cx="4577349" cy="316004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8A7E10D-0760-47BB-85B7-BAE22FD56A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216" y="2551845"/>
            <a:ext cx="4819386" cy="31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9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1225838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1000268" y="481382"/>
            <a:ext cx="890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accent2"/>
                </a:solidFill>
              </a:rPr>
              <a:t> </a:t>
            </a:r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Dia de la Madre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4A5EED7-C76A-4351-8048-297CBC3F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7356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D9BAA66-9354-44DB-9E31-C0DE77B65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5787" y="2000507"/>
            <a:ext cx="2892853" cy="455487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0588601-1379-469E-A967-DDD5B0465476}"/>
              </a:ext>
            </a:extLst>
          </p:cNvPr>
          <p:cNvSpPr txBox="1"/>
          <p:nvPr/>
        </p:nvSpPr>
        <p:spPr>
          <a:xfrm>
            <a:off x="504213" y="1313062"/>
            <a:ext cx="976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Entrega a domicilio detalle día de la madre  a 257 empleados  28-29-30 MAYO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CAB2ADD-C691-4CAE-B132-5398D4049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792" y="2046512"/>
            <a:ext cx="2741156" cy="349842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C7303CB-42E8-4142-A51B-AF13555709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9558" y="2040579"/>
            <a:ext cx="2201752" cy="33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7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1517382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1000268" y="481382"/>
            <a:ext cx="890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accent2"/>
                </a:solidFill>
              </a:rPr>
              <a:t> </a:t>
            </a:r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Celebración Litúrgica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782966B-5A83-46BD-820E-EF3F72F0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7356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69F6BF6-2A17-481F-B20F-8921B63B4E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96" y="4150900"/>
            <a:ext cx="4827207" cy="247258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81C418-EA33-42B1-BA95-FE4D534C57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1" r="5736" b="3559"/>
          <a:stretch/>
        </p:blipFill>
        <p:spPr>
          <a:xfrm>
            <a:off x="1679327" y="1777210"/>
            <a:ext cx="2877171" cy="211386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0DB7074-18FF-42EE-87AC-4FD2D6757D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00" y="1777210"/>
            <a:ext cx="5286541" cy="20352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15BE8A0-404C-4E15-A194-C7BE4A9179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082" y="468841"/>
            <a:ext cx="912893" cy="9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2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1093318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1000268" y="335610"/>
            <a:ext cx="890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accent2"/>
                </a:solidFill>
              </a:rPr>
              <a:t> </a:t>
            </a:r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Kit Deportivo </a:t>
            </a:r>
          </a:p>
        </p:txBody>
      </p:sp>
      <p:pic>
        <p:nvPicPr>
          <p:cNvPr id="11" name="Imagen 10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94D483F-99D7-4E9C-8BAE-D9DFEB18DD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218" y="1200480"/>
            <a:ext cx="4084118" cy="57290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EC7B242-7B98-4979-AE13-E62B27F55B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548" y="2213680"/>
            <a:ext cx="2406495" cy="20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62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7356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3"/>
          <p:cNvSpPr txBox="1"/>
          <p:nvPr/>
        </p:nvSpPr>
        <p:spPr>
          <a:xfrm>
            <a:off x="823965" y="727151"/>
            <a:ext cx="9902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TARDE DE BINGO EN FAMILIA</a:t>
            </a:r>
            <a:endParaRPr lang="es-CO" sz="44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823965" y="1543895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D23A0753-AC2F-4804-9005-27E607280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23" y="1880793"/>
            <a:ext cx="7914807" cy="47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2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08" y="1212970"/>
            <a:ext cx="10204703" cy="34763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-23840" y="591138"/>
            <a:ext cx="1219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</a:t>
            </a:r>
            <a:r>
              <a:rPr lang="es-CO" sz="40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UADRO DE PREMIOS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28528" y="2361652"/>
            <a:ext cx="23703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000" kern="0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primer bingo completo gana un computador portátil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11325" y="4655296"/>
            <a:ext cx="2815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kern="0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Juego bingo completo gana computador portátil</a:t>
            </a:r>
          </a:p>
          <a:p>
            <a:pPr algn="ctr"/>
            <a:endParaRPr lang="es-CO" dirty="0">
              <a:solidFill>
                <a:schemeClr val="bg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5384" y="4644224"/>
            <a:ext cx="237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kern="0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Juego bingo completo gana Celular</a:t>
            </a:r>
          </a:p>
          <a:p>
            <a:pPr lvl="0" algn="ctr">
              <a:defRPr/>
            </a:pPr>
            <a:endParaRPr lang="es-ES" sz="2000" kern="0" dirty="0">
              <a:solidFill>
                <a:schemeClr val="bg2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 rot="5400000">
            <a:off x="9220393" y="1630832"/>
            <a:ext cx="736980" cy="633125"/>
          </a:xfrm>
          <a:prstGeom prst="hexagon">
            <a:avLst/>
          </a:prstGeom>
          <a:solidFill>
            <a:srgbClr val="99C130"/>
          </a:solidFill>
          <a:ln w="3175" cap="flat" cmpd="sng" algn="ctr">
            <a:noFill/>
            <a:prstDash val="sysDash"/>
          </a:ln>
          <a:effectLst/>
        </p:spPr>
        <p:txBody>
          <a:bodyPr vert="vert270" rtlCol="0" anchor="ctr"/>
          <a:lstStyle/>
          <a:p>
            <a:pPr algn="ctr" defTabSz="685800">
              <a:defRPr/>
            </a:pPr>
            <a:r>
              <a:rPr lang="en-US" sz="2400" b="1" kern="0" spc="-225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Hexagon 11"/>
          <p:cNvSpPr/>
          <p:nvPr/>
        </p:nvSpPr>
        <p:spPr>
          <a:xfrm rot="5400000">
            <a:off x="9281939" y="3901445"/>
            <a:ext cx="736980" cy="633125"/>
          </a:xfrm>
          <a:prstGeom prst="hexagon">
            <a:avLst/>
          </a:prstGeom>
          <a:solidFill>
            <a:schemeClr val="accent2"/>
          </a:solidFill>
          <a:ln w="3175" cap="flat" cmpd="sng" algn="ctr">
            <a:noFill/>
            <a:prstDash val="sysDash"/>
          </a:ln>
          <a:effectLst/>
        </p:spPr>
        <p:txBody>
          <a:bodyPr vert="vert270" rtlCol="0" anchor="ctr"/>
          <a:lstStyle/>
          <a:p>
            <a:pPr algn="ctr" defTabSz="685800">
              <a:defRPr/>
            </a:pPr>
            <a:r>
              <a:rPr lang="en-US" sz="2800" b="1" kern="0" spc="-225" dirty="0">
                <a:solidFill>
                  <a:schemeClr val="bg1"/>
                </a:solidFill>
                <a:latin typeface="VAG Rounded" panose="02000403040000020004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Hexagon 11"/>
          <p:cNvSpPr/>
          <p:nvPr/>
        </p:nvSpPr>
        <p:spPr>
          <a:xfrm rot="5400000">
            <a:off x="2263756" y="3901544"/>
            <a:ext cx="749890" cy="633067"/>
          </a:xfrm>
          <a:prstGeom prst="hexagon">
            <a:avLst/>
          </a:prstGeom>
          <a:solidFill>
            <a:srgbClr val="99C130"/>
          </a:solidFill>
          <a:ln w="3175" cap="flat" cmpd="sng" algn="ctr">
            <a:noFill/>
            <a:prstDash val="sysDash"/>
          </a:ln>
          <a:effectLst/>
        </p:spPr>
        <p:txBody>
          <a:bodyPr vert="vert270" rtlCol="0" anchor="ctr"/>
          <a:lstStyle/>
          <a:p>
            <a:pPr algn="ctr" defTabSz="685800">
              <a:defRPr/>
            </a:pPr>
            <a:r>
              <a:rPr lang="en-US" sz="2800" b="1" kern="0" spc="-225" dirty="0">
                <a:solidFill>
                  <a:schemeClr val="bg1"/>
                </a:solidFill>
                <a:latin typeface="VAG Rounded" panose="02000403040000020004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Hexagon 11"/>
          <p:cNvSpPr/>
          <p:nvPr/>
        </p:nvSpPr>
        <p:spPr>
          <a:xfrm rot="5400000">
            <a:off x="2326513" y="1642550"/>
            <a:ext cx="736980" cy="633125"/>
          </a:xfrm>
          <a:prstGeom prst="hexagon">
            <a:avLst/>
          </a:prstGeom>
          <a:solidFill>
            <a:schemeClr val="accent2"/>
          </a:solidFill>
          <a:ln w="3175" cap="flat" cmpd="sng" algn="ctr">
            <a:noFill/>
            <a:prstDash val="sysDash"/>
          </a:ln>
          <a:effectLst/>
        </p:spPr>
        <p:txBody>
          <a:bodyPr vert="vert270" rtlCol="0" anchor="ctr"/>
          <a:lstStyle/>
          <a:p>
            <a:pPr algn="ctr" defTabSz="685800">
              <a:defRPr/>
            </a:pPr>
            <a:r>
              <a:rPr lang="en-US" sz="2800" b="1" kern="0" spc="-225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552684" y="2379812"/>
            <a:ext cx="219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kern="0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Juego bingo completo gana Tablet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4048366" y="4795111"/>
            <a:ext cx="4259930" cy="19835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3814416" y="5193269"/>
            <a:ext cx="452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integridad, bienestar y Unidad familiar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27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8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9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31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2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3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7356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518209" y="2419897"/>
            <a:ext cx="3110947" cy="11201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4141177" y="2925596"/>
            <a:ext cx="3833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Fotografía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08B348-0FAD-4225-B008-A4A2B9020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776" y="2381536"/>
            <a:ext cx="2423943" cy="1878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D79940-315C-4730-AD9A-1F6116F6A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723" y="2397224"/>
            <a:ext cx="2338866" cy="18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01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510815"/>
            <a:ext cx="12195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¡Gracias!</a:t>
            </a:r>
          </a:p>
        </p:txBody>
      </p:sp>
      <p:sp>
        <p:nvSpPr>
          <p:cNvPr id="8" name="11 Rectángulo"/>
          <p:cNvSpPr/>
          <p:nvPr/>
        </p:nvSpPr>
        <p:spPr>
          <a:xfrm rot="19748513">
            <a:off x="-555611" y="-1190812"/>
            <a:ext cx="1462066" cy="3169403"/>
          </a:xfrm>
          <a:custGeom>
            <a:avLst/>
            <a:gdLst>
              <a:gd name="connsiteX0" fmla="*/ 0 w 1433306"/>
              <a:gd name="connsiteY0" fmla="*/ 0 h 3423853"/>
              <a:gd name="connsiteX1" fmla="*/ 1433306 w 1433306"/>
              <a:gd name="connsiteY1" fmla="*/ 0 h 3423853"/>
              <a:gd name="connsiteX2" fmla="*/ 1433306 w 1433306"/>
              <a:gd name="connsiteY2" fmla="*/ 3423853 h 3423853"/>
              <a:gd name="connsiteX3" fmla="*/ 0 w 1433306"/>
              <a:gd name="connsiteY3" fmla="*/ 3423853 h 3423853"/>
              <a:gd name="connsiteX4" fmla="*/ 0 w 1433306"/>
              <a:gd name="connsiteY4" fmla="*/ 0 h 3423853"/>
              <a:gd name="connsiteX0" fmla="*/ 11604 w 1444910"/>
              <a:gd name="connsiteY0" fmla="*/ 0 h 3423853"/>
              <a:gd name="connsiteX1" fmla="*/ 1444910 w 1444910"/>
              <a:gd name="connsiteY1" fmla="*/ 0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4910"/>
              <a:gd name="connsiteY0" fmla="*/ 0 h 3423853"/>
              <a:gd name="connsiteX1" fmla="*/ 1390762 w 1444910"/>
              <a:gd name="connsiteY1" fmla="*/ 541210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4910"/>
              <a:gd name="connsiteY0" fmla="*/ 0 h 3423853"/>
              <a:gd name="connsiteX1" fmla="*/ 1440296 w 1444910"/>
              <a:gd name="connsiteY1" fmla="*/ 301581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9351"/>
              <a:gd name="connsiteY0" fmla="*/ 0 h 3423853"/>
              <a:gd name="connsiteX1" fmla="*/ 1449351 w 1449351"/>
              <a:gd name="connsiteY1" fmla="*/ 254450 h 3423853"/>
              <a:gd name="connsiteX2" fmla="*/ 1444910 w 1449351"/>
              <a:gd name="connsiteY2" fmla="*/ 3423853 h 3423853"/>
              <a:gd name="connsiteX3" fmla="*/ 0 w 1449351"/>
              <a:gd name="connsiteY3" fmla="*/ 2738008 h 3423853"/>
              <a:gd name="connsiteX4" fmla="*/ 11604 w 1449351"/>
              <a:gd name="connsiteY4" fmla="*/ 0 h 3423853"/>
              <a:gd name="connsiteX0" fmla="*/ 87363 w 1449351"/>
              <a:gd name="connsiteY0" fmla="*/ 2312875 h 3169403"/>
              <a:gd name="connsiteX1" fmla="*/ 1449351 w 1449351"/>
              <a:gd name="connsiteY1" fmla="*/ 0 h 3169403"/>
              <a:gd name="connsiteX2" fmla="*/ 1444910 w 1449351"/>
              <a:gd name="connsiteY2" fmla="*/ 3169403 h 3169403"/>
              <a:gd name="connsiteX3" fmla="*/ 0 w 1449351"/>
              <a:gd name="connsiteY3" fmla="*/ 2483558 h 3169403"/>
              <a:gd name="connsiteX4" fmla="*/ 87363 w 1449351"/>
              <a:gd name="connsiteY4" fmla="*/ 2312875 h 3169403"/>
              <a:gd name="connsiteX0" fmla="*/ 135011 w 1496999"/>
              <a:gd name="connsiteY0" fmla="*/ 2312875 h 3169403"/>
              <a:gd name="connsiteX1" fmla="*/ 1496999 w 1496999"/>
              <a:gd name="connsiteY1" fmla="*/ 0 h 3169403"/>
              <a:gd name="connsiteX2" fmla="*/ 1492558 w 1496999"/>
              <a:gd name="connsiteY2" fmla="*/ 3169403 h 3169403"/>
              <a:gd name="connsiteX3" fmla="*/ 0 w 1496999"/>
              <a:gd name="connsiteY3" fmla="*/ 2443120 h 3169403"/>
              <a:gd name="connsiteX4" fmla="*/ 135011 w 1496999"/>
              <a:gd name="connsiteY4" fmla="*/ 2312875 h 3169403"/>
              <a:gd name="connsiteX0" fmla="*/ 126798 w 1496999"/>
              <a:gd name="connsiteY0" fmla="*/ 2292823 h 3169403"/>
              <a:gd name="connsiteX1" fmla="*/ 1496999 w 1496999"/>
              <a:gd name="connsiteY1" fmla="*/ 0 h 3169403"/>
              <a:gd name="connsiteX2" fmla="*/ 1492558 w 1496999"/>
              <a:gd name="connsiteY2" fmla="*/ 3169403 h 3169403"/>
              <a:gd name="connsiteX3" fmla="*/ 0 w 1496999"/>
              <a:gd name="connsiteY3" fmla="*/ 2443120 h 3169403"/>
              <a:gd name="connsiteX4" fmla="*/ 126798 w 1496999"/>
              <a:gd name="connsiteY4" fmla="*/ 2292823 h 3169403"/>
              <a:gd name="connsiteX0" fmla="*/ 91865 w 1462066"/>
              <a:gd name="connsiteY0" fmla="*/ 2292823 h 3169403"/>
              <a:gd name="connsiteX1" fmla="*/ 1462066 w 1462066"/>
              <a:gd name="connsiteY1" fmla="*/ 0 h 3169403"/>
              <a:gd name="connsiteX2" fmla="*/ 1457625 w 1462066"/>
              <a:gd name="connsiteY2" fmla="*/ 3169403 h 3169403"/>
              <a:gd name="connsiteX3" fmla="*/ 0 w 1462066"/>
              <a:gd name="connsiteY3" fmla="*/ 2443798 h 3169403"/>
              <a:gd name="connsiteX4" fmla="*/ 91865 w 1462066"/>
              <a:gd name="connsiteY4" fmla="*/ 2292823 h 316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66" h="3169403">
                <a:moveTo>
                  <a:pt x="91865" y="2292823"/>
                </a:moveTo>
                <a:lnTo>
                  <a:pt x="1462066" y="0"/>
                </a:lnTo>
                <a:cubicBezTo>
                  <a:pt x="1460586" y="1056468"/>
                  <a:pt x="1459105" y="2112935"/>
                  <a:pt x="1457625" y="3169403"/>
                </a:cubicBezTo>
                <a:lnTo>
                  <a:pt x="0" y="2443798"/>
                </a:lnTo>
                <a:lnTo>
                  <a:pt x="91865" y="2292823"/>
                </a:lnTo>
                <a:close/>
              </a:path>
            </a:pathLst>
          </a:custGeom>
          <a:solidFill>
            <a:srgbClr val="92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11 Rectángulo"/>
          <p:cNvSpPr/>
          <p:nvPr/>
        </p:nvSpPr>
        <p:spPr>
          <a:xfrm rot="19748513">
            <a:off x="-548131" y="-426845"/>
            <a:ext cx="1449351" cy="3169403"/>
          </a:xfrm>
          <a:custGeom>
            <a:avLst/>
            <a:gdLst>
              <a:gd name="connsiteX0" fmla="*/ 0 w 1433306"/>
              <a:gd name="connsiteY0" fmla="*/ 0 h 3423853"/>
              <a:gd name="connsiteX1" fmla="*/ 1433306 w 1433306"/>
              <a:gd name="connsiteY1" fmla="*/ 0 h 3423853"/>
              <a:gd name="connsiteX2" fmla="*/ 1433306 w 1433306"/>
              <a:gd name="connsiteY2" fmla="*/ 3423853 h 3423853"/>
              <a:gd name="connsiteX3" fmla="*/ 0 w 1433306"/>
              <a:gd name="connsiteY3" fmla="*/ 3423853 h 3423853"/>
              <a:gd name="connsiteX4" fmla="*/ 0 w 1433306"/>
              <a:gd name="connsiteY4" fmla="*/ 0 h 3423853"/>
              <a:gd name="connsiteX0" fmla="*/ 11604 w 1444910"/>
              <a:gd name="connsiteY0" fmla="*/ 0 h 3423853"/>
              <a:gd name="connsiteX1" fmla="*/ 1444910 w 1444910"/>
              <a:gd name="connsiteY1" fmla="*/ 0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4910"/>
              <a:gd name="connsiteY0" fmla="*/ 0 h 3423853"/>
              <a:gd name="connsiteX1" fmla="*/ 1390762 w 1444910"/>
              <a:gd name="connsiteY1" fmla="*/ 541210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4910"/>
              <a:gd name="connsiteY0" fmla="*/ 0 h 3423853"/>
              <a:gd name="connsiteX1" fmla="*/ 1440296 w 1444910"/>
              <a:gd name="connsiteY1" fmla="*/ 301581 h 3423853"/>
              <a:gd name="connsiteX2" fmla="*/ 1444910 w 1444910"/>
              <a:gd name="connsiteY2" fmla="*/ 3423853 h 3423853"/>
              <a:gd name="connsiteX3" fmla="*/ 0 w 1444910"/>
              <a:gd name="connsiteY3" fmla="*/ 2738008 h 3423853"/>
              <a:gd name="connsiteX4" fmla="*/ 11604 w 1444910"/>
              <a:gd name="connsiteY4" fmla="*/ 0 h 3423853"/>
              <a:gd name="connsiteX0" fmla="*/ 11604 w 1449351"/>
              <a:gd name="connsiteY0" fmla="*/ 0 h 3423853"/>
              <a:gd name="connsiteX1" fmla="*/ 1449351 w 1449351"/>
              <a:gd name="connsiteY1" fmla="*/ 254450 h 3423853"/>
              <a:gd name="connsiteX2" fmla="*/ 1444910 w 1449351"/>
              <a:gd name="connsiteY2" fmla="*/ 3423853 h 3423853"/>
              <a:gd name="connsiteX3" fmla="*/ 0 w 1449351"/>
              <a:gd name="connsiteY3" fmla="*/ 2738008 h 3423853"/>
              <a:gd name="connsiteX4" fmla="*/ 11604 w 1449351"/>
              <a:gd name="connsiteY4" fmla="*/ 0 h 3423853"/>
              <a:gd name="connsiteX0" fmla="*/ 87363 w 1449351"/>
              <a:gd name="connsiteY0" fmla="*/ 2312875 h 3169403"/>
              <a:gd name="connsiteX1" fmla="*/ 1449351 w 1449351"/>
              <a:gd name="connsiteY1" fmla="*/ 0 h 3169403"/>
              <a:gd name="connsiteX2" fmla="*/ 1444910 w 1449351"/>
              <a:gd name="connsiteY2" fmla="*/ 3169403 h 3169403"/>
              <a:gd name="connsiteX3" fmla="*/ 0 w 1449351"/>
              <a:gd name="connsiteY3" fmla="*/ 2483558 h 3169403"/>
              <a:gd name="connsiteX4" fmla="*/ 87363 w 1449351"/>
              <a:gd name="connsiteY4" fmla="*/ 2312875 h 316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351" h="3169403">
                <a:moveTo>
                  <a:pt x="87363" y="2312875"/>
                </a:moveTo>
                <a:lnTo>
                  <a:pt x="1449351" y="0"/>
                </a:lnTo>
                <a:cubicBezTo>
                  <a:pt x="1447871" y="1056468"/>
                  <a:pt x="1446390" y="2112935"/>
                  <a:pt x="1444910" y="3169403"/>
                </a:cubicBezTo>
                <a:lnTo>
                  <a:pt x="0" y="2483558"/>
                </a:lnTo>
                <a:lnTo>
                  <a:pt x="87363" y="2312875"/>
                </a:lnTo>
                <a:close/>
              </a:path>
            </a:pathLst>
          </a:custGeom>
          <a:solidFill>
            <a:srgbClr val="95A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 rot="16200000">
            <a:off x="4761349" y="-2848381"/>
            <a:ext cx="3331278" cy="11530028"/>
          </a:xfrm>
          <a:custGeom>
            <a:avLst/>
            <a:gdLst>
              <a:gd name="connsiteX0" fmla="*/ 0 w 3331278"/>
              <a:gd name="connsiteY0" fmla="*/ 0 h 11530028"/>
              <a:gd name="connsiteX1" fmla="*/ 3331278 w 3331278"/>
              <a:gd name="connsiteY1" fmla="*/ 0 h 11530028"/>
              <a:gd name="connsiteX2" fmla="*/ 3331278 w 3331278"/>
              <a:gd name="connsiteY2" fmla="*/ 11530028 h 11530028"/>
              <a:gd name="connsiteX3" fmla="*/ 0 w 3331278"/>
              <a:gd name="connsiteY3" fmla="*/ 11530028 h 11530028"/>
              <a:gd name="connsiteX4" fmla="*/ 0 w 3331278"/>
              <a:gd name="connsiteY4" fmla="*/ 0 h 11530028"/>
              <a:gd name="connsiteX0" fmla="*/ 30822 w 3331278"/>
              <a:gd name="connsiteY0" fmla="*/ 945222 h 11530028"/>
              <a:gd name="connsiteX1" fmla="*/ 3331278 w 3331278"/>
              <a:gd name="connsiteY1" fmla="*/ 0 h 11530028"/>
              <a:gd name="connsiteX2" fmla="*/ 3331278 w 3331278"/>
              <a:gd name="connsiteY2" fmla="*/ 11530028 h 11530028"/>
              <a:gd name="connsiteX3" fmla="*/ 0 w 3331278"/>
              <a:gd name="connsiteY3" fmla="*/ 11530028 h 11530028"/>
              <a:gd name="connsiteX4" fmla="*/ 30822 w 3331278"/>
              <a:gd name="connsiteY4" fmla="*/ 945222 h 11530028"/>
              <a:gd name="connsiteX0" fmla="*/ 6759 w 3331278"/>
              <a:gd name="connsiteY0" fmla="*/ 1057516 h 11530028"/>
              <a:gd name="connsiteX1" fmla="*/ 3331278 w 3331278"/>
              <a:gd name="connsiteY1" fmla="*/ 0 h 11530028"/>
              <a:gd name="connsiteX2" fmla="*/ 3331278 w 3331278"/>
              <a:gd name="connsiteY2" fmla="*/ 11530028 h 11530028"/>
              <a:gd name="connsiteX3" fmla="*/ 0 w 3331278"/>
              <a:gd name="connsiteY3" fmla="*/ 11530028 h 11530028"/>
              <a:gd name="connsiteX4" fmla="*/ 6759 w 3331278"/>
              <a:gd name="connsiteY4" fmla="*/ 1057516 h 1153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1278" h="11530028">
                <a:moveTo>
                  <a:pt x="6759" y="1057516"/>
                </a:moveTo>
                <a:lnTo>
                  <a:pt x="3331278" y="0"/>
                </a:lnTo>
                <a:lnTo>
                  <a:pt x="3331278" y="11530028"/>
                </a:lnTo>
                <a:lnTo>
                  <a:pt x="0" y="11530028"/>
                </a:lnTo>
                <a:lnTo>
                  <a:pt x="6759" y="1057516"/>
                </a:lnTo>
                <a:close/>
              </a:path>
            </a:pathLst>
          </a:custGeom>
          <a:gradFill>
            <a:gsLst>
              <a:gs pos="100000">
                <a:srgbClr val="EF7B38"/>
              </a:gs>
              <a:gs pos="0">
                <a:srgbClr val="D359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1" name="2 Rectángulo"/>
          <p:cNvSpPr/>
          <p:nvPr/>
        </p:nvSpPr>
        <p:spPr>
          <a:xfrm rot="19748513">
            <a:off x="238810" y="-10964"/>
            <a:ext cx="1174262" cy="5241110"/>
          </a:xfrm>
          <a:custGeom>
            <a:avLst/>
            <a:gdLst>
              <a:gd name="connsiteX0" fmla="*/ 0 w 1433306"/>
              <a:gd name="connsiteY0" fmla="*/ 0 h 3423853"/>
              <a:gd name="connsiteX1" fmla="*/ 1433306 w 1433306"/>
              <a:gd name="connsiteY1" fmla="*/ 0 h 3423853"/>
              <a:gd name="connsiteX2" fmla="*/ 1433306 w 1433306"/>
              <a:gd name="connsiteY2" fmla="*/ 3423853 h 3423853"/>
              <a:gd name="connsiteX3" fmla="*/ 0 w 1433306"/>
              <a:gd name="connsiteY3" fmla="*/ 3423853 h 3423853"/>
              <a:gd name="connsiteX4" fmla="*/ 0 w 1433306"/>
              <a:gd name="connsiteY4" fmla="*/ 0 h 3423853"/>
              <a:gd name="connsiteX0" fmla="*/ 0 w 1462115"/>
              <a:gd name="connsiteY0" fmla="*/ 0 h 3423853"/>
              <a:gd name="connsiteX1" fmla="*/ 1433306 w 1462115"/>
              <a:gd name="connsiteY1" fmla="*/ 0 h 3423853"/>
              <a:gd name="connsiteX2" fmla="*/ 1462115 w 1462115"/>
              <a:gd name="connsiteY2" fmla="*/ 3160137 h 3423853"/>
              <a:gd name="connsiteX3" fmla="*/ 0 w 1462115"/>
              <a:gd name="connsiteY3" fmla="*/ 3423853 h 3423853"/>
              <a:gd name="connsiteX4" fmla="*/ 0 w 1462115"/>
              <a:gd name="connsiteY4" fmla="*/ 0 h 3423853"/>
              <a:gd name="connsiteX0" fmla="*/ 0 w 1462115"/>
              <a:gd name="connsiteY0" fmla="*/ 0 h 3160137"/>
              <a:gd name="connsiteX1" fmla="*/ 1433306 w 1462115"/>
              <a:gd name="connsiteY1" fmla="*/ 0 h 3160137"/>
              <a:gd name="connsiteX2" fmla="*/ 1462115 w 1462115"/>
              <a:gd name="connsiteY2" fmla="*/ 3160137 h 3160137"/>
              <a:gd name="connsiteX3" fmla="*/ 401142 w 1462115"/>
              <a:gd name="connsiteY3" fmla="*/ 2282301 h 3160137"/>
              <a:gd name="connsiteX4" fmla="*/ 0 w 1462115"/>
              <a:gd name="connsiteY4" fmla="*/ 0 h 3160137"/>
              <a:gd name="connsiteX0" fmla="*/ 0 w 1462115"/>
              <a:gd name="connsiteY0" fmla="*/ 0 h 3160137"/>
              <a:gd name="connsiteX1" fmla="*/ 1433306 w 1462115"/>
              <a:gd name="connsiteY1" fmla="*/ 0 h 3160137"/>
              <a:gd name="connsiteX2" fmla="*/ 1462115 w 1462115"/>
              <a:gd name="connsiteY2" fmla="*/ 3160137 h 3160137"/>
              <a:gd name="connsiteX3" fmla="*/ 65164 w 1462115"/>
              <a:gd name="connsiteY3" fmla="*/ 2315663 h 3160137"/>
              <a:gd name="connsiteX4" fmla="*/ 0 w 1462115"/>
              <a:gd name="connsiteY4" fmla="*/ 0 h 3160137"/>
              <a:gd name="connsiteX0" fmla="*/ 938912 w 1396951"/>
              <a:gd name="connsiteY0" fmla="*/ 611637 h 3160137"/>
              <a:gd name="connsiteX1" fmla="*/ 1368142 w 1396951"/>
              <a:gd name="connsiteY1" fmla="*/ 0 h 3160137"/>
              <a:gd name="connsiteX2" fmla="*/ 1396951 w 1396951"/>
              <a:gd name="connsiteY2" fmla="*/ 3160137 h 3160137"/>
              <a:gd name="connsiteX3" fmla="*/ 0 w 1396951"/>
              <a:gd name="connsiteY3" fmla="*/ 2315663 h 3160137"/>
              <a:gd name="connsiteX4" fmla="*/ 938912 w 1396951"/>
              <a:gd name="connsiteY4" fmla="*/ 611637 h 3160137"/>
              <a:gd name="connsiteX0" fmla="*/ 702047 w 1396951"/>
              <a:gd name="connsiteY0" fmla="*/ 1125612 h 3160137"/>
              <a:gd name="connsiteX1" fmla="*/ 1368142 w 1396951"/>
              <a:gd name="connsiteY1" fmla="*/ 0 h 3160137"/>
              <a:gd name="connsiteX2" fmla="*/ 1396951 w 1396951"/>
              <a:gd name="connsiteY2" fmla="*/ 3160137 h 3160137"/>
              <a:gd name="connsiteX3" fmla="*/ 0 w 1396951"/>
              <a:gd name="connsiteY3" fmla="*/ 2315663 h 3160137"/>
              <a:gd name="connsiteX4" fmla="*/ 702047 w 1396951"/>
              <a:gd name="connsiteY4" fmla="*/ 1125612 h 3160137"/>
              <a:gd name="connsiteX0" fmla="*/ 720981 w 1415885"/>
              <a:gd name="connsiteY0" fmla="*/ 1125612 h 3160137"/>
              <a:gd name="connsiteX1" fmla="*/ 1387076 w 1415885"/>
              <a:gd name="connsiteY1" fmla="*/ 0 h 3160137"/>
              <a:gd name="connsiteX2" fmla="*/ 1415885 w 1415885"/>
              <a:gd name="connsiteY2" fmla="*/ 3160137 h 3160137"/>
              <a:gd name="connsiteX3" fmla="*/ 0 w 1415885"/>
              <a:gd name="connsiteY3" fmla="*/ 2327761 h 3160137"/>
              <a:gd name="connsiteX4" fmla="*/ 720981 w 1415885"/>
              <a:gd name="connsiteY4" fmla="*/ 1125612 h 3160137"/>
              <a:gd name="connsiteX0" fmla="*/ 720981 w 1387076"/>
              <a:gd name="connsiteY0" fmla="*/ 1125612 h 5295747"/>
              <a:gd name="connsiteX1" fmla="*/ 1387076 w 1387076"/>
              <a:gd name="connsiteY1" fmla="*/ 0 h 5295747"/>
              <a:gd name="connsiteX2" fmla="*/ 1384582 w 1387076"/>
              <a:gd name="connsiteY2" fmla="*/ 5295747 h 5295747"/>
              <a:gd name="connsiteX3" fmla="*/ 0 w 1387076"/>
              <a:gd name="connsiteY3" fmla="*/ 2327761 h 5295747"/>
              <a:gd name="connsiteX4" fmla="*/ 720981 w 1387076"/>
              <a:gd name="connsiteY4" fmla="*/ 1125612 h 5295747"/>
              <a:gd name="connsiteX0" fmla="*/ 501891 w 1167986"/>
              <a:gd name="connsiteY0" fmla="*/ 1125612 h 5295747"/>
              <a:gd name="connsiteX1" fmla="*/ 1167986 w 1167986"/>
              <a:gd name="connsiteY1" fmla="*/ 0 h 5295747"/>
              <a:gd name="connsiteX2" fmla="*/ 1165492 w 1167986"/>
              <a:gd name="connsiteY2" fmla="*/ 5295747 h 5295747"/>
              <a:gd name="connsiteX3" fmla="*/ 0 w 1167986"/>
              <a:gd name="connsiteY3" fmla="*/ 4565104 h 5295747"/>
              <a:gd name="connsiteX4" fmla="*/ 501891 w 1167986"/>
              <a:gd name="connsiteY4" fmla="*/ 1125612 h 5295747"/>
              <a:gd name="connsiteX0" fmla="*/ 501891 w 1174262"/>
              <a:gd name="connsiteY0" fmla="*/ 1125612 h 5241110"/>
              <a:gd name="connsiteX1" fmla="*/ 1167986 w 1174262"/>
              <a:gd name="connsiteY1" fmla="*/ 0 h 5241110"/>
              <a:gd name="connsiteX2" fmla="*/ 1174201 w 1174262"/>
              <a:gd name="connsiteY2" fmla="*/ 5241110 h 5241110"/>
              <a:gd name="connsiteX3" fmla="*/ 0 w 1174262"/>
              <a:gd name="connsiteY3" fmla="*/ 4565104 h 5241110"/>
              <a:gd name="connsiteX4" fmla="*/ 501891 w 1174262"/>
              <a:gd name="connsiteY4" fmla="*/ 1125612 h 5241110"/>
              <a:gd name="connsiteX0" fmla="*/ 46972 w 1174262"/>
              <a:gd name="connsiteY0" fmla="*/ 1907020 h 5241110"/>
              <a:gd name="connsiteX1" fmla="*/ 1167986 w 1174262"/>
              <a:gd name="connsiteY1" fmla="*/ 0 h 5241110"/>
              <a:gd name="connsiteX2" fmla="*/ 1174201 w 1174262"/>
              <a:gd name="connsiteY2" fmla="*/ 5241110 h 5241110"/>
              <a:gd name="connsiteX3" fmla="*/ 0 w 1174262"/>
              <a:gd name="connsiteY3" fmla="*/ 4565104 h 5241110"/>
              <a:gd name="connsiteX4" fmla="*/ 46972 w 1174262"/>
              <a:gd name="connsiteY4" fmla="*/ 1907020 h 5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262" h="5241110">
                <a:moveTo>
                  <a:pt x="46972" y="1907020"/>
                </a:moveTo>
                <a:lnTo>
                  <a:pt x="1167986" y="0"/>
                </a:lnTo>
                <a:cubicBezTo>
                  <a:pt x="1167155" y="1765249"/>
                  <a:pt x="1175032" y="3475861"/>
                  <a:pt x="1174201" y="5241110"/>
                </a:cubicBezTo>
                <a:lnTo>
                  <a:pt x="0" y="4565104"/>
                </a:lnTo>
                <a:lnTo>
                  <a:pt x="46972" y="1907020"/>
                </a:lnTo>
                <a:close/>
              </a:path>
            </a:pathLst>
          </a:custGeom>
          <a:solidFill>
            <a:srgbClr val="EE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2 Rectángulo"/>
          <p:cNvSpPr/>
          <p:nvPr/>
        </p:nvSpPr>
        <p:spPr>
          <a:xfrm rot="19748513">
            <a:off x="10486194" y="3798347"/>
            <a:ext cx="2059434" cy="3232084"/>
          </a:xfrm>
          <a:custGeom>
            <a:avLst/>
            <a:gdLst>
              <a:gd name="connsiteX0" fmla="*/ 0 w 1433306"/>
              <a:gd name="connsiteY0" fmla="*/ 0 h 3423853"/>
              <a:gd name="connsiteX1" fmla="*/ 1433306 w 1433306"/>
              <a:gd name="connsiteY1" fmla="*/ 0 h 3423853"/>
              <a:gd name="connsiteX2" fmla="*/ 1433306 w 1433306"/>
              <a:gd name="connsiteY2" fmla="*/ 3423853 h 3423853"/>
              <a:gd name="connsiteX3" fmla="*/ 0 w 1433306"/>
              <a:gd name="connsiteY3" fmla="*/ 3423853 h 3423853"/>
              <a:gd name="connsiteX4" fmla="*/ 0 w 1433306"/>
              <a:gd name="connsiteY4" fmla="*/ 0 h 3423853"/>
              <a:gd name="connsiteX0" fmla="*/ 0 w 1462115"/>
              <a:gd name="connsiteY0" fmla="*/ 0 h 3423853"/>
              <a:gd name="connsiteX1" fmla="*/ 1433306 w 1462115"/>
              <a:gd name="connsiteY1" fmla="*/ 0 h 3423853"/>
              <a:gd name="connsiteX2" fmla="*/ 1462115 w 1462115"/>
              <a:gd name="connsiteY2" fmla="*/ 3160137 h 3423853"/>
              <a:gd name="connsiteX3" fmla="*/ 0 w 1462115"/>
              <a:gd name="connsiteY3" fmla="*/ 3423853 h 3423853"/>
              <a:gd name="connsiteX4" fmla="*/ 0 w 1462115"/>
              <a:gd name="connsiteY4" fmla="*/ 0 h 3423853"/>
              <a:gd name="connsiteX0" fmla="*/ 0 w 1462115"/>
              <a:gd name="connsiteY0" fmla="*/ 0 h 3160137"/>
              <a:gd name="connsiteX1" fmla="*/ 1433306 w 1462115"/>
              <a:gd name="connsiteY1" fmla="*/ 0 h 3160137"/>
              <a:gd name="connsiteX2" fmla="*/ 1462115 w 1462115"/>
              <a:gd name="connsiteY2" fmla="*/ 3160137 h 3160137"/>
              <a:gd name="connsiteX3" fmla="*/ 401142 w 1462115"/>
              <a:gd name="connsiteY3" fmla="*/ 2282301 h 3160137"/>
              <a:gd name="connsiteX4" fmla="*/ 0 w 1462115"/>
              <a:gd name="connsiteY4" fmla="*/ 0 h 3160137"/>
              <a:gd name="connsiteX0" fmla="*/ 0 w 1462115"/>
              <a:gd name="connsiteY0" fmla="*/ 0 h 3160137"/>
              <a:gd name="connsiteX1" fmla="*/ 1433306 w 1462115"/>
              <a:gd name="connsiteY1" fmla="*/ 0 h 3160137"/>
              <a:gd name="connsiteX2" fmla="*/ 1462115 w 1462115"/>
              <a:gd name="connsiteY2" fmla="*/ 3160137 h 3160137"/>
              <a:gd name="connsiteX3" fmla="*/ 65164 w 1462115"/>
              <a:gd name="connsiteY3" fmla="*/ 2315663 h 3160137"/>
              <a:gd name="connsiteX4" fmla="*/ 0 w 1462115"/>
              <a:gd name="connsiteY4" fmla="*/ 0 h 3160137"/>
              <a:gd name="connsiteX0" fmla="*/ 938912 w 1396951"/>
              <a:gd name="connsiteY0" fmla="*/ 611637 h 3160137"/>
              <a:gd name="connsiteX1" fmla="*/ 1368142 w 1396951"/>
              <a:gd name="connsiteY1" fmla="*/ 0 h 3160137"/>
              <a:gd name="connsiteX2" fmla="*/ 1396951 w 1396951"/>
              <a:gd name="connsiteY2" fmla="*/ 3160137 h 3160137"/>
              <a:gd name="connsiteX3" fmla="*/ 0 w 1396951"/>
              <a:gd name="connsiteY3" fmla="*/ 2315663 h 3160137"/>
              <a:gd name="connsiteX4" fmla="*/ 938912 w 1396951"/>
              <a:gd name="connsiteY4" fmla="*/ 611637 h 3160137"/>
              <a:gd name="connsiteX0" fmla="*/ 702047 w 1396951"/>
              <a:gd name="connsiteY0" fmla="*/ 1125612 h 3160137"/>
              <a:gd name="connsiteX1" fmla="*/ 1368142 w 1396951"/>
              <a:gd name="connsiteY1" fmla="*/ 0 h 3160137"/>
              <a:gd name="connsiteX2" fmla="*/ 1396951 w 1396951"/>
              <a:gd name="connsiteY2" fmla="*/ 3160137 h 3160137"/>
              <a:gd name="connsiteX3" fmla="*/ 0 w 1396951"/>
              <a:gd name="connsiteY3" fmla="*/ 2315663 h 3160137"/>
              <a:gd name="connsiteX4" fmla="*/ 702047 w 1396951"/>
              <a:gd name="connsiteY4" fmla="*/ 1125612 h 3160137"/>
              <a:gd name="connsiteX0" fmla="*/ 720981 w 1415885"/>
              <a:gd name="connsiteY0" fmla="*/ 1125612 h 3160137"/>
              <a:gd name="connsiteX1" fmla="*/ 1387076 w 1415885"/>
              <a:gd name="connsiteY1" fmla="*/ 0 h 3160137"/>
              <a:gd name="connsiteX2" fmla="*/ 1415885 w 1415885"/>
              <a:gd name="connsiteY2" fmla="*/ 3160137 h 3160137"/>
              <a:gd name="connsiteX3" fmla="*/ 0 w 1415885"/>
              <a:gd name="connsiteY3" fmla="*/ 2327761 h 3160137"/>
              <a:gd name="connsiteX4" fmla="*/ 720981 w 1415885"/>
              <a:gd name="connsiteY4" fmla="*/ 1125612 h 3160137"/>
              <a:gd name="connsiteX0" fmla="*/ 720981 w 1387076"/>
              <a:gd name="connsiteY0" fmla="*/ 1125612 h 5295747"/>
              <a:gd name="connsiteX1" fmla="*/ 1387076 w 1387076"/>
              <a:gd name="connsiteY1" fmla="*/ 0 h 5295747"/>
              <a:gd name="connsiteX2" fmla="*/ 1384582 w 1387076"/>
              <a:gd name="connsiteY2" fmla="*/ 5295747 h 5295747"/>
              <a:gd name="connsiteX3" fmla="*/ 0 w 1387076"/>
              <a:gd name="connsiteY3" fmla="*/ 2327761 h 5295747"/>
              <a:gd name="connsiteX4" fmla="*/ 720981 w 1387076"/>
              <a:gd name="connsiteY4" fmla="*/ 1125612 h 5295747"/>
              <a:gd name="connsiteX0" fmla="*/ 501891 w 1167986"/>
              <a:gd name="connsiteY0" fmla="*/ 1125612 h 5295747"/>
              <a:gd name="connsiteX1" fmla="*/ 1167986 w 1167986"/>
              <a:gd name="connsiteY1" fmla="*/ 0 h 5295747"/>
              <a:gd name="connsiteX2" fmla="*/ 1165492 w 1167986"/>
              <a:gd name="connsiteY2" fmla="*/ 5295747 h 5295747"/>
              <a:gd name="connsiteX3" fmla="*/ 0 w 1167986"/>
              <a:gd name="connsiteY3" fmla="*/ 4565104 h 5295747"/>
              <a:gd name="connsiteX4" fmla="*/ 501891 w 1167986"/>
              <a:gd name="connsiteY4" fmla="*/ 1125612 h 5295747"/>
              <a:gd name="connsiteX0" fmla="*/ 501891 w 1174262"/>
              <a:gd name="connsiteY0" fmla="*/ 1125612 h 5241110"/>
              <a:gd name="connsiteX1" fmla="*/ 1167986 w 1174262"/>
              <a:gd name="connsiteY1" fmla="*/ 0 h 5241110"/>
              <a:gd name="connsiteX2" fmla="*/ 1174201 w 1174262"/>
              <a:gd name="connsiteY2" fmla="*/ 5241110 h 5241110"/>
              <a:gd name="connsiteX3" fmla="*/ 0 w 1174262"/>
              <a:gd name="connsiteY3" fmla="*/ 4565104 h 5241110"/>
              <a:gd name="connsiteX4" fmla="*/ 501891 w 1174262"/>
              <a:gd name="connsiteY4" fmla="*/ 1125612 h 5241110"/>
              <a:gd name="connsiteX0" fmla="*/ 46972 w 1174262"/>
              <a:gd name="connsiteY0" fmla="*/ 1907020 h 5241110"/>
              <a:gd name="connsiteX1" fmla="*/ 1167986 w 1174262"/>
              <a:gd name="connsiteY1" fmla="*/ 0 h 5241110"/>
              <a:gd name="connsiteX2" fmla="*/ 1174201 w 1174262"/>
              <a:gd name="connsiteY2" fmla="*/ 5241110 h 5241110"/>
              <a:gd name="connsiteX3" fmla="*/ 0 w 1174262"/>
              <a:gd name="connsiteY3" fmla="*/ 4565104 h 5241110"/>
              <a:gd name="connsiteX4" fmla="*/ 46972 w 1174262"/>
              <a:gd name="connsiteY4" fmla="*/ 1907020 h 5241110"/>
              <a:gd name="connsiteX0" fmla="*/ 0 w 1638991"/>
              <a:gd name="connsiteY0" fmla="*/ 1628949 h 5241110"/>
              <a:gd name="connsiteX1" fmla="*/ 1632715 w 1638991"/>
              <a:gd name="connsiteY1" fmla="*/ 0 h 5241110"/>
              <a:gd name="connsiteX2" fmla="*/ 1638930 w 1638991"/>
              <a:gd name="connsiteY2" fmla="*/ 5241110 h 5241110"/>
              <a:gd name="connsiteX3" fmla="*/ 464729 w 1638991"/>
              <a:gd name="connsiteY3" fmla="*/ 4565104 h 5241110"/>
              <a:gd name="connsiteX4" fmla="*/ 0 w 1638991"/>
              <a:gd name="connsiteY4" fmla="*/ 1628949 h 5241110"/>
              <a:gd name="connsiteX0" fmla="*/ 0 w 2008663"/>
              <a:gd name="connsiteY0" fmla="*/ 0 h 3612161"/>
              <a:gd name="connsiteX1" fmla="*/ 2008663 w 2008663"/>
              <a:gd name="connsiteY1" fmla="*/ 1237898 h 3612161"/>
              <a:gd name="connsiteX2" fmla="*/ 1638930 w 2008663"/>
              <a:gd name="connsiteY2" fmla="*/ 3612161 h 3612161"/>
              <a:gd name="connsiteX3" fmla="*/ 464729 w 2008663"/>
              <a:gd name="connsiteY3" fmla="*/ 2936155 h 3612161"/>
              <a:gd name="connsiteX4" fmla="*/ 0 w 2008663"/>
              <a:gd name="connsiteY4" fmla="*/ 0 h 3612161"/>
              <a:gd name="connsiteX0" fmla="*/ 0 w 2008663"/>
              <a:gd name="connsiteY0" fmla="*/ 0 h 3242469"/>
              <a:gd name="connsiteX1" fmla="*/ 2008663 w 2008663"/>
              <a:gd name="connsiteY1" fmla="*/ 1237898 h 3242469"/>
              <a:gd name="connsiteX2" fmla="*/ 1112806 w 2008663"/>
              <a:gd name="connsiteY2" fmla="*/ 3242469 h 3242469"/>
              <a:gd name="connsiteX3" fmla="*/ 464729 w 2008663"/>
              <a:gd name="connsiteY3" fmla="*/ 2936155 h 3242469"/>
              <a:gd name="connsiteX4" fmla="*/ 0 w 2008663"/>
              <a:gd name="connsiteY4" fmla="*/ 0 h 3242469"/>
              <a:gd name="connsiteX0" fmla="*/ 0 w 2008663"/>
              <a:gd name="connsiteY0" fmla="*/ 0 h 3167389"/>
              <a:gd name="connsiteX1" fmla="*/ 2008663 w 2008663"/>
              <a:gd name="connsiteY1" fmla="*/ 1237898 h 3167389"/>
              <a:gd name="connsiteX2" fmla="*/ 963994 w 2008663"/>
              <a:gd name="connsiteY2" fmla="*/ 3167389 h 3167389"/>
              <a:gd name="connsiteX3" fmla="*/ 464729 w 2008663"/>
              <a:gd name="connsiteY3" fmla="*/ 2936155 h 3167389"/>
              <a:gd name="connsiteX4" fmla="*/ 0 w 2008663"/>
              <a:gd name="connsiteY4" fmla="*/ 0 h 3167389"/>
              <a:gd name="connsiteX0" fmla="*/ 0 w 2008663"/>
              <a:gd name="connsiteY0" fmla="*/ 0 h 3167518"/>
              <a:gd name="connsiteX1" fmla="*/ 2008663 w 2008663"/>
              <a:gd name="connsiteY1" fmla="*/ 1237898 h 3167518"/>
              <a:gd name="connsiteX2" fmla="*/ 894751 w 2008663"/>
              <a:gd name="connsiteY2" fmla="*/ 3167518 h 3167518"/>
              <a:gd name="connsiteX3" fmla="*/ 464729 w 2008663"/>
              <a:gd name="connsiteY3" fmla="*/ 2936155 h 3167518"/>
              <a:gd name="connsiteX4" fmla="*/ 0 w 2008663"/>
              <a:gd name="connsiteY4" fmla="*/ 0 h 3167518"/>
              <a:gd name="connsiteX0" fmla="*/ 0 w 2008663"/>
              <a:gd name="connsiteY0" fmla="*/ 0 h 3167518"/>
              <a:gd name="connsiteX1" fmla="*/ 2008663 w 2008663"/>
              <a:gd name="connsiteY1" fmla="*/ 1237898 h 3167518"/>
              <a:gd name="connsiteX2" fmla="*/ 894751 w 2008663"/>
              <a:gd name="connsiteY2" fmla="*/ 3167518 h 3167518"/>
              <a:gd name="connsiteX3" fmla="*/ 464729 w 2008663"/>
              <a:gd name="connsiteY3" fmla="*/ 2936155 h 3167518"/>
              <a:gd name="connsiteX4" fmla="*/ 0 w 2008663"/>
              <a:gd name="connsiteY4" fmla="*/ 0 h 3167518"/>
              <a:gd name="connsiteX0" fmla="*/ 0 w 2008663"/>
              <a:gd name="connsiteY0" fmla="*/ 0 h 3167518"/>
              <a:gd name="connsiteX1" fmla="*/ 2008663 w 2008663"/>
              <a:gd name="connsiteY1" fmla="*/ 1237898 h 3167518"/>
              <a:gd name="connsiteX2" fmla="*/ 894751 w 2008663"/>
              <a:gd name="connsiteY2" fmla="*/ 3167518 h 3167518"/>
              <a:gd name="connsiteX3" fmla="*/ 464729 w 2008663"/>
              <a:gd name="connsiteY3" fmla="*/ 2936155 h 3167518"/>
              <a:gd name="connsiteX4" fmla="*/ 0 w 2008663"/>
              <a:gd name="connsiteY4" fmla="*/ 0 h 3167518"/>
              <a:gd name="connsiteX0" fmla="*/ 0 w 2042447"/>
              <a:gd name="connsiteY0" fmla="*/ 0 h 3167518"/>
              <a:gd name="connsiteX1" fmla="*/ 2042447 w 2042447"/>
              <a:gd name="connsiteY1" fmla="*/ 1216311 h 3167518"/>
              <a:gd name="connsiteX2" fmla="*/ 894751 w 2042447"/>
              <a:gd name="connsiteY2" fmla="*/ 3167518 h 3167518"/>
              <a:gd name="connsiteX3" fmla="*/ 464729 w 2042447"/>
              <a:gd name="connsiteY3" fmla="*/ 2936155 h 3167518"/>
              <a:gd name="connsiteX4" fmla="*/ 0 w 2042447"/>
              <a:gd name="connsiteY4" fmla="*/ 0 h 3167518"/>
              <a:gd name="connsiteX0" fmla="*/ 0 w 2059434"/>
              <a:gd name="connsiteY0" fmla="*/ 0 h 3208997"/>
              <a:gd name="connsiteX1" fmla="*/ 2059434 w 2059434"/>
              <a:gd name="connsiteY1" fmla="*/ 1257790 h 3208997"/>
              <a:gd name="connsiteX2" fmla="*/ 911738 w 2059434"/>
              <a:gd name="connsiteY2" fmla="*/ 3208997 h 3208997"/>
              <a:gd name="connsiteX3" fmla="*/ 481716 w 2059434"/>
              <a:gd name="connsiteY3" fmla="*/ 2977634 h 3208997"/>
              <a:gd name="connsiteX4" fmla="*/ 0 w 2059434"/>
              <a:gd name="connsiteY4" fmla="*/ 0 h 3208997"/>
              <a:gd name="connsiteX0" fmla="*/ 0 w 2059434"/>
              <a:gd name="connsiteY0" fmla="*/ 0 h 3232084"/>
              <a:gd name="connsiteX1" fmla="*/ 2059434 w 2059434"/>
              <a:gd name="connsiteY1" fmla="*/ 1257790 h 3232084"/>
              <a:gd name="connsiteX2" fmla="*/ 897944 w 2059434"/>
              <a:gd name="connsiteY2" fmla="*/ 3232084 h 3232084"/>
              <a:gd name="connsiteX3" fmla="*/ 481716 w 2059434"/>
              <a:gd name="connsiteY3" fmla="*/ 2977634 h 3232084"/>
              <a:gd name="connsiteX4" fmla="*/ 0 w 2059434"/>
              <a:gd name="connsiteY4" fmla="*/ 0 h 323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9434" h="3232084">
                <a:moveTo>
                  <a:pt x="0" y="0"/>
                </a:moveTo>
                <a:lnTo>
                  <a:pt x="2059434" y="1257790"/>
                </a:lnTo>
                <a:cubicBezTo>
                  <a:pt x="1237482" y="2822930"/>
                  <a:pt x="1614615" y="2005215"/>
                  <a:pt x="897944" y="3232084"/>
                </a:cubicBezTo>
                <a:lnTo>
                  <a:pt x="481716" y="2977634"/>
                </a:lnTo>
                <a:lnTo>
                  <a:pt x="0" y="0"/>
                </a:lnTo>
                <a:close/>
              </a:path>
            </a:pathLst>
          </a:custGeom>
          <a:solidFill>
            <a:srgbClr val="EF7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7" name="Picture 3" descr="C:\Users\Ney\Desktop\emvarias\Logo Emvarias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644" y="3472124"/>
            <a:ext cx="5494999" cy="76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-23840" y="1652795"/>
            <a:ext cx="12195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¡Gracias! </a:t>
            </a:r>
          </a:p>
        </p:txBody>
      </p:sp>
    </p:spTree>
    <p:extLst>
      <p:ext uri="{BB962C8B-B14F-4D97-AF65-F5344CB8AC3E}">
        <p14:creationId xmlns:p14="http://schemas.microsoft.com/office/powerpoint/2010/main" val="243758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7356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>
            <a:cxnSpLocks/>
          </p:cNvCxnSpPr>
          <p:nvPr/>
        </p:nvCxnSpPr>
        <p:spPr>
          <a:xfrm>
            <a:off x="863721" y="1848690"/>
            <a:ext cx="10268105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2C0052F-3A7C-46EF-96D4-0AC818D6368A}"/>
              </a:ext>
            </a:extLst>
          </p:cNvPr>
          <p:cNvSpPr txBox="1"/>
          <p:nvPr/>
        </p:nvSpPr>
        <p:spPr>
          <a:xfrm>
            <a:off x="929981" y="965022"/>
            <a:ext cx="10501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Política Gestión Del Talento Humano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38B208-27B1-451B-9F1A-FC6B4C57DB74}"/>
              </a:ext>
            </a:extLst>
          </p:cNvPr>
          <p:cNvSpPr/>
          <p:nvPr/>
        </p:nvSpPr>
        <p:spPr>
          <a:xfrm>
            <a:off x="1334141" y="2439598"/>
            <a:ext cx="93488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algn="just">
              <a:spcAft>
                <a:spcPts val="0"/>
              </a:spcAft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gerenciamiento del talento humano en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Emvarias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se basa en el desarrollo de competencias y contribuye desde la dimensión humana al logro de la estrategia empresarial, a la dignificación de la vida de sus servidores y a la promoción de comportamientos socialmente responsables en sus actuaciones.</a:t>
            </a:r>
          </a:p>
          <a:p>
            <a:pPr marL="269875" lvl="0" algn="just">
              <a:spcAft>
                <a:spcPts val="0"/>
              </a:spcAft>
            </a:pPr>
            <a:endParaRPr lang="es-CO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269875" algn="just"/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En coherencia con ello, EMVARIAS y sus servidores propician conjuntamente el crecimiento laboral y personal a través de un entorno de trabajo estructurado a partir de una cultura de alto desempeño, los valores organizacionales, la ética, la calidad de vida, el bienestar en el marco de los derechos humanos.</a:t>
            </a:r>
            <a:endParaRPr lang="es-MX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457200" lvl="0" indent="-187325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CO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457200" lvl="0" indent="-187325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CO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FFED12A-AEF1-4BEA-8782-D09BCD6798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202" y="4914688"/>
            <a:ext cx="6670360" cy="179284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7FFD178-B375-4FAB-AA5E-2FD1E65DEB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9" y="717841"/>
            <a:ext cx="901147" cy="8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4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0547" y="6309511"/>
            <a:ext cx="1636615" cy="47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id="{EC9638E2-0A31-43CC-B1F2-891B42575101}"/>
              </a:ext>
            </a:extLst>
          </p:cNvPr>
          <p:cNvSpPr txBox="1">
            <a:spLocks/>
          </p:cNvSpPr>
          <p:nvPr/>
        </p:nvSpPr>
        <p:spPr>
          <a:xfrm>
            <a:off x="554772" y="342554"/>
            <a:ext cx="5272448" cy="106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sz="4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6" name="Rectángulo 8">
            <a:extLst>
              <a:ext uri="{FF2B5EF4-FFF2-40B4-BE49-F238E27FC236}">
                <a16:creationId xmlns:a16="http://schemas.microsoft.com/office/drawing/2014/main" id="{E3F2D330-4D7E-4A90-82D8-915288BCA167}"/>
              </a:ext>
            </a:extLst>
          </p:cNvPr>
          <p:cNvSpPr/>
          <p:nvPr/>
        </p:nvSpPr>
        <p:spPr>
          <a:xfrm>
            <a:off x="5607059" y="4051498"/>
            <a:ext cx="1727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Desempeño y desarrollo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15363DC1-F349-4379-950C-AED625F4574D}"/>
              </a:ext>
            </a:extLst>
          </p:cNvPr>
          <p:cNvSpPr/>
          <p:nvPr/>
        </p:nvSpPr>
        <p:spPr>
          <a:xfrm>
            <a:off x="1334141" y="2439598"/>
            <a:ext cx="9348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algn="just">
              <a:spcAft>
                <a:spcPts val="0"/>
              </a:spcAft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s-MX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457200" lvl="0" indent="-187325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CO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457200" lvl="0" indent="-187325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CO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88C1378-7538-4008-A5EF-16608FF02220}"/>
              </a:ext>
            </a:extLst>
          </p:cNvPr>
          <p:cNvSpPr/>
          <p:nvPr/>
        </p:nvSpPr>
        <p:spPr>
          <a:xfrm>
            <a:off x="693678" y="1765801"/>
            <a:ext cx="5253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algn="just">
              <a:spcAft>
                <a:spcPts val="0"/>
              </a:spcAft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P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lan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Estratégico de Gestión Humana PEGH esta alineado e inmerso a la estrategia de la Empresa  por lo cual es clave entender nuestro plan de empresa en el cual se contempla como imperativo estratégico su Transformación Cultural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16739CB-2BE6-4845-940F-18856B99AF96}"/>
              </a:ext>
            </a:extLst>
          </p:cNvPr>
          <p:cNvSpPr txBox="1"/>
          <p:nvPr/>
        </p:nvSpPr>
        <p:spPr>
          <a:xfrm>
            <a:off x="224302" y="368674"/>
            <a:ext cx="5933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Plan Estratégico de Gestión Del Talento Humano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1941EE6-4CD1-49A2-B742-9A66458B9517}"/>
              </a:ext>
            </a:extLst>
          </p:cNvPr>
          <p:cNvCxnSpPr>
            <a:cxnSpLocks/>
          </p:cNvCxnSpPr>
          <p:nvPr/>
        </p:nvCxnSpPr>
        <p:spPr>
          <a:xfrm>
            <a:off x="6261085" y="1484099"/>
            <a:ext cx="0" cy="40720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1212C48-24F8-4D5C-98AD-90C9959B8068}"/>
              </a:ext>
            </a:extLst>
          </p:cNvPr>
          <p:cNvSpPr txBox="1"/>
          <p:nvPr/>
        </p:nvSpPr>
        <p:spPr>
          <a:xfrm>
            <a:off x="6251305" y="413489"/>
            <a:ext cx="5933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Plan de Empresa </a:t>
            </a:r>
          </a:p>
          <a:p>
            <a:pPr algn="ctr"/>
            <a:r>
              <a:rPr lang="es-CO" sz="32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2020-2023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3C4AE-5138-4F32-9441-17EF85CA11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288" y="3659821"/>
            <a:ext cx="3631773" cy="3122876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63DCCE5C-FDF4-41C6-96F3-712EF8F9D28C}"/>
              </a:ext>
            </a:extLst>
          </p:cNvPr>
          <p:cNvSpPr/>
          <p:nvPr/>
        </p:nvSpPr>
        <p:spPr>
          <a:xfrm>
            <a:off x="6470714" y="1563997"/>
            <a:ext cx="52532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algn="just">
              <a:spcAft>
                <a:spcPts val="0"/>
              </a:spcAft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compilación de las principales acciones que se deben acometer, de los resultados esperados del negocio y de los planes, iniciativas y proyectos que se requieren para cumplir con las metas de la organización fijadas para el periodo 2020 -2023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s-CO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F040B4C3-3557-4EEC-95EF-0C73D4678AA5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9390" y="3744390"/>
            <a:ext cx="2415918" cy="2416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951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7356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13C57B0-6016-41AD-9087-9D526398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2055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13 Conector recto">
            <a:extLst>
              <a:ext uri="{FF2B5EF4-FFF2-40B4-BE49-F238E27FC236}">
                <a16:creationId xmlns:a16="http://schemas.microsoft.com/office/drawing/2014/main" id="{75D3B6F4-B377-4AA2-9290-CBE8E022E963}"/>
              </a:ext>
            </a:extLst>
          </p:cNvPr>
          <p:cNvCxnSpPr/>
          <p:nvPr/>
        </p:nvCxnSpPr>
        <p:spPr>
          <a:xfrm>
            <a:off x="884214" y="1369964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3714DA8-FC1E-4419-ACE9-D0E440421ABE}"/>
              </a:ext>
            </a:extLst>
          </p:cNvPr>
          <p:cNvSpPr/>
          <p:nvPr/>
        </p:nvSpPr>
        <p:spPr>
          <a:xfrm>
            <a:off x="5738193" y="3759579"/>
            <a:ext cx="5915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Convención colectiva de trabajo Clausula 31</a:t>
            </a:r>
          </a:p>
          <a:p>
            <a:pPr algn="just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La empresa, efectuará programas de recreación para todos los trabajadores y sus familias, estos programas se harán en forma periódica.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D623544-6365-47BD-A4BE-03A4889DA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88" y="182261"/>
            <a:ext cx="1119802" cy="110731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5B40603-6995-414C-8977-C608A052CAA5}"/>
              </a:ext>
            </a:extLst>
          </p:cNvPr>
          <p:cNvSpPr/>
          <p:nvPr/>
        </p:nvSpPr>
        <p:spPr>
          <a:xfrm>
            <a:off x="1851622" y="1719916"/>
            <a:ext cx="48142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Ley 909 DE 2004 función pública</a:t>
            </a:r>
          </a:p>
          <a:p>
            <a:pPr algn="just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 acuerdo con lo establecido en el parágrafo del artículo 36 de la Ley 909 de 2004, los programas de bienestar social tienen como propósito elevar los niveles de eficiencia, satisfacción y desarrollo de los servidores en el desempeño de su labor y de contribuir al cumplimiento efectivo de los resultados institucionales. </a:t>
            </a:r>
          </a:p>
          <a:p>
            <a:pPr algn="just"/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</a:p>
        </p:txBody>
      </p:sp>
      <p:sp>
        <p:nvSpPr>
          <p:cNvPr id="20" name="Hexagon 11">
            <a:extLst>
              <a:ext uri="{FF2B5EF4-FFF2-40B4-BE49-F238E27FC236}">
                <a16:creationId xmlns:a16="http://schemas.microsoft.com/office/drawing/2014/main" id="{052C8065-EAE8-45AE-82A0-EB712C4A6260}"/>
              </a:ext>
            </a:extLst>
          </p:cNvPr>
          <p:cNvSpPr/>
          <p:nvPr/>
        </p:nvSpPr>
        <p:spPr>
          <a:xfrm rot="5400000">
            <a:off x="1022875" y="1751754"/>
            <a:ext cx="700472" cy="619815"/>
          </a:xfrm>
          <a:prstGeom prst="hexagon">
            <a:avLst/>
          </a:prstGeom>
          <a:solidFill>
            <a:schemeClr val="accent2"/>
          </a:solidFill>
          <a:ln w="3175" cap="flat" cmpd="sng" algn="ctr">
            <a:noFill/>
            <a:prstDash val="sysDash"/>
          </a:ln>
          <a:effectLst/>
        </p:spPr>
        <p:txBody>
          <a:bodyPr vert="vert270" rtlCol="0" anchor="ctr"/>
          <a:lstStyle/>
          <a:p>
            <a:pPr algn="ctr" defTabSz="685800">
              <a:defRPr/>
            </a:pPr>
            <a:r>
              <a:rPr lang="en-US" sz="2800" b="1" kern="0" spc="-225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Hexagon 11">
            <a:extLst>
              <a:ext uri="{FF2B5EF4-FFF2-40B4-BE49-F238E27FC236}">
                <a16:creationId xmlns:a16="http://schemas.microsoft.com/office/drawing/2014/main" id="{931AA4E5-727A-481D-8541-7AFB9092F0C7}"/>
              </a:ext>
            </a:extLst>
          </p:cNvPr>
          <p:cNvSpPr/>
          <p:nvPr/>
        </p:nvSpPr>
        <p:spPr>
          <a:xfrm rot="5400000">
            <a:off x="4913429" y="3801556"/>
            <a:ext cx="736980" cy="633125"/>
          </a:xfrm>
          <a:prstGeom prst="hexagon">
            <a:avLst/>
          </a:prstGeom>
          <a:solidFill>
            <a:schemeClr val="accent2"/>
          </a:solidFill>
          <a:ln w="3175" cap="flat" cmpd="sng" algn="ctr">
            <a:noFill/>
            <a:prstDash val="sysDash"/>
          </a:ln>
          <a:effectLst/>
        </p:spPr>
        <p:txBody>
          <a:bodyPr vert="vert270" rtlCol="0" anchor="ctr"/>
          <a:lstStyle/>
          <a:p>
            <a:pPr algn="ctr" defTabSz="685800">
              <a:defRPr/>
            </a:pPr>
            <a:r>
              <a:rPr lang="en-US" sz="2400" b="1" kern="0" spc="-225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ED1AD2DB-E902-44E0-886C-C648CDA142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498" y="3679129"/>
            <a:ext cx="2429232" cy="2394438"/>
          </a:xfrm>
          <a:prstGeom prst="rect">
            <a:avLst/>
          </a:prstGeom>
        </p:spPr>
      </p:pic>
      <p:sp>
        <p:nvSpPr>
          <p:cNvPr id="23" name="CuadroTexto 3">
            <a:extLst>
              <a:ext uri="{FF2B5EF4-FFF2-40B4-BE49-F238E27FC236}">
                <a16:creationId xmlns:a16="http://schemas.microsoft.com/office/drawing/2014/main" id="{D9B9B531-A200-45F0-ABCF-A4D0613AECB5}"/>
              </a:ext>
            </a:extLst>
          </p:cNvPr>
          <p:cNvSpPr txBox="1"/>
          <p:nvPr/>
        </p:nvSpPr>
        <p:spPr>
          <a:xfrm>
            <a:off x="-261985" y="298870"/>
            <a:ext cx="1219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</a:t>
            </a:r>
            <a:r>
              <a:rPr lang="es-CO" sz="4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arco de referencia</a:t>
            </a:r>
          </a:p>
        </p:txBody>
      </p:sp>
    </p:spTree>
    <p:extLst>
      <p:ext uri="{BB962C8B-B14F-4D97-AF65-F5344CB8AC3E}">
        <p14:creationId xmlns:p14="http://schemas.microsoft.com/office/powerpoint/2010/main" val="121598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cxnSp>
        <p:nvCxnSpPr>
          <p:cNvPr id="14" name="13 Conector recto"/>
          <p:cNvCxnSpPr>
            <a:cxnSpLocks/>
          </p:cNvCxnSpPr>
          <p:nvPr/>
        </p:nvCxnSpPr>
        <p:spPr>
          <a:xfrm>
            <a:off x="572626" y="1424625"/>
            <a:ext cx="10366020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360594" y="514992"/>
            <a:ext cx="1069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Calidad de vida- Bienestar Laboral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2D47351-A8DE-4D7D-A2C0-8507ABBE6897}"/>
              </a:ext>
            </a:extLst>
          </p:cNvPr>
          <p:cNvSpPr txBox="1"/>
          <p:nvPr/>
        </p:nvSpPr>
        <p:spPr>
          <a:xfrm>
            <a:off x="1875737" y="1683027"/>
            <a:ext cx="8127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Emvarias  invierte </a:t>
            </a:r>
            <a:r>
              <a:rPr lang="es-ES" b="1" dirty="0">
                <a:solidFill>
                  <a:srgbClr val="92D050"/>
                </a:solidFill>
                <a:latin typeface="Arial Rounded MT Bold" panose="020F0704030504030204" pitchFamily="34" charset="0"/>
              </a:rPr>
              <a:t>en actividades de bienestar   realizadas con sentido y propósito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mejorando la calidad de vida de los trabajadores y sus familias.   </a:t>
            </a:r>
            <a:r>
              <a:rPr lang="es-ES" b="1" dirty="0">
                <a:solidFill>
                  <a:srgbClr val="92D050"/>
                </a:solidFill>
                <a:latin typeface="Arial Rounded MT Bold" panose="020F0704030504030204" pitchFamily="34" charset="0"/>
              </a:rPr>
              <a:t>Con reglas claras de participación y uso</a:t>
            </a:r>
            <a:r>
              <a:rPr lang="es-ES" dirty="0">
                <a:solidFill>
                  <a:srgbClr val="92D050"/>
                </a:solidFill>
                <a:latin typeface="Arial Rounded MT Bold" panose="020F0704030504030204" pitchFamily="34" charset="0"/>
              </a:rPr>
              <a:t>.</a:t>
            </a:r>
            <a:endParaRPr lang="es-CO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0C3C6D9-24BF-4F7F-85A7-8CBA0715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40" y="2637134"/>
            <a:ext cx="9191059" cy="370587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073567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96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4739" y="6178372"/>
            <a:ext cx="1558843" cy="45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>
            <a:cxnSpLocks/>
          </p:cNvCxnSpPr>
          <p:nvPr/>
        </p:nvCxnSpPr>
        <p:spPr>
          <a:xfrm>
            <a:off x="477078" y="1278846"/>
            <a:ext cx="10548730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4F54A39-A77B-447F-8A51-7CA6EB151EF8}"/>
              </a:ext>
            </a:extLst>
          </p:cNvPr>
          <p:cNvSpPr/>
          <p:nvPr/>
        </p:nvSpPr>
        <p:spPr>
          <a:xfrm>
            <a:off x="1711468" y="5121715"/>
            <a:ext cx="2774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chemeClr val="accent6"/>
                </a:solidFill>
                <a:latin typeface="Vagh rounded"/>
              </a:rPr>
              <a:t>3.400 empleos      </a:t>
            </a: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generados por Emvarias Grupo EPM, directamente o indirectamente </a:t>
            </a:r>
            <a:endParaRPr lang="es-CO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979505E-DC9D-4F85-97D3-FF0C4FE6E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172" y="2515469"/>
            <a:ext cx="2555961" cy="2209543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6EB4716F-CC61-45D2-948C-71DA56677ACF}"/>
              </a:ext>
            </a:extLst>
          </p:cNvPr>
          <p:cNvSpPr/>
          <p:nvPr/>
        </p:nvSpPr>
        <p:spPr>
          <a:xfrm>
            <a:off x="5275934" y="5049198"/>
            <a:ext cx="25697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accent6"/>
                </a:solidFill>
                <a:latin typeface="Vagh rounded"/>
              </a:rPr>
              <a:t>3046 millones</a:t>
            </a:r>
          </a:p>
          <a:p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Invertimos en el beneficios s dirigidos a servidores de Emvarias</a:t>
            </a:r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8FB234A-CF9A-420A-8192-605DA08A57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141" y="2493464"/>
            <a:ext cx="2827563" cy="220954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94037F-9AC6-441D-81EF-C0A95EA6D9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2712" y="2542788"/>
            <a:ext cx="2647836" cy="2182224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FA223857-A958-4843-AD2E-E516D4BE9933}"/>
              </a:ext>
            </a:extLst>
          </p:cNvPr>
          <p:cNvSpPr/>
          <p:nvPr/>
        </p:nvSpPr>
        <p:spPr>
          <a:xfrm>
            <a:off x="8598250" y="4989780"/>
            <a:ext cx="27418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accent6"/>
                </a:solidFill>
              </a:rPr>
              <a:t>3.962 personas</a:t>
            </a:r>
          </a:p>
          <a:p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entre colaboradores y sus familiares, fueron impactados a través de las actividades de gestión humana y bienestar laboral en 2019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7B2D7BD-AEA2-4A90-B534-5E1A22DEB7FA}"/>
              </a:ext>
            </a:extLst>
          </p:cNvPr>
          <p:cNvSpPr txBox="1"/>
          <p:nvPr/>
        </p:nvSpPr>
        <p:spPr>
          <a:xfrm>
            <a:off x="1584694" y="1676941"/>
            <a:ext cx="369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 spc="300">
                <a:solidFill>
                  <a:srgbClr val="EF7B3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sz="2800" b="1" dirty="0"/>
              <a:t>Colaboradores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CBC569C-FBBD-4BB4-AF07-55DCAC5CA8AE}"/>
              </a:ext>
            </a:extLst>
          </p:cNvPr>
          <p:cNvSpPr txBox="1"/>
          <p:nvPr/>
        </p:nvSpPr>
        <p:spPr>
          <a:xfrm>
            <a:off x="212035" y="384314"/>
            <a:ext cx="10959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accent2"/>
                </a:solidFill>
              </a:rPr>
              <a:t> </a:t>
            </a:r>
            <a:r>
              <a:rPr lang="es-CO" sz="4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Calidad de Vida- Bienestar Laboral </a:t>
            </a:r>
          </a:p>
        </p:txBody>
      </p:sp>
    </p:spTree>
    <p:extLst>
      <p:ext uri="{BB962C8B-B14F-4D97-AF65-F5344CB8AC3E}">
        <p14:creationId xmlns:p14="http://schemas.microsoft.com/office/powerpoint/2010/main" val="134143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0547" y="6219339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>
            <a:cxnSpLocks/>
          </p:cNvCxnSpPr>
          <p:nvPr/>
        </p:nvCxnSpPr>
        <p:spPr>
          <a:xfrm>
            <a:off x="477078" y="1901704"/>
            <a:ext cx="10276040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A531726-648F-4A32-9A59-8E32AE287CEC}"/>
              </a:ext>
            </a:extLst>
          </p:cNvPr>
          <p:cNvSpPr/>
          <p:nvPr/>
        </p:nvSpPr>
        <p:spPr>
          <a:xfrm>
            <a:off x="410815" y="1027116"/>
            <a:ext cx="1233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Beneficios Convencionales Empleados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7D6CFFA4-A004-4947-89CF-8298AB894C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627663"/>
              </p:ext>
            </p:extLst>
          </p:nvPr>
        </p:nvGraphicFramePr>
        <p:xfrm>
          <a:off x="1774792" y="2160105"/>
          <a:ext cx="8671489" cy="455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943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56819" y="4559568"/>
            <a:ext cx="1265119" cy="2815927"/>
            <a:chOff x="-456819" y="4559568"/>
            <a:chExt cx="1265119" cy="2815927"/>
          </a:xfrm>
        </p:grpSpPr>
        <p:sp>
          <p:nvSpPr>
            <p:cNvPr id="9" name="11 Rectángulo"/>
            <p:cNvSpPr/>
            <p:nvPr/>
          </p:nvSpPr>
          <p:spPr>
            <a:xfrm rot="19748513">
              <a:off x="-456819" y="455956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11 Rectángulo"/>
            <p:cNvSpPr/>
            <p:nvPr/>
          </p:nvSpPr>
          <p:spPr>
            <a:xfrm rot="19748513">
              <a:off x="-313071" y="5259153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2 Rectángulo"/>
            <p:cNvSpPr/>
            <p:nvPr/>
          </p:nvSpPr>
          <p:spPr>
            <a:xfrm rot="19748513">
              <a:off x="-208799" y="5836692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406357" y="-503978"/>
            <a:ext cx="1265119" cy="2815927"/>
            <a:chOff x="11406357" y="-503978"/>
            <a:chExt cx="1265119" cy="2815927"/>
          </a:xfrm>
        </p:grpSpPr>
        <p:sp>
          <p:nvSpPr>
            <p:cNvPr id="5" name="11 Rectángulo"/>
            <p:cNvSpPr/>
            <p:nvPr/>
          </p:nvSpPr>
          <p:spPr>
            <a:xfrm rot="9000000">
              <a:off x="11406357" y="-503978"/>
              <a:ext cx="1265119" cy="2815927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135011 w 1496999"/>
                <a:gd name="connsiteY0" fmla="*/ 2312875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35011 w 1496999"/>
                <a:gd name="connsiteY4" fmla="*/ 2312875 h 3169403"/>
                <a:gd name="connsiteX0" fmla="*/ 126798 w 1496999"/>
                <a:gd name="connsiteY0" fmla="*/ 2292823 h 3169403"/>
                <a:gd name="connsiteX1" fmla="*/ 1496999 w 1496999"/>
                <a:gd name="connsiteY1" fmla="*/ 0 h 3169403"/>
                <a:gd name="connsiteX2" fmla="*/ 1492558 w 1496999"/>
                <a:gd name="connsiteY2" fmla="*/ 3169403 h 3169403"/>
                <a:gd name="connsiteX3" fmla="*/ 0 w 1496999"/>
                <a:gd name="connsiteY3" fmla="*/ 2443120 h 3169403"/>
                <a:gd name="connsiteX4" fmla="*/ 126798 w 1496999"/>
                <a:gd name="connsiteY4" fmla="*/ 2292823 h 3169403"/>
                <a:gd name="connsiteX0" fmla="*/ 91865 w 1462066"/>
                <a:gd name="connsiteY0" fmla="*/ 2292823 h 3169403"/>
                <a:gd name="connsiteX1" fmla="*/ 1462066 w 1462066"/>
                <a:gd name="connsiteY1" fmla="*/ 0 h 3169403"/>
                <a:gd name="connsiteX2" fmla="*/ 1457625 w 1462066"/>
                <a:gd name="connsiteY2" fmla="*/ 3169403 h 3169403"/>
                <a:gd name="connsiteX3" fmla="*/ 0 w 1462066"/>
                <a:gd name="connsiteY3" fmla="*/ 2443798 h 3169403"/>
                <a:gd name="connsiteX4" fmla="*/ 91865 w 1462066"/>
                <a:gd name="connsiteY4" fmla="*/ 2292823 h 3169403"/>
                <a:gd name="connsiteX0" fmla="*/ 91865 w 1457640"/>
                <a:gd name="connsiteY0" fmla="*/ 1821284 h 2697864"/>
                <a:gd name="connsiteX1" fmla="*/ 1354846 w 1457640"/>
                <a:gd name="connsiteY1" fmla="*/ 0 h 2697864"/>
                <a:gd name="connsiteX2" fmla="*/ 1457625 w 1457640"/>
                <a:gd name="connsiteY2" fmla="*/ 2697864 h 2697864"/>
                <a:gd name="connsiteX3" fmla="*/ 0 w 1457640"/>
                <a:gd name="connsiteY3" fmla="*/ 1972259 h 2697864"/>
                <a:gd name="connsiteX4" fmla="*/ 91865 w 1457640"/>
                <a:gd name="connsiteY4" fmla="*/ 1821284 h 2697864"/>
                <a:gd name="connsiteX0" fmla="*/ 91865 w 1463265"/>
                <a:gd name="connsiteY0" fmla="*/ 2123603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91865 w 1463265"/>
                <a:gd name="connsiteY4" fmla="*/ 2123603 h 3000183"/>
                <a:gd name="connsiteX0" fmla="*/ 455494 w 1463265"/>
                <a:gd name="connsiteY0" fmla="*/ 1847391 h 3000183"/>
                <a:gd name="connsiteX1" fmla="*/ 1463265 w 1463265"/>
                <a:gd name="connsiteY1" fmla="*/ 0 h 3000183"/>
                <a:gd name="connsiteX2" fmla="*/ 1457625 w 1463265"/>
                <a:gd name="connsiteY2" fmla="*/ 3000183 h 3000183"/>
                <a:gd name="connsiteX3" fmla="*/ 0 w 1463265"/>
                <a:gd name="connsiteY3" fmla="*/ 2274578 h 3000183"/>
                <a:gd name="connsiteX4" fmla="*/ 455494 w 1463265"/>
                <a:gd name="connsiteY4" fmla="*/ 1847391 h 3000183"/>
                <a:gd name="connsiteX0" fmla="*/ 257348 w 1265119"/>
                <a:gd name="connsiteY0" fmla="*/ 1847391 h 3000183"/>
                <a:gd name="connsiteX1" fmla="*/ 1265119 w 1265119"/>
                <a:gd name="connsiteY1" fmla="*/ 0 h 3000183"/>
                <a:gd name="connsiteX2" fmla="*/ 1259479 w 1265119"/>
                <a:gd name="connsiteY2" fmla="*/ 3000183 h 3000183"/>
                <a:gd name="connsiteX3" fmla="*/ 0 w 1265119"/>
                <a:gd name="connsiteY3" fmla="*/ 2104104 h 3000183"/>
                <a:gd name="connsiteX4" fmla="*/ 257348 w 1265119"/>
                <a:gd name="connsiteY4" fmla="*/ 1847391 h 3000183"/>
                <a:gd name="connsiteX0" fmla="*/ 257348 w 1265119"/>
                <a:gd name="connsiteY0" fmla="*/ 1847391 h 2703829"/>
                <a:gd name="connsiteX1" fmla="*/ 1265119 w 1265119"/>
                <a:gd name="connsiteY1" fmla="*/ 0 h 2703829"/>
                <a:gd name="connsiteX2" fmla="*/ 1015288 w 1265119"/>
                <a:gd name="connsiteY2" fmla="*/ 2703829 h 2703829"/>
                <a:gd name="connsiteX3" fmla="*/ 0 w 1265119"/>
                <a:gd name="connsiteY3" fmla="*/ 2104104 h 2703829"/>
                <a:gd name="connsiteX4" fmla="*/ 257348 w 1265119"/>
                <a:gd name="connsiteY4" fmla="*/ 1847391 h 2703829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7348 w 1265119"/>
                <a:gd name="connsiteY4" fmla="*/ 1847391 h 2815927"/>
                <a:gd name="connsiteX0" fmla="*/ 257348 w 1265119"/>
                <a:gd name="connsiteY0" fmla="*/ 1847391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257348 w 1265119"/>
                <a:gd name="connsiteY5" fmla="*/ 1847391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77206 w 1265119"/>
                <a:gd name="connsiteY4" fmla="*/ 1700358 h 2815927"/>
                <a:gd name="connsiteX5" fmla="*/ 431954 w 1265119"/>
                <a:gd name="connsiteY5" fmla="*/ 1404078 h 2815927"/>
                <a:gd name="connsiteX0" fmla="*/ 431954 w 1265119"/>
                <a:gd name="connsiteY0" fmla="*/ 1404078 h 2815927"/>
                <a:gd name="connsiteX1" fmla="*/ 1265119 w 1265119"/>
                <a:gd name="connsiteY1" fmla="*/ 0 h 2815927"/>
                <a:gd name="connsiteX2" fmla="*/ 1243192 w 1265119"/>
                <a:gd name="connsiteY2" fmla="*/ 2815927 h 2815927"/>
                <a:gd name="connsiteX3" fmla="*/ 0 w 1265119"/>
                <a:gd name="connsiteY3" fmla="*/ 2104104 h 2815927"/>
                <a:gd name="connsiteX4" fmla="*/ 255953 w 1265119"/>
                <a:gd name="connsiteY4" fmla="*/ 1705713 h 2815927"/>
                <a:gd name="connsiteX5" fmla="*/ 431954 w 1265119"/>
                <a:gd name="connsiteY5" fmla="*/ 1404078 h 28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19" h="2815927">
                  <a:moveTo>
                    <a:pt x="431954" y="1404078"/>
                  </a:moveTo>
                  <a:lnTo>
                    <a:pt x="1265119" y="0"/>
                  </a:lnTo>
                  <a:cubicBezTo>
                    <a:pt x="1263639" y="1056468"/>
                    <a:pt x="1244672" y="1759459"/>
                    <a:pt x="1243192" y="2815927"/>
                  </a:cubicBezTo>
                  <a:lnTo>
                    <a:pt x="0" y="2104104"/>
                  </a:lnTo>
                  <a:cubicBezTo>
                    <a:pt x="81282" y="2025064"/>
                    <a:pt x="174671" y="1784753"/>
                    <a:pt x="255953" y="1705713"/>
                  </a:cubicBezTo>
                  <a:lnTo>
                    <a:pt x="431954" y="1404078"/>
                  </a:lnTo>
                  <a:close/>
                </a:path>
              </a:pathLst>
            </a:custGeom>
            <a:solidFill>
              <a:srgbClr val="92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11 Rectángulo"/>
            <p:cNvSpPr/>
            <p:nvPr/>
          </p:nvSpPr>
          <p:spPr>
            <a:xfrm rot="9000000">
              <a:off x="11675412" y="-360918"/>
              <a:ext cx="870845" cy="1965755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11604 w 1444910"/>
                <a:gd name="connsiteY0" fmla="*/ 0 h 3423853"/>
                <a:gd name="connsiteX1" fmla="*/ 1444910 w 1444910"/>
                <a:gd name="connsiteY1" fmla="*/ 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390762 w 1444910"/>
                <a:gd name="connsiteY1" fmla="*/ 541210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4910"/>
                <a:gd name="connsiteY0" fmla="*/ 0 h 3423853"/>
                <a:gd name="connsiteX1" fmla="*/ 1440296 w 1444910"/>
                <a:gd name="connsiteY1" fmla="*/ 301581 h 3423853"/>
                <a:gd name="connsiteX2" fmla="*/ 1444910 w 1444910"/>
                <a:gd name="connsiteY2" fmla="*/ 3423853 h 3423853"/>
                <a:gd name="connsiteX3" fmla="*/ 0 w 1444910"/>
                <a:gd name="connsiteY3" fmla="*/ 2738008 h 3423853"/>
                <a:gd name="connsiteX4" fmla="*/ 11604 w 1444910"/>
                <a:gd name="connsiteY4" fmla="*/ 0 h 3423853"/>
                <a:gd name="connsiteX0" fmla="*/ 11604 w 1449351"/>
                <a:gd name="connsiteY0" fmla="*/ 0 h 3423853"/>
                <a:gd name="connsiteX1" fmla="*/ 1449351 w 1449351"/>
                <a:gd name="connsiteY1" fmla="*/ 254450 h 3423853"/>
                <a:gd name="connsiteX2" fmla="*/ 1444910 w 1449351"/>
                <a:gd name="connsiteY2" fmla="*/ 3423853 h 3423853"/>
                <a:gd name="connsiteX3" fmla="*/ 0 w 1449351"/>
                <a:gd name="connsiteY3" fmla="*/ 2738008 h 3423853"/>
                <a:gd name="connsiteX4" fmla="*/ 11604 w 1449351"/>
                <a:gd name="connsiteY4" fmla="*/ 0 h 3423853"/>
                <a:gd name="connsiteX0" fmla="*/ 87363 w 1449351"/>
                <a:gd name="connsiteY0" fmla="*/ 2312875 h 3169403"/>
                <a:gd name="connsiteX1" fmla="*/ 1449351 w 1449351"/>
                <a:gd name="connsiteY1" fmla="*/ 0 h 3169403"/>
                <a:gd name="connsiteX2" fmla="*/ 1444910 w 1449351"/>
                <a:gd name="connsiteY2" fmla="*/ 3169403 h 3169403"/>
                <a:gd name="connsiteX3" fmla="*/ 0 w 1449351"/>
                <a:gd name="connsiteY3" fmla="*/ 2483558 h 3169403"/>
                <a:gd name="connsiteX4" fmla="*/ 87363 w 1449351"/>
                <a:gd name="connsiteY4" fmla="*/ 2312875 h 3169403"/>
                <a:gd name="connsiteX0" fmla="*/ -1 w 1361987"/>
                <a:gd name="connsiteY0" fmla="*/ 2312875 h 3169403"/>
                <a:gd name="connsiteX1" fmla="*/ 1361987 w 1361987"/>
                <a:gd name="connsiteY1" fmla="*/ 0 h 3169403"/>
                <a:gd name="connsiteX2" fmla="*/ 1357546 w 1361987"/>
                <a:gd name="connsiteY2" fmla="*/ 3169403 h 3169403"/>
                <a:gd name="connsiteX3" fmla="*/ 15530 w 1361987"/>
                <a:gd name="connsiteY3" fmla="*/ 2347993 h 3169403"/>
                <a:gd name="connsiteX4" fmla="*/ -1 w 1361987"/>
                <a:gd name="connsiteY4" fmla="*/ 2312875 h 3169403"/>
                <a:gd name="connsiteX0" fmla="*/ 1 w 1361989"/>
                <a:gd name="connsiteY0" fmla="*/ 2312875 h 3103394"/>
                <a:gd name="connsiteX1" fmla="*/ 1361989 w 1361989"/>
                <a:gd name="connsiteY1" fmla="*/ 0 h 3103394"/>
                <a:gd name="connsiteX2" fmla="*/ 1320359 w 1361989"/>
                <a:gd name="connsiteY2" fmla="*/ 3103394 h 3103394"/>
                <a:gd name="connsiteX3" fmla="*/ 15532 w 1361989"/>
                <a:gd name="connsiteY3" fmla="*/ 2347993 h 3103394"/>
                <a:gd name="connsiteX4" fmla="*/ 1 w 1361989"/>
                <a:gd name="connsiteY4" fmla="*/ 2312875 h 3103394"/>
                <a:gd name="connsiteX0" fmla="*/ -1 w 1361987"/>
                <a:gd name="connsiteY0" fmla="*/ 2312875 h 3129169"/>
                <a:gd name="connsiteX1" fmla="*/ 1361987 w 1361987"/>
                <a:gd name="connsiteY1" fmla="*/ 0 h 3129169"/>
                <a:gd name="connsiteX2" fmla="*/ 1326849 w 1361987"/>
                <a:gd name="connsiteY2" fmla="*/ 3129169 h 3129169"/>
                <a:gd name="connsiteX3" fmla="*/ 15530 w 1361987"/>
                <a:gd name="connsiteY3" fmla="*/ 2347993 h 3129169"/>
                <a:gd name="connsiteX4" fmla="*/ -1 w 1361987"/>
                <a:gd name="connsiteY4" fmla="*/ 2312875 h 3129169"/>
                <a:gd name="connsiteX0" fmla="*/ 1 w 1361989"/>
                <a:gd name="connsiteY0" fmla="*/ 2312875 h 3114678"/>
                <a:gd name="connsiteX1" fmla="*/ 1361989 w 1361989"/>
                <a:gd name="connsiteY1" fmla="*/ 0 h 3114678"/>
                <a:gd name="connsiteX2" fmla="*/ 1353898 w 1361989"/>
                <a:gd name="connsiteY2" fmla="*/ 3114679 h 3114678"/>
                <a:gd name="connsiteX3" fmla="*/ 15532 w 1361989"/>
                <a:gd name="connsiteY3" fmla="*/ 2347993 h 3114678"/>
                <a:gd name="connsiteX4" fmla="*/ 1 w 1361989"/>
                <a:gd name="connsiteY4" fmla="*/ 2312875 h 3114678"/>
                <a:gd name="connsiteX0" fmla="*/ -1 w 1361987"/>
                <a:gd name="connsiteY0" fmla="*/ 2312875 h 3114680"/>
                <a:gd name="connsiteX1" fmla="*/ 1361987 w 1361987"/>
                <a:gd name="connsiteY1" fmla="*/ 0 h 3114680"/>
                <a:gd name="connsiteX2" fmla="*/ 1353896 w 1361987"/>
                <a:gd name="connsiteY2" fmla="*/ 3114679 h 3114680"/>
                <a:gd name="connsiteX3" fmla="*/ 1041 w 1361987"/>
                <a:gd name="connsiteY3" fmla="*/ 2320946 h 3114680"/>
                <a:gd name="connsiteX4" fmla="*/ -1 w 1361987"/>
                <a:gd name="connsiteY4" fmla="*/ 2312875 h 3114680"/>
                <a:gd name="connsiteX0" fmla="*/ 1 w 1378241"/>
                <a:gd name="connsiteY0" fmla="*/ 2309293 h 3111097"/>
                <a:gd name="connsiteX1" fmla="*/ 1378241 w 1378241"/>
                <a:gd name="connsiteY1" fmla="*/ -1 h 3111097"/>
                <a:gd name="connsiteX2" fmla="*/ 1353898 w 1378241"/>
                <a:gd name="connsiteY2" fmla="*/ 3111097 h 3111097"/>
                <a:gd name="connsiteX3" fmla="*/ 1043 w 1378241"/>
                <a:gd name="connsiteY3" fmla="*/ 2317364 h 3111097"/>
                <a:gd name="connsiteX4" fmla="*/ 1 w 1378241"/>
                <a:gd name="connsiteY4" fmla="*/ 2309293 h 31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41" h="3111097">
                  <a:moveTo>
                    <a:pt x="1" y="2309293"/>
                  </a:moveTo>
                  <a:lnTo>
                    <a:pt x="1378241" y="-1"/>
                  </a:lnTo>
                  <a:cubicBezTo>
                    <a:pt x="1376761" y="1056467"/>
                    <a:pt x="1355378" y="2054629"/>
                    <a:pt x="1353898" y="3111097"/>
                  </a:cubicBezTo>
                  <a:lnTo>
                    <a:pt x="1043" y="2317364"/>
                  </a:lnTo>
                  <a:lnTo>
                    <a:pt x="1" y="2309293"/>
                  </a:lnTo>
                  <a:close/>
                </a:path>
              </a:pathLst>
            </a:custGeom>
            <a:solidFill>
              <a:srgbClr val="95A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2 Rectángulo"/>
            <p:cNvSpPr/>
            <p:nvPr/>
          </p:nvSpPr>
          <p:spPr>
            <a:xfrm rot="9000000">
              <a:off x="11887572" y="-249626"/>
              <a:ext cx="569812" cy="1271773"/>
            </a:xfrm>
            <a:custGeom>
              <a:avLst/>
              <a:gdLst>
                <a:gd name="connsiteX0" fmla="*/ 0 w 1433306"/>
                <a:gd name="connsiteY0" fmla="*/ 0 h 3423853"/>
                <a:gd name="connsiteX1" fmla="*/ 1433306 w 1433306"/>
                <a:gd name="connsiteY1" fmla="*/ 0 h 3423853"/>
                <a:gd name="connsiteX2" fmla="*/ 1433306 w 1433306"/>
                <a:gd name="connsiteY2" fmla="*/ 3423853 h 3423853"/>
                <a:gd name="connsiteX3" fmla="*/ 0 w 1433306"/>
                <a:gd name="connsiteY3" fmla="*/ 3423853 h 3423853"/>
                <a:gd name="connsiteX4" fmla="*/ 0 w 1433306"/>
                <a:gd name="connsiteY4" fmla="*/ 0 h 3423853"/>
                <a:gd name="connsiteX0" fmla="*/ 0 w 1462115"/>
                <a:gd name="connsiteY0" fmla="*/ 0 h 3423853"/>
                <a:gd name="connsiteX1" fmla="*/ 1433306 w 1462115"/>
                <a:gd name="connsiteY1" fmla="*/ 0 h 3423853"/>
                <a:gd name="connsiteX2" fmla="*/ 1462115 w 1462115"/>
                <a:gd name="connsiteY2" fmla="*/ 3160137 h 3423853"/>
                <a:gd name="connsiteX3" fmla="*/ 0 w 1462115"/>
                <a:gd name="connsiteY3" fmla="*/ 3423853 h 3423853"/>
                <a:gd name="connsiteX4" fmla="*/ 0 w 1462115"/>
                <a:gd name="connsiteY4" fmla="*/ 0 h 3423853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401142 w 1462115"/>
                <a:gd name="connsiteY3" fmla="*/ 2282301 h 3160137"/>
                <a:gd name="connsiteX4" fmla="*/ 0 w 1462115"/>
                <a:gd name="connsiteY4" fmla="*/ 0 h 3160137"/>
                <a:gd name="connsiteX0" fmla="*/ 0 w 1462115"/>
                <a:gd name="connsiteY0" fmla="*/ 0 h 3160137"/>
                <a:gd name="connsiteX1" fmla="*/ 1433306 w 1462115"/>
                <a:gd name="connsiteY1" fmla="*/ 0 h 3160137"/>
                <a:gd name="connsiteX2" fmla="*/ 1462115 w 1462115"/>
                <a:gd name="connsiteY2" fmla="*/ 3160137 h 3160137"/>
                <a:gd name="connsiteX3" fmla="*/ 65164 w 1462115"/>
                <a:gd name="connsiteY3" fmla="*/ 2315663 h 3160137"/>
                <a:gd name="connsiteX4" fmla="*/ 0 w 1462115"/>
                <a:gd name="connsiteY4" fmla="*/ 0 h 3160137"/>
                <a:gd name="connsiteX0" fmla="*/ 938912 w 1396951"/>
                <a:gd name="connsiteY0" fmla="*/ 611637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938912 w 1396951"/>
                <a:gd name="connsiteY4" fmla="*/ 611637 h 3160137"/>
                <a:gd name="connsiteX0" fmla="*/ 702047 w 1396951"/>
                <a:gd name="connsiteY0" fmla="*/ 1125612 h 3160137"/>
                <a:gd name="connsiteX1" fmla="*/ 1368142 w 1396951"/>
                <a:gd name="connsiteY1" fmla="*/ 0 h 3160137"/>
                <a:gd name="connsiteX2" fmla="*/ 1396951 w 1396951"/>
                <a:gd name="connsiteY2" fmla="*/ 3160137 h 3160137"/>
                <a:gd name="connsiteX3" fmla="*/ 0 w 1396951"/>
                <a:gd name="connsiteY3" fmla="*/ 2315663 h 3160137"/>
                <a:gd name="connsiteX4" fmla="*/ 702047 w 1396951"/>
                <a:gd name="connsiteY4" fmla="*/ 1125612 h 3160137"/>
                <a:gd name="connsiteX0" fmla="*/ 720981 w 1415885"/>
                <a:gd name="connsiteY0" fmla="*/ 1125612 h 3160137"/>
                <a:gd name="connsiteX1" fmla="*/ 1387076 w 1415885"/>
                <a:gd name="connsiteY1" fmla="*/ 0 h 3160137"/>
                <a:gd name="connsiteX2" fmla="*/ 1415885 w 1415885"/>
                <a:gd name="connsiteY2" fmla="*/ 3160137 h 3160137"/>
                <a:gd name="connsiteX3" fmla="*/ 0 w 1415885"/>
                <a:gd name="connsiteY3" fmla="*/ 2327761 h 3160137"/>
                <a:gd name="connsiteX4" fmla="*/ 720981 w 1415885"/>
                <a:gd name="connsiteY4" fmla="*/ 1125612 h 316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885" h="3160137">
                  <a:moveTo>
                    <a:pt x="720981" y="1125612"/>
                  </a:moveTo>
                  <a:lnTo>
                    <a:pt x="1387076" y="0"/>
                  </a:lnTo>
                  <a:lnTo>
                    <a:pt x="1415885" y="3160137"/>
                  </a:lnTo>
                  <a:lnTo>
                    <a:pt x="0" y="2327761"/>
                  </a:lnTo>
                  <a:lnTo>
                    <a:pt x="720981" y="1125612"/>
                  </a:lnTo>
                  <a:close/>
                </a:path>
              </a:pathLst>
            </a:custGeom>
            <a:solidFill>
              <a:srgbClr val="EE7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287" y="6100071"/>
            <a:ext cx="1765154" cy="5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823965" y="1225838"/>
            <a:ext cx="9902649" cy="0"/>
          </a:xfrm>
          <a:prstGeom prst="line">
            <a:avLst/>
          </a:prstGeom>
          <a:ln w="35560" cap="rnd" cmpd="sng">
            <a:solidFill>
              <a:schemeClr val="bg2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6E8C5D-9522-4648-BE5B-920DB018B16A}"/>
              </a:ext>
            </a:extLst>
          </p:cNvPr>
          <p:cNvSpPr txBox="1"/>
          <p:nvPr/>
        </p:nvSpPr>
        <p:spPr>
          <a:xfrm>
            <a:off x="233371" y="428374"/>
            <a:ext cx="1101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accent2"/>
                </a:solidFill>
              </a:rPr>
              <a:t> </a:t>
            </a:r>
            <a:r>
              <a:rPr lang="es-CO" sz="4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Calidad de vida- Bienestar Laboral 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A205CEC4-9542-42F6-A6B7-0C6A4A3D5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225576"/>
              </p:ext>
            </p:extLst>
          </p:nvPr>
        </p:nvGraphicFramePr>
        <p:xfrm>
          <a:off x="6857316" y="1370424"/>
          <a:ext cx="5181600" cy="2899410"/>
        </p:xfrm>
        <a:graphic>
          <a:graphicData uri="http://schemas.openxmlformats.org/drawingml/2006/table">
            <a:tbl>
              <a:tblPr/>
              <a:tblGrid>
                <a:gridCol w="2096741">
                  <a:extLst>
                    <a:ext uri="{9D8B030D-6E8A-4147-A177-3AD203B41FA5}">
                      <a16:colId xmlns:a16="http://schemas.microsoft.com/office/drawing/2014/main" val="3346946125"/>
                    </a:ext>
                  </a:extLst>
                </a:gridCol>
                <a:gridCol w="3084859">
                  <a:extLst>
                    <a:ext uri="{9D8B030D-6E8A-4147-A177-3AD203B41FA5}">
                      <a16:colId xmlns:a16="http://schemas.microsoft.com/office/drawing/2014/main" val="3218698377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CULTURAL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Reglas de Participación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26664"/>
                  </a:ext>
                </a:extLst>
              </a:tr>
              <a:tr h="400050">
                <a:tc rowSpan="5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TARDES DE JOBBY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Dirigido a todos los Empleados, convocatoria Abierta, cocina saludable</a:t>
                      </a:r>
                      <a:b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229719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Dirigido a todos los Empleados, convocatoria Abierta, taller </a:t>
                      </a:r>
                      <a:r>
                        <a:rPr lang="es-CO" sz="11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medellin</a:t>
                      </a:r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en 100 palabras</a:t>
                      </a:r>
                      <a:b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95431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Dirigido a todos los Empleados, convocatoria Abierta, cata de café.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209951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Dirigido a todos los Empleados, Explosión del cuerpo, a través del movimiento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063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Dirigido a todos los Empleados, convocatoria Abierta, loncheras saludables.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824052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1C2AB5AA-A942-475B-BD73-BE2BCFB85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08862"/>
              </p:ext>
            </p:extLst>
          </p:nvPr>
        </p:nvGraphicFramePr>
        <p:xfrm>
          <a:off x="1211967" y="1370424"/>
          <a:ext cx="5333999" cy="5034580"/>
        </p:xfrm>
        <a:graphic>
          <a:graphicData uri="http://schemas.openxmlformats.org/drawingml/2006/table">
            <a:tbl>
              <a:tblPr/>
              <a:tblGrid>
                <a:gridCol w="1776911">
                  <a:extLst>
                    <a:ext uri="{9D8B030D-6E8A-4147-A177-3AD203B41FA5}">
                      <a16:colId xmlns:a16="http://schemas.microsoft.com/office/drawing/2014/main" val="704808263"/>
                    </a:ext>
                  </a:extLst>
                </a:gridCol>
                <a:gridCol w="3557088">
                  <a:extLst>
                    <a:ext uri="{9D8B030D-6E8A-4147-A177-3AD203B41FA5}">
                      <a16:colId xmlns:a16="http://schemas.microsoft.com/office/drawing/2014/main" val="2717221664"/>
                    </a:ext>
                  </a:extLst>
                </a:gridCol>
              </a:tblGrid>
              <a:tr h="4482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ACTIVIDADES DEPORTIVAS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Reglas de Participación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553610"/>
                  </a:ext>
                </a:extLst>
              </a:tr>
              <a:tr h="5162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CAMINATA ECOLOGICA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Trabajador Incluido su grupo familiar  incluye: transporte guianza, transporte, hidratación y alimentación.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384161"/>
                  </a:ext>
                </a:extLst>
              </a:tr>
              <a:tr h="10117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TORNEO INTERNO FÚTBOL 5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Inscripciones previas, examen con medico deportologo, asistir a capacitación con ARL Sura, se suministra dotación deportiva, escenarios, juzgamiento, hidratación y premiación.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900"/>
                  </a:ext>
                </a:extLst>
              </a:tr>
              <a:tr h="50739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SELECCIÓNES DE FÚTBOL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participa torneo Comfama y Salidas de representación a pueblos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558299"/>
                  </a:ext>
                </a:extLst>
              </a:tr>
              <a:tr h="73473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GRUPO PESCA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Asisten el trabajador y un miembro del grupo familiar inscrito, los jubilados van solos y se subsidia solo el valor del transporte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018123"/>
                  </a:ext>
                </a:extLst>
              </a:tr>
              <a:tr h="3357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CICLISMO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Carreras de ciudad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783538"/>
                  </a:ext>
                </a:extLst>
              </a:tr>
              <a:tr h="2905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GIMNASIOS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Deben asistir mínimo 8 días al mes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288692"/>
                  </a:ext>
                </a:extLst>
              </a:tr>
              <a:tr h="31092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FESTIVAL BOLOS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2 al año para todo el personal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32156"/>
                  </a:ext>
                </a:extLst>
              </a:tr>
              <a:tr h="3474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BOLOS TORNEO EMPRESARIAL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participan los 4 primeros del festival de bolos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34335"/>
                  </a:ext>
                </a:extLst>
              </a:tr>
              <a:tr h="1787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CARRERAS ATLETICAS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Carreras de ciudad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751404"/>
                  </a:ext>
                </a:extLst>
              </a:tr>
              <a:tr h="3527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JORNADAS RECREATIVO-DEPORTIVAS EPM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Se participa en las modalidades que se aplique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86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247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A977950658AC4D800AC902850E3E3D" ma:contentTypeVersion="9" ma:contentTypeDescription="Crear nuevo documento." ma:contentTypeScope="" ma:versionID="b8120cc5058a24a99d2635846295a350">
  <xsd:schema xmlns:xsd="http://www.w3.org/2001/XMLSchema" xmlns:xs="http://www.w3.org/2001/XMLSchema" xmlns:p="http://schemas.microsoft.com/office/2006/metadata/properties" xmlns:ns2="e8e99d69-011d-4885-9233-02e625747373" xmlns:ns3="93fb4860-dd92-4271-8320-8b1e7de30be3" targetNamespace="http://schemas.microsoft.com/office/2006/metadata/properties" ma:root="true" ma:fieldsID="22e8d69c239e30266ecd8eefa451fe2a" ns2:_="" ns3:_="">
    <xsd:import namespace="e8e99d69-011d-4885-9233-02e625747373"/>
    <xsd:import namespace="93fb4860-dd92-4271-8320-8b1e7de30b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99d69-011d-4885-9233-02e625747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b4860-dd92-4271-8320-8b1e7de30be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48D524-9C47-4BF4-A8DB-072CBC8D13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8e99d69-011d-4885-9233-02e625747373"/>
    <ds:schemaRef ds:uri="93fb4860-dd92-4271-8320-8b1e7de30be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1613AC-1D81-4D1A-A2F1-E55881271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e99d69-011d-4885-9233-02e625747373"/>
    <ds:schemaRef ds:uri="93fb4860-dd92-4271-8320-8b1e7de30b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717939-5115-4520-B3AE-0C13677956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19234</TotalTime>
  <Words>1304</Words>
  <Application>Microsoft Office PowerPoint</Application>
  <PresentationFormat>Panorámica</PresentationFormat>
  <Paragraphs>181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Arial</vt:lpstr>
      <vt:lpstr>Arial Rounded MT Bold</vt:lpstr>
      <vt:lpstr>Calibri</vt:lpstr>
      <vt:lpstr>Calibri Light</vt:lpstr>
      <vt:lpstr>Symbol</vt:lpstr>
      <vt:lpstr>Trebuchet MS</vt:lpstr>
      <vt:lpstr>VAG Rounded</vt:lpstr>
      <vt:lpstr>Vagh rounded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HERNANDEZ ROMAN</dc:creator>
  <cp:lastModifiedBy>HUGO SERNA</cp:lastModifiedBy>
  <cp:revision>181</cp:revision>
  <dcterms:created xsi:type="dcterms:W3CDTF">2019-12-06T18:42:23Z</dcterms:created>
  <dcterms:modified xsi:type="dcterms:W3CDTF">2021-12-14T03:16:48Z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0x010100B0A977950658AC4D800AC902850E3E3D</vt:lpwstr>
  </property>
</Properties>
</file>