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xml" ContentType="application/vnd.openxmlformats-officedocument.themeOverr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63" r:id="rId4"/>
    <p:sldId id="264" r:id="rId5"/>
    <p:sldId id="271" r:id="rId6"/>
    <p:sldId id="269" r:id="rId7"/>
    <p:sldId id="272" r:id="rId8"/>
    <p:sldId id="273" r:id="rId9"/>
    <p:sldId id="270" r:id="rId10"/>
    <p:sldId id="274" r:id="rId11"/>
    <p:sldId id="268" r:id="rId12"/>
    <p:sldId id="275" r:id="rId13"/>
    <p:sldId id="267" r:id="rId14"/>
    <p:sldId id="266" r:id="rId15"/>
    <p:sldId id="258" r:id="rId16"/>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7402"/>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2692" autoAdjust="0"/>
  </p:normalViewPr>
  <p:slideViewPr>
    <p:cSldViewPr snapToGrid="0">
      <p:cViewPr>
        <p:scale>
          <a:sx n="68" d="100"/>
          <a:sy n="68" d="100"/>
        </p:scale>
        <p:origin x="40"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evm-file01\users-4\nalvarpe\A&#209;O%202022\CMI\INGRESOS%202022-1.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evm-file01\users-4\nalvarpe\A&#209;O%202022\CMI\MARZO%202022\PLANTILLAS%20CMI-%20FINANCIERAS%20MARZO%20202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evm-file01\users-4\nalvarpe\A&#209;O%202022\CMI\MARZO%202022\PLANTILLAS%20CMI-%20FINANCIERAS%20MARZO%20202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evm-file01\users-4\nalvarpe\A&#209;O%202022\CMI\MARZO%202022\Universalizaci&#243;n%20CMI%20Mz%20202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nalvarpe\AppData\Local\Microsoft\Windows\INetCache\Content.Outlook\CFVKOZU3\Continuidad%20BYL%202022%20V2.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evm-file01\users-4\nalvarpe\A&#209;O%202022\CMI\MARZO%202022\Continuidad%20RYT%20MZ2022%20v2.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evm-file01\users-4\nalvarpe\A&#209;O%202022\CMI\MARZO%202022\PQR%20MARZO%202022.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Acumulado!$C$52</c:f>
              <c:strCache>
                <c:ptCount val="1"/>
                <c:pt idx="0">
                  <c:v>Ejecución</c:v>
                </c:pt>
              </c:strCache>
            </c:strRef>
          </c:tx>
          <c:spPr>
            <a:solidFill>
              <a:schemeClr val="accent2"/>
            </a:solidFill>
            <a:ln>
              <a:noFill/>
            </a:ln>
            <a:effectLst/>
            <a:sp3d/>
          </c:spPr>
          <c:invertIfNegative val="0"/>
          <c:dLbls>
            <c:dLbl>
              <c:idx val="0"/>
              <c:layout>
                <c:manualLayout>
                  <c:x val="3.2539610249772257E-3"/>
                  <c:y val="0.40740740740740733"/>
                </c:manualLayout>
              </c:layout>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FBD-4AF4-9B8B-1CD9428852B2}"/>
                </c:ext>
              </c:extLst>
            </c:dLbl>
            <c:dLbl>
              <c:idx val="1"/>
              <c:layout>
                <c:manualLayout>
                  <c:x val="3.2539610249771958E-3"/>
                  <c:y val="0.39814814814814808"/>
                </c:manualLayout>
              </c:layout>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FBD-4AF4-9B8B-1CD9428852B2}"/>
                </c:ext>
              </c:extLst>
            </c:dLbl>
            <c:dLbl>
              <c:idx val="2"/>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bg2">
                          <a:lumMod val="50000"/>
                        </a:schemeClr>
                      </a:solidFill>
                      <a:latin typeface="+mn-lt"/>
                      <a:ea typeface="+mn-ea"/>
                      <a:cs typeface="+mn-cs"/>
                    </a:defRPr>
                  </a:pPr>
                  <a:endParaRPr lang="es-MX"/>
                </a:p>
              </c:txPr>
              <c:showLegendKey val="0"/>
              <c:showVal val="1"/>
              <c:showCatName val="0"/>
              <c:showSerName val="0"/>
              <c:showPercent val="0"/>
              <c:showBubbleSize val="0"/>
              <c:extLst>
                <c:ext xmlns:c16="http://schemas.microsoft.com/office/drawing/2014/chart" uri="{C3380CC4-5D6E-409C-BE32-E72D297353CC}">
                  <c16:uniqueId val="{00000002-9FBD-4AF4-9B8B-1CD9428852B2}"/>
                </c:ext>
              </c:extLst>
            </c:dLbl>
            <c:dLbl>
              <c:idx val="3"/>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bg2">
                          <a:lumMod val="50000"/>
                        </a:schemeClr>
                      </a:solidFill>
                      <a:latin typeface="+mn-lt"/>
                      <a:ea typeface="+mn-ea"/>
                      <a:cs typeface="+mn-cs"/>
                    </a:defRPr>
                  </a:pPr>
                  <a:endParaRPr lang="es-MX"/>
                </a:p>
              </c:txPr>
              <c:showLegendKey val="0"/>
              <c:showVal val="1"/>
              <c:showCatName val="0"/>
              <c:showSerName val="0"/>
              <c:showPercent val="0"/>
              <c:showBubbleSize val="0"/>
              <c:extLst>
                <c:ext xmlns:c16="http://schemas.microsoft.com/office/drawing/2014/chart" uri="{C3380CC4-5D6E-409C-BE32-E72D297353CC}">
                  <c16:uniqueId val="{00000003-9FBD-4AF4-9B8B-1CD9428852B2}"/>
                </c:ext>
              </c:extLst>
            </c:dLbl>
            <c:dLbl>
              <c:idx val="4"/>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bg2">
                          <a:lumMod val="50000"/>
                        </a:schemeClr>
                      </a:solidFill>
                      <a:latin typeface="+mn-lt"/>
                      <a:ea typeface="+mn-ea"/>
                      <a:cs typeface="+mn-cs"/>
                    </a:defRPr>
                  </a:pPr>
                  <a:endParaRPr lang="es-MX"/>
                </a:p>
              </c:txPr>
              <c:showLegendKey val="0"/>
              <c:showVal val="1"/>
              <c:showCatName val="0"/>
              <c:showSerName val="0"/>
              <c:showPercent val="0"/>
              <c:showBubbleSize val="0"/>
              <c:extLst>
                <c:ext xmlns:c16="http://schemas.microsoft.com/office/drawing/2014/chart" uri="{C3380CC4-5D6E-409C-BE32-E72D297353CC}">
                  <c16:uniqueId val="{00000004-9FBD-4AF4-9B8B-1CD9428852B2}"/>
                </c:ext>
              </c:extLst>
            </c:dLbl>
            <c:dLbl>
              <c:idx val="5"/>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bg2">
                          <a:lumMod val="50000"/>
                        </a:schemeClr>
                      </a:solidFill>
                      <a:latin typeface="+mn-lt"/>
                      <a:ea typeface="+mn-ea"/>
                      <a:cs typeface="+mn-cs"/>
                    </a:defRPr>
                  </a:pPr>
                  <a:endParaRPr lang="es-MX"/>
                </a:p>
              </c:txPr>
              <c:showLegendKey val="0"/>
              <c:showVal val="1"/>
              <c:showCatName val="0"/>
              <c:showSerName val="0"/>
              <c:showPercent val="0"/>
              <c:showBubbleSize val="0"/>
              <c:extLst>
                <c:ext xmlns:c16="http://schemas.microsoft.com/office/drawing/2014/chart" uri="{C3380CC4-5D6E-409C-BE32-E72D297353CC}">
                  <c16:uniqueId val="{00000005-9FBD-4AF4-9B8B-1CD9428852B2}"/>
                </c:ext>
              </c:extLst>
            </c:dLbl>
            <c:dLbl>
              <c:idx val="6"/>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bg2">
                          <a:lumMod val="50000"/>
                        </a:schemeClr>
                      </a:solidFill>
                      <a:latin typeface="+mn-lt"/>
                      <a:ea typeface="+mn-ea"/>
                      <a:cs typeface="+mn-cs"/>
                    </a:defRPr>
                  </a:pPr>
                  <a:endParaRPr lang="es-MX"/>
                </a:p>
              </c:txPr>
              <c:showLegendKey val="0"/>
              <c:showVal val="1"/>
              <c:showCatName val="0"/>
              <c:showSerName val="0"/>
              <c:showPercent val="0"/>
              <c:showBubbleSize val="0"/>
              <c:extLst>
                <c:ext xmlns:c16="http://schemas.microsoft.com/office/drawing/2014/chart" uri="{C3380CC4-5D6E-409C-BE32-E72D297353CC}">
                  <c16:uniqueId val="{00000006-9FBD-4AF4-9B8B-1CD9428852B2}"/>
                </c:ext>
              </c:extLst>
            </c:dLbl>
            <c:dLbl>
              <c:idx val="7"/>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bg2">
                          <a:lumMod val="50000"/>
                        </a:schemeClr>
                      </a:solidFill>
                      <a:latin typeface="+mn-lt"/>
                      <a:ea typeface="+mn-ea"/>
                      <a:cs typeface="+mn-cs"/>
                    </a:defRPr>
                  </a:pPr>
                  <a:endParaRPr lang="es-MX"/>
                </a:p>
              </c:txPr>
              <c:showLegendKey val="0"/>
              <c:showVal val="1"/>
              <c:showCatName val="0"/>
              <c:showSerName val="0"/>
              <c:showPercent val="0"/>
              <c:showBubbleSize val="0"/>
              <c:extLst>
                <c:ext xmlns:c16="http://schemas.microsoft.com/office/drawing/2014/chart" uri="{C3380CC4-5D6E-409C-BE32-E72D297353CC}">
                  <c16:uniqueId val="{00000007-9FBD-4AF4-9B8B-1CD9428852B2}"/>
                </c:ext>
              </c:extLst>
            </c:dLbl>
            <c:dLbl>
              <c:idx val="8"/>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bg2">
                          <a:lumMod val="50000"/>
                        </a:schemeClr>
                      </a:solidFill>
                      <a:latin typeface="+mn-lt"/>
                      <a:ea typeface="+mn-ea"/>
                      <a:cs typeface="+mn-cs"/>
                    </a:defRPr>
                  </a:pPr>
                  <a:endParaRPr lang="es-MX"/>
                </a:p>
              </c:txPr>
              <c:showLegendKey val="0"/>
              <c:showVal val="1"/>
              <c:showCatName val="0"/>
              <c:showSerName val="0"/>
              <c:showPercent val="0"/>
              <c:showBubbleSize val="0"/>
              <c:extLst>
                <c:ext xmlns:c16="http://schemas.microsoft.com/office/drawing/2014/chart" uri="{C3380CC4-5D6E-409C-BE32-E72D297353CC}">
                  <c16:uniqueId val="{00000008-9FBD-4AF4-9B8B-1CD9428852B2}"/>
                </c:ext>
              </c:extLst>
            </c:dLbl>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Acumulado!$B$53:$B$61</c:f>
              <c:strCache>
                <c:ptCount val="9"/>
                <c:pt idx="0">
                  <c:v> Recolección</c:v>
                </c:pt>
                <c:pt idx="1">
                  <c:v> B&amp;L</c:v>
                </c:pt>
                <c:pt idx="2">
                  <c:v>Aprov</c:v>
                </c:pt>
                <c:pt idx="3">
                  <c:v>Lix</c:v>
                </c:pt>
                <c:pt idx="4">
                  <c:v>DF</c:v>
                </c:pt>
                <c:pt idx="5">
                  <c:v>Corte y Poda</c:v>
                </c:pt>
                <c:pt idx="6">
                  <c:v>Limpieza Vías</c:v>
                </c:pt>
                <c:pt idx="7">
                  <c:v>Especiales</c:v>
                </c:pt>
                <c:pt idx="8">
                  <c:v>CCS</c:v>
                </c:pt>
              </c:strCache>
            </c:strRef>
          </c:cat>
          <c:val>
            <c:numRef>
              <c:f>Acumulado!$C$53:$C$61</c:f>
              <c:numCache>
                <c:formatCode>"$"\ #,##0</c:formatCode>
                <c:ptCount val="9"/>
                <c:pt idx="0">
                  <c:v>24924.616753599999</c:v>
                </c:pt>
                <c:pt idx="1">
                  <c:v>19544.216655</c:v>
                </c:pt>
                <c:pt idx="2">
                  <c:v>21.519097540000001</c:v>
                </c:pt>
                <c:pt idx="3">
                  <c:v>2640.7433843700001</c:v>
                </c:pt>
                <c:pt idx="4">
                  <c:v>7429.0928174500004</c:v>
                </c:pt>
                <c:pt idx="5">
                  <c:v>5691.4479140000003</c:v>
                </c:pt>
                <c:pt idx="6">
                  <c:v>1207.8223230000001</c:v>
                </c:pt>
                <c:pt idx="7">
                  <c:v>2752.3694158900003</c:v>
                </c:pt>
                <c:pt idx="8">
                  <c:v>5409.82126754</c:v>
                </c:pt>
              </c:numCache>
            </c:numRef>
          </c:val>
          <c:shape val="cylinder"/>
          <c:extLst>
            <c:ext xmlns:c16="http://schemas.microsoft.com/office/drawing/2014/chart" uri="{C3380CC4-5D6E-409C-BE32-E72D297353CC}">
              <c16:uniqueId val="{00000009-9FBD-4AF4-9B8B-1CD9428852B2}"/>
            </c:ext>
          </c:extLst>
        </c:ser>
        <c:ser>
          <c:idx val="1"/>
          <c:order val="1"/>
          <c:tx>
            <c:strRef>
              <c:f>Acumulado!$D$52</c:f>
              <c:strCache>
                <c:ptCount val="1"/>
                <c:pt idx="0">
                  <c:v>Presupuesto</c:v>
                </c:pt>
              </c:strCache>
            </c:strRef>
          </c:tx>
          <c:spPr>
            <a:solidFill>
              <a:srgbClr val="92D050"/>
            </a:solidFill>
            <a:ln>
              <a:noFill/>
            </a:ln>
            <a:effectLst/>
            <a:sp3d/>
          </c:spPr>
          <c:invertIfNegative val="0"/>
          <c:dLbls>
            <c:dLbl>
              <c:idx val="0"/>
              <c:layout>
                <c:manualLayout>
                  <c:x val="3.2539610249772257E-3"/>
                  <c:y val="0.21759259259259259"/>
                </c:manualLayout>
              </c:layout>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FBD-4AF4-9B8B-1CD9428852B2}"/>
                </c:ext>
              </c:extLst>
            </c:dLbl>
            <c:dLbl>
              <c:idx val="1"/>
              <c:layout>
                <c:manualLayout>
                  <c:x val="4.8809415374658086E-3"/>
                  <c:y val="0.21296296296296297"/>
                </c:manualLayout>
              </c:layout>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FBD-4AF4-9B8B-1CD9428852B2}"/>
                </c:ext>
              </c:extLst>
            </c:dLbl>
            <c:dLbl>
              <c:idx val="2"/>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bg2">
                          <a:lumMod val="50000"/>
                        </a:schemeClr>
                      </a:solidFill>
                      <a:latin typeface="+mn-lt"/>
                      <a:ea typeface="+mn-ea"/>
                      <a:cs typeface="+mn-cs"/>
                    </a:defRPr>
                  </a:pPr>
                  <a:endParaRPr lang="es-MX"/>
                </a:p>
              </c:txPr>
              <c:showLegendKey val="0"/>
              <c:showVal val="1"/>
              <c:showCatName val="0"/>
              <c:showSerName val="0"/>
              <c:showPercent val="0"/>
              <c:showBubbleSize val="0"/>
              <c:extLst>
                <c:ext xmlns:c16="http://schemas.microsoft.com/office/drawing/2014/chart" uri="{C3380CC4-5D6E-409C-BE32-E72D297353CC}">
                  <c16:uniqueId val="{0000000C-9FBD-4AF4-9B8B-1CD9428852B2}"/>
                </c:ext>
              </c:extLst>
            </c:dLbl>
            <c:dLbl>
              <c:idx val="3"/>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bg2">
                          <a:lumMod val="50000"/>
                        </a:schemeClr>
                      </a:solidFill>
                      <a:latin typeface="+mn-lt"/>
                      <a:ea typeface="+mn-ea"/>
                      <a:cs typeface="+mn-cs"/>
                    </a:defRPr>
                  </a:pPr>
                  <a:endParaRPr lang="es-MX"/>
                </a:p>
              </c:txPr>
              <c:showLegendKey val="0"/>
              <c:showVal val="1"/>
              <c:showCatName val="0"/>
              <c:showSerName val="0"/>
              <c:showPercent val="0"/>
              <c:showBubbleSize val="0"/>
              <c:extLst>
                <c:ext xmlns:c16="http://schemas.microsoft.com/office/drawing/2014/chart" uri="{C3380CC4-5D6E-409C-BE32-E72D297353CC}">
                  <c16:uniqueId val="{0000000D-9FBD-4AF4-9B8B-1CD9428852B2}"/>
                </c:ext>
              </c:extLst>
            </c:dLbl>
            <c:dLbl>
              <c:idx val="4"/>
              <c:layout>
                <c:manualLayout>
                  <c:x val="1.6269805124886128E-3"/>
                  <c:y val="0.21296296296296297"/>
                </c:manualLayout>
              </c:layout>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FBD-4AF4-9B8B-1CD9428852B2}"/>
                </c:ext>
              </c:extLst>
            </c:dLbl>
            <c:dLbl>
              <c:idx val="5"/>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bg2">
                          <a:lumMod val="50000"/>
                        </a:schemeClr>
                      </a:solidFill>
                      <a:latin typeface="+mn-lt"/>
                      <a:ea typeface="+mn-ea"/>
                      <a:cs typeface="+mn-cs"/>
                    </a:defRPr>
                  </a:pPr>
                  <a:endParaRPr lang="es-MX"/>
                </a:p>
              </c:txPr>
              <c:showLegendKey val="0"/>
              <c:showVal val="1"/>
              <c:showCatName val="0"/>
              <c:showSerName val="0"/>
              <c:showPercent val="0"/>
              <c:showBubbleSize val="0"/>
              <c:extLst>
                <c:ext xmlns:c16="http://schemas.microsoft.com/office/drawing/2014/chart" uri="{C3380CC4-5D6E-409C-BE32-E72D297353CC}">
                  <c16:uniqueId val="{0000000F-9FBD-4AF4-9B8B-1CD9428852B2}"/>
                </c:ext>
              </c:extLst>
            </c:dLbl>
            <c:dLbl>
              <c:idx val="6"/>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bg2">
                          <a:lumMod val="50000"/>
                        </a:schemeClr>
                      </a:solidFill>
                      <a:latin typeface="+mn-lt"/>
                      <a:ea typeface="+mn-ea"/>
                      <a:cs typeface="+mn-cs"/>
                    </a:defRPr>
                  </a:pPr>
                  <a:endParaRPr lang="es-MX"/>
                </a:p>
              </c:txPr>
              <c:showLegendKey val="0"/>
              <c:showVal val="1"/>
              <c:showCatName val="0"/>
              <c:showSerName val="0"/>
              <c:showPercent val="0"/>
              <c:showBubbleSize val="0"/>
              <c:extLst>
                <c:ext xmlns:c16="http://schemas.microsoft.com/office/drawing/2014/chart" uri="{C3380CC4-5D6E-409C-BE32-E72D297353CC}">
                  <c16:uniqueId val="{00000010-9FBD-4AF4-9B8B-1CD9428852B2}"/>
                </c:ext>
              </c:extLst>
            </c:dLbl>
            <c:dLbl>
              <c:idx val="7"/>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bg2">
                          <a:lumMod val="50000"/>
                        </a:schemeClr>
                      </a:solidFill>
                      <a:latin typeface="+mn-lt"/>
                      <a:ea typeface="+mn-ea"/>
                      <a:cs typeface="+mn-cs"/>
                    </a:defRPr>
                  </a:pPr>
                  <a:endParaRPr lang="es-MX"/>
                </a:p>
              </c:txPr>
              <c:showLegendKey val="0"/>
              <c:showVal val="1"/>
              <c:showCatName val="0"/>
              <c:showSerName val="0"/>
              <c:showPercent val="0"/>
              <c:showBubbleSize val="0"/>
              <c:extLst>
                <c:ext xmlns:c16="http://schemas.microsoft.com/office/drawing/2014/chart" uri="{C3380CC4-5D6E-409C-BE32-E72D297353CC}">
                  <c16:uniqueId val="{00000011-9FBD-4AF4-9B8B-1CD9428852B2}"/>
                </c:ext>
              </c:extLst>
            </c:dLbl>
            <c:dLbl>
              <c:idx val="8"/>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bg2">
                          <a:lumMod val="50000"/>
                        </a:schemeClr>
                      </a:solidFill>
                      <a:latin typeface="+mn-lt"/>
                      <a:ea typeface="+mn-ea"/>
                      <a:cs typeface="+mn-cs"/>
                    </a:defRPr>
                  </a:pPr>
                  <a:endParaRPr lang="es-MX"/>
                </a:p>
              </c:txPr>
              <c:showLegendKey val="0"/>
              <c:showVal val="1"/>
              <c:showCatName val="0"/>
              <c:showSerName val="0"/>
              <c:showPercent val="0"/>
              <c:showBubbleSize val="0"/>
              <c:extLst>
                <c:ext xmlns:c16="http://schemas.microsoft.com/office/drawing/2014/chart" uri="{C3380CC4-5D6E-409C-BE32-E72D297353CC}">
                  <c16:uniqueId val="{00000012-9FBD-4AF4-9B8B-1CD9428852B2}"/>
                </c:ext>
              </c:extLst>
            </c:dLbl>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Acumulado!$B$53:$B$61</c:f>
              <c:strCache>
                <c:ptCount val="9"/>
                <c:pt idx="0">
                  <c:v> Recolección</c:v>
                </c:pt>
                <c:pt idx="1">
                  <c:v> B&amp;L</c:v>
                </c:pt>
                <c:pt idx="2">
                  <c:v>Aprov</c:v>
                </c:pt>
                <c:pt idx="3">
                  <c:v>Lix</c:v>
                </c:pt>
                <c:pt idx="4">
                  <c:v>DF</c:v>
                </c:pt>
                <c:pt idx="5">
                  <c:v>Corte y Poda</c:v>
                </c:pt>
                <c:pt idx="6">
                  <c:v>Limpieza Vías</c:v>
                </c:pt>
                <c:pt idx="7">
                  <c:v>Especiales</c:v>
                </c:pt>
                <c:pt idx="8">
                  <c:v>CCS</c:v>
                </c:pt>
              </c:strCache>
            </c:strRef>
          </c:cat>
          <c:val>
            <c:numRef>
              <c:f>Acumulado!$D$53:$D$61</c:f>
              <c:numCache>
                <c:formatCode>"$"\ #,##0</c:formatCode>
                <c:ptCount val="9"/>
                <c:pt idx="0">
                  <c:v>25304.345017794785</c:v>
                </c:pt>
                <c:pt idx="1">
                  <c:v>18080.162118637982</c:v>
                </c:pt>
                <c:pt idx="2">
                  <c:v>40.755389094340281</c:v>
                </c:pt>
                <c:pt idx="3">
                  <c:v>2661.8066653685655</c:v>
                </c:pt>
                <c:pt idx="4">
                  <c:v>22301.184721590205</c:v>
                </c:pt>
                <c:pt idx="5">
                  <c:v>5427.2992884466694</c:v>
                </c:pt>
                <c:pt idx="6">
                  <c:v>242.46496883997858</c:v>
                </c:pt>
                <c:pt idx="7">
                  <c:v>2780.0720560564268</c:v>
                </c:pt>
                <c:pt idx="8">
                  <c:v>5303.3934190928458</c:v>
                </c:pt>
              </c:numCache>
            </c:numRef>
          </c:val>
          <c:shape val="cylinder"/>
          <c:extLst>
            <c:ext xmlns:c16="http://schemas.microsoft.com/office/drawing/2014/chart" uri="{C3380CC4-5D6E-409C-BE32-E72D297353CC}">
              <c16:uniqueId val="{00000013-9FBD-4AF4-9B8B-1CD9428852B2}"/>
            </c:ext>
          </c:extLst>
        </c:ser>
        <c:dLbls>
          <c:showLegendKey val="0"/>
          <c:showVal val="0"/>
          <c:showCatName val="0"/>
          <c:showSerName val="0"/>
          <c:showPercent val="0"/>
          <c:showBubbleSize val="0"/>
        </c:dLbls>
        <c:gapWidth val="150"/>
        <c:shape val="box"/>
        <c:axId val="1249442768"/>
        <c:axId val="1249458992"/>
        <c:axId val="0"/>
      </c:bar3DChart>
      <c:catAx>
        <c:axId val="124944276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bg2">
                    <a:lumMod val="50000"/>
                  </a:schemeClr>
                </a:solidFill>
                <a:latin typeface="+mn-lt"/>
                <a:ea typeface="+mn-ea"/>
                <a:cs typeface="+mn-cs"/>
              </a:defRPr>
            </a:pPr>
            <a:endParaRPr lang="es-MX"/>
          </a:p>
        </c:txPr>
        <c:crossAx val="1249458992"/>
        <c:crosses val="autoZero"/>
        <c:auto val="1"/>
        <c:lblAlgn val="ctr"/>
        <c:lblOffset val="100"/>
        <c:noMultiLvlLbl val="0"/>
      </c:catAx>
      <c:valAx>
        <c:axId val="1249458992"/>
        <c:scaling>
          <c:orientation val="minMax"/>
        </c:scaling>
        <c:delete val="0"/>
        <c:axPos val="l"/>
        <c:majorGridlines>
          <c:spPr>
            <a:ln w="9525" cap="flat" cmpd="sng" algn="ctr">
              <a:solidFill>
                <a:schemeClr val="tx1">
                  <a:lumMod val="15000"/>
                  <a:lumOff val="85000"/>
                </a:schemeClr>
              </a:solidFill>
              <a:round/>
            </a:ln>
            <a:effectLst/>
          </c:spPr>
        </c:majorGridlines>
        <c:numFmt formatCode="&quot;$&quot;\ #,##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accent2"/>
                </a:solidFill>
                <a:latin typeface="+mn-lt"/>
                <a:ea typeface="+mn-ea"/>
                <a:cs typeface="+mn-cs"/>
              </a:defRPr>
            </a:pPr>
            <a:endParaRPr lang="es-MX"/>
          </a:p>
        </c:txPr>
        <c:crossAx val="1249442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bg2">
                  <a:lumMod val="50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'EBITDA 2022'!$R$13</c:f>
              <c:strCache>
                <c:ptCount val="1"/>
                <c:pt idx="0">
                  <c:v>Ebitda</c:v>
                </c:pt>
              </c:strCache>
            </c:strRef>
          </c:tx>
          <c:spPr>
            <a:solidFill>
              <a:schemeClr val="accent2"/>
            </a:solidFill>
            <a:ln>
              <a:noFill/>
            </a:ln>
            <a:effectLst/>
            <a:scene3d>
              <a:camera prst="orthographicFront"/>
              <a:lightRig rig="threePt" dir="t"/>
            </a:scene3d>
            <a:sp3d>
              <a:bevelT prst="angle"/>
            </a:sp3d>
          </c:spPr>
          <c:invertIfNegative val="0"/>
          <c:dPt>
            <c:idx val="0"/>
            <c:invertIfNegative val="0"/>
            <c:bubble3D val="0"/>
            <c:spPr>
              <a:solidFill>
                <a:schemeClr val="bg1">
                  <a:lumMod val="65000"/>
                </a:schemeClr>
              </a:solidFill>
              <a:ln>
                <a:noFill/>
              </a:ln>
              <a:effectLst/>
              <a:scene3d>
                <a:camera prst="orthographicFront"/>
                <a:lightRig rig="threePt" dir="t"/>
              </a:scene3d>
              <a:sp3d>
                <a:bevelT prst="angle"/>
              </a:sp3d>
            </c:spPr>
            <c:extLst>
              <c:ext xmlns:c16="http://schemas.microsoft.com/office/drawing/2014/chart" uri="{C3380CC4-5D6E-409C-BE32-E72D297353CC}">
                <c16:uniqueId val="{00000001-CA1A-4AD1-8B2B-D39E31E54D83}"/>
              </c:ext>
            </c:extLst>
          </c:dPt>
          <c:dPt>
            <c:idx val="2"/>
            <c:invertIfNegative val="0"/>
            <c:bubble3D val="0"/>
            <c:spPr>
              <a:solidFill>
                <a:srgbClr val="92D050"/>
              </a:solidFill>
              <a:ln>
                <a:noFill/>
              </a:ln>
              <a:effectLst/>
              <a:scene3d>
                <a:camera prst="orthographicFront"/>
                <a:lightRig rig="threePt" dir="t"/>
              </a:scene3d>
              <a:sp3d>
                <a:bevelT prst="angle"/>
              </a:sp3d>
            </c:spPr>
            <c:extLst>
              <c:ext xmlns:c16="http://schemas.microsoft.com/office/drawing/2014/chart" uri="{C3380CC4-5D6E-409C-BE32-E72D297353CC}">
                <c16:uniqueId val="{00000003-CA1A-4AD1-8B2B-D39E31E54D83}"/>
              </c:ext>
            </c:extLst>
          </c:dPt>
          <c:dLbls>
            <c:dLbl>
              <c:idx val="0"/>
              <c:layout>
                <c:manualLayout>
                  <c:x val="5.5555555555555558E-3"/>
                  <c:y val="0.3796296296296296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A1A-4AD1-8B2B-D39E31E54D83}"/>
                </c:ext>
              </c:extLst>
            </c:dLbl>
            <c:dLbl>
              <c:idx val="1"/>
              <c:layout>
                <c:manualLayout>
                  <c:x val="0"/>
                  <c:y val="0.3564814814814814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A1A-4AD1-8B2B-D39E31E54D83}"/>
                </c:ext>
              </c:extLst>
            </c:dLbl>
            <c:dLbl>
              <c:idx val="2"/>
              <c:layout>
                <c:manualLayout>
                  <c:x val="2.777777777777676E-3"/>
                  <c:y val="0.3333333333333333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A1A-4AD1-8B2B-D39E31E54D83}"/>
                </c:ext>
              </c:extLst>
            </c:dLbl>
            <c:spPr>
              <a:noFill/>
              <a:ln>
                <a:noFill/>
              </a:ln>
              <a:effectLst/>
            </c:spPr>
            <c:txPr>
              <a:bodyPr rot="-5400000" spcFirstLastPara="1" vertOverflow="ellipsis"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'EBITDA 2022'!$S$12:$U$12</c:f>
              <c:strCache>
                <c:ptCount val="3"/>
                <c:pt idx="0">
                  <c:v>Ppto</c:v>
                </c:pt>
                <c:pt idx="1">
                  <c:v>2022 </c:v>
                </c:pt>
                <c:pt idx="2">
                  <c:v>2021 </c:v>
                </c:pt>
              </c:strCache>
            </c:strRef>
          </c:cat>
          <c:val>
            <c:numRef>
              <c:f>'EBITDA 2022'!$S$13:$U$13</c:f>
              <c:numCache>
                <c:formatCode>"$"#,##0_);\("$"#,##0\)</c:formatCode>
                <c:ptCount val="3"/>
                <c:pt idx="0">
                  <c:v>28688.738350737585</c:v>
                </c:pt>
                <c:pt idx="1">
                  <c:v>17574.475978070019</c:v>
                </c:pt>
                <c:pt idx="2">
                  <c:v>17669.271870440014</c:v>
                </c:pt>
              </c:numCache>
            </c:numRef>
          </c:val>
          <c:extLst>
            <c:ext xmlns:c16="http://schemas.microsoft.com/office/drawing/2014/chart" uri="{C3380CC4-5D6E-409C-BE32-E72D297353CC}">
              <c16:uniqueId val="{00000005-CA1A-4AD1-8B2B-D39E31E54D83}"/>
            </c:ext>
          </c:extLst>
        </c:ser>
        <c:dLbls>
          <c:showLegendKey val="0"/>
          <c:showVal val="0"/>
          <c:showCatName val="0"/>
          <c:showSerName val="0"/>
          <c:showPercent val="0"/>
          <c:showBubbleSize val="0"/>
        </c:dLbls>
        <c:gapWidth val="150"/>
        <c:axId val="1257397232"/>
        <c:axId val="1257378512"/>
      </c:barChart>
      <c:lineChart>
        <c:grouping val="standard"/>
        <c:varyColors val="0"/>
        <c:ser>
          <c:idx val="1"/>
          <c:order val="1"/>
          <c:tx>
            <c:strRef>
              <c:f>'EBITDA 2022'!$R$14</c:f>
              <c:strCache>
                <c:ptCount val="1"/>
                <c:pt idx="0">
                  <c:v>Mg Ebitda</c:v>
                </c:pt>
              </c:strCache>
            </c:strRef>
          </c:tx>
          <c:spPr>
            <a:ln w="28575" cap="rnd">
              <a:solidFill>
                <a:srgbClr val="92D050"/>
              </a:solidFill>
              <a:round/>
            </a:ln>
            <a:effectLst>
              <a:glow rad="127000">
                <a:schemeClr val="bg2">
                  <a:lumMod val="90000"/>
                </a:schemeClr>
              </a:glow>
            </a:effectLst>
          </c:spPr>
          <c:marker>
            <c:symbol val="none"/>
          </c:marker>
          <c:dLbls>
            <c:dLbl>
              <c:idx val="1"/>
              <c:layout>
                <c:manualLayout>
                  <c:x val="-1.9444444444444445E-2"/>
                  <c:y val="-5.09259259259259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A1A-4AD1-8B2B-D39E31E54D83}"/>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accent2"/>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'EBITDA 2022'!$S$12:$U$12</c:f>
              <c:strCache>
                <c:ptCount val="3"/>
                <c:pt idx="0">
                  <c:v>Ppto</c:v>
                </c:pt>
                <c:pt idx="1">
                  <c:v>2022 </c:v>
                </c:pt>
                <c:pt idx="2">
                  <c:v>2021 </c:v>
                </c:pt>
              </c:strCache>
            </c:strRef>
          </c:cat>
          <c:val>
            <c:numRef>
              <c:f>'EBITDA 2022'!$S$14:$U$14</c:f>
              <c:numCache>
                <c:formatCode>0.00%</c:formatCode>
                <c:ptCount val="3"/>
                <c:pt idx="0">
                  <c:v>0.348476095726655</c:v>
                </c:pt>
                <c:pt idx="1">
                  <c:v>0.25040525973108602</c:v>
                </c:pt>
                <c:pt idx="2">
                  <c:v>0.281356691771182</c:v>
                </c:pt>
              </c:numCache>
            </c:numRef>
          </c:val>
          <c:smooth val="0"/>
          <c:extLst>
            <c:ext xmlns:c16="http://schemas.microsoft.com/office/drawing/2014/chart" uri="{C3380CC4-5D6E-409C-BE32-E72D297353CC}">
              <c16:uniqueId val="{00000007-CA1A-4AD1-8B2B-D39E31E54D83}"/>
            </c:ext>
          </c:extLst>
        </c:ser>
        <c:dLbls>
          <c:showLegendKey val="0"/>
          <c:showVal val="0"/>
          <c:showCatName val="0"/>
          <c:showSerName val="0"/>
          <c:showPercent val="0"/>
          <c:showBubbleSize val="0"/>
        </c:dLbls>
        <c:marker val="1"/>
        <c:smooth val="0"/>
        <c:axId val="1257378928"/>
        <c:axId val="1257379760"/>
      </c:lineChart>
      <c:catAx>
        <c:axId val="1257397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bg2">
                    <a:lumMod val="50000"/>
                  </a:schemeClr>
                </a:solidFill>
                <a:latin typeface="+mn-lt"/>
                <a:ea typeface="+mn-ea"/>
                <a:cs typeface="+mn-cs"/>
              </a:defRPr>
            </a:pPr>
            <a:endParaRPr lang="es-MX"/>
          </a:p>
        </c:txPr>
        <c:crossAx val="1257378512"/>
        <c:crosses val="autoZero"/>
        <c:auto val="1"/>
        <c:lblAlgn val="ctr"/>
        <c:lblOffset val="100"/>
        <c:noMultiLvlLbl val="0"/>
      </c:catAx>
      <c:valAx>
        <c:axId val="125737851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_);\(&quot;$&quot;#,##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accent6"/>
                </a:solidFill>
                <a:latin typeface="+mn-lt"/>
                <a:ea typeface="+mn-ea"/>
                <a:cs typeface="+mn-cs"/>
              </a:defRPr>
            </a:pPr>
            <a:endParaRPr lang="es-MX"/>
          </a:p>
        </c:txPr>
        <c:crossAx val="1257397232"/>
        <c:crosses val="autoZero"/>
        <c:crossBetween val="between"/>
      </c:valAx>
      <c:valAx>
        <c:axId val="1257379760"/>
        <c:scaling>
          <c:orientation val="minMax"/>
        </c:scaling>
        <c:delete val="0"/>
        <c:axPos val="r"/>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bg2">
                    <a:lumMod val="50000"/>
                  </a:schemeClr>
                </a:solidFill>
                <a:latin typeface="+mn-lt"/>
                <a:ea typeface="+mn-ea"/>
                <a:cs typeface="+mn-cs"/>
              </a:defRPr>
            </a:pPr>
            <a:endParaRPr lang="es-MX"/>
          </a:p>
        </c:txPr>
        <c:crossAx val="1257378928"/>
        <c:crosses val="max"/>
        <c:crossBetween val="between"/>
      </c:valAx>
      <c:catAx>
        <c:axId val="1257378928"/>
        <c:scaling>
          <c:orientation val="minMax"/>
        </c:scaling>
        <c:delete val="1"/>
        <c:axPos val="b"/>
        <c:numFmt formatCode="General" sourceLinked="1"/>
        <c:majorTickMark val="none"/>
        <c:minorTickMark val="none"/>
        <c:tickLblPos val="nextTo"/>
        <c:crossAx val="125737976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'UTILIDAD 2022'!$R$14</c:f>
              <c:strCache>
                <c:ptCount val="1"/>
                <c:pt idx="0">
                  <c:v>Utilidad Neta</c:v>
                </c:pt>
              </c:strCache>
            </c:strRef>
          </c:tx>
          <c:spPr>
            <a:solidFill>
              <a:schemeClr val="accent2"/>
            </a:solidFill>
            <a:ln>
              <a:noFill/>
            </a:ln>
            <a:effectLst/>
            <a:scene3d>
              <a:camera prst="orthographicFront"/>
              <a:lightRig rig="threePt" dir="t"/>
            </a:scene3d>
            <a:sp3d>
              <a:bevelT/>
            </a:sp3d>
          </c:spPr>
          <c:invertIfNegative val="0"/>
          <c:dPt>
            <c:idx val="0"/>
            <c:invertIfNegative val="0"/>
            <c:bubble3D val="0"/>
            <c:spPr>
              <a:solidFill>
                <a:schemeClr val="bg1">
                  <a:lumMod val="65000"/>
                </a:schemeClr>
              </a:solidFill>
              <a:ln>
                <a:noFill/>
              </a:ln>
              <a:effectLst/>
              <a:scene3d>
                <a:camera prst="orthographicFront"/>
                <a:lightRig rig="threePt" dir="t"/>
              </a:scene3d>
              <a:sp3d>
                <a:bevelT/>
              </a:sp3d>
            </c:spPr>
            <c:extLst>
              <c:ext xmlns:c16="http://schemas.microsoft.com/office/drawing/2014/chart" uri="{C3380CC4-5D6E-409C-BE32-E72D297353CC}">
                <c16:uniqueId val="{00000001-8FDC-44A8-BB0A-A361A4280626}"/>
              </c:ext>
            </c:extLst>
          </c:dPt>
          <c:dPt>
            <c:idx val="2"/>
            <c:invertIfNegative val="0"/>
            <c:bubble3D val="0"/>
            <c:spPr>
              <a:solidFill>
                <a:srgbClr val="92D050"/>
              </a:solidFill>
              <a:ln>
                <a:noFill/>
              </a:ln>
              <a:effectLst/>
              <a:scene3d>
                <a:camera prst="orthographicFront"/>
                <a:lightRig rig="threePt" dir="t"/>
              </a:scene3d>
              <a:sp3d>
                <a:bevelT/>
              </a:sp3d>
            </c:spPr>
            <c:extLst>
              <c:ext xmlns:c16="http://schemas.microsoft.com/office/drawing/2014/chart" uri="{C3380CC4-5D6E-409C-BE32-E72D297353CC}">
                <c16:uniqueId val="{00000003-8FDC-44A8-BB0A-A361A4280626}"/>
              </c:ext>
            </c:extLst>
          </c:dPt>
          <c:dLbls>
            <c:dLbl>
              <c:idx val="0"/>
              <c:layout>
                <c:manualLayout>
                  <c:x val="0"/>
                  <c:y val="0.28240740740740744"/>
                </c:manualLayout>
              </c:layout>
              <c:spPr>
                <a:noFill/>
                <a:ln>
                  <a:noFill/>
                </a:ln>
                <a:effectLst/>
              </c:spPr>
              <c:txPr>
                <a:bodyPr rot="-5400000" spcFirstLastPara="1" vertOverflow="ellipsis"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FDC-44A8-BB0A-A361A4280626}"/>
                </c:ext>
              </c:extLst>
            </c:dLbl>
            <c:dLbl>
              <c:idx val="1"/>
              <c:layout>
                <c:manualLayout>
                  <c:x val="5.5555555555555558E-3"/>
                  <c:y val="0.22222222222222213"/>
                </c:manualLayout>
              </c:layout>
              <c:spPr>
                <a:noFill/>
                <a:ln>
                  <a:noFill/>
                </a:ln>
                <a:effectLst/>
              </c:spPr>
              <c:txPr>
                <a:bodyPr rot="-5400000" spcFirstLastPara="1" vertOverflow="ellipsis"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FDC-44A8-BB0A-A361A4280626}"/>
                </c:ext>
              </c:extLst>
            </c:dLbl>
            <c:dLbl>
              <c:idx val="2"/>
              <c:layout>
                <c:manualLayout>
                  <c:x val="0"/>
                  <c:y val="0.26851851851851843"/>
                </c:manualLayout>
              </c:layout>
              <c:spPr>
                <a:noFill/>
                <a:ln>
                  <a:noFill/>
                </a:ln>
                <a:effectLst/>
              </c:spPr>
              <c:txPr>
                <a:bodyPr rot="-5400000" spcFirstLastPara="1" vertOverflow="ellipsis"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FDC-44A8-BB0A-A361A4280626}"/>
                </c:ext>
              </c:extLst>
            </c:dLbl>
            <c:spPr>
              <a:noFill/>
              <a:ln>
                <a:noFill/>
              </a:ln>
              <a:effectLst/>
            </c:spPr>
            <c:txPr>
              <a:bodyPr rot="-5400000" spcFirstLastPara="1" vertOverflow="ellipsis" wrap="square" lIns="38100" tIns="19050" rIns="38100" bIns="19050" anchor="ctr" anchorCtr="1">
                <a:spAutoFit/>
              </a:bodyPr>
              <a:lstStyle/>
              <a:p>
                <a:pPr>
                  <a:defRPr sz="1400" b="1" i="0" u="none" strike="noStrike" kern="1200" baseline="0">
                    <a:solidFill>
                      <a:schemeClr val="bg2">
                        <a:lumMod val="50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'UTILIDAD 2022'!$S$13:$U$13</c:f>
              <c:strCache>
                <c:ptCount val="3"/>
                <c:pt idx="0">
                  <c:v>Ppto</c:v>
                </c:pt>
                <c:pt idx="1">
                  <c:v>2022 </c:v>
                </c:pt>
                <c:pt idx="2">
                  <c:v>2021 </c:v>
                </c:pt>
              </c:strCache>
            </c:strRef>
          </c:cat>
          <c:val>
            <c:numRef>
              <c:f>'UTILIDAD 2022'!$S$14:$U$14</c:f>
              <c:numCache>
                <c:formatCode>"$"#,##0_);\("$"#,##0\)</c:formatCode>
                <c:ptCount val="3"/>
                <c:pt idx="0">
                  <c:v>10502.238855000583</c:v>
                </c:pt>
                <c:pt idx="1">
                  <c:v>3520.9224802900012</c:v>
                </c:pt>
                <c:pt idx="2">
                  <c:v>5959.5751849300113</c:v>
                </c:pt>
              </c:numCache>
            </c:numRef>
          </c:val>
          <c:extLst>
            <c:ext xmlns:c16="http://schemas.microsoft.com/office/drawing/2014/chart" uri="{C3380CC4-5D6E-409C-BE32-E72D297353CC}">
              <c16:uniqueId val="{00000005-8FDC-44A8-BB0A-A361A4280626}"/>
            </c:ext>
          </c:extLst>
        </c:ser>
        <c:dLbls>
          <c:showLegendKey val="0"/>
          <c:showVal val="0"/>
          <c:showCatName val="0"/>
          <c:showSerName val="0"/>
          <c:showPercent val="0"/>
          <c:showBubbleSize val="0"/>
        </c:dLbls>
        <c:gapWidth val="150"/>
        <c:axId val="1257435920"/>
        <c:axId val="1257444240"/>
      </c:barChart>
      <c:lineChart>
        <c:grouping val="standard"/>
        <c:varyColors val="0"/>
        <c:ser>
          <c:idx val="1"/>
          <c:order val="1"/>
          <c:tx>
            <c:strRef>
              <c:f>'UTILIDAD 2022'!$R$15</c:f>
              <c:strCache>
                <c:ptCount val="1"/>
                <c:pt idx="0">
                  <c:v>Mg Neto</c:v>
                </c:pt>
              </c:strCache>
            </c:strRef>
          </c:tx>
          <c:spPr>
            <a:ln w="28575" cap="rnd">
              <a:solidFill>
                <a:srgbClr val="92D050"/>
              </a:solidFill>
              <a:round/>
            </a:ln>
            <a:effectLst/>
          </c:spPr>
          <c:marker>
            <c:symbol val="none"/>
          </c:marker>
          <c:dLbls>
            <c:dLbl>
              <c:idx val="0"/>
              <c:layout>
                <c:manualLayout>
                  <c:x val="-6.1111111111111137E-2"/>
                  <c:y val="-3.24074074074074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FDC-44A8-BB0A-A361A4280626}"/>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2">
                        <a:lumMod val="50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'UTILIDAD 2022'!$S$13:$U$13</c:f>
              <c:strCache>
                <c:ptCount val="3"/>
                <c:pt idx="0">
                  <c:v>Ppto</c:v>
                </c:pt>
                <c:pt idx="1">
                  <c:v>2022 </c:v>
                </c:pt>
                <c:pt idx="2">
                  <c:v>2021 </c:v>
                </c:pt>
              </c:strCache>
            </c:strRef>
          </c:cat>
          <c:val>
            <c:numRef>
              <c:f>'UTILIDAD 2022'!$S$15:$U$15</c:f>
              <c:numCache>
                <c:formatCode>0.00%</c:formatCode>
                <c:ptCount val="3"/>
                <c:pt idx="0">
                  <c:v>0.127031283890334</c:v>
                </c:pt>
                <c:pt idx="1">
                  <c:v>4.8932903086881897E-2</c:v>
                </c:pt>
                <c:pt idx="2">
                  <c:v>9.1341928199390895E-2</c:v>
                </c:pt>
              </c:numCache>
            </c:numRef>
          </c:val>
          <c:smooth val="0"/>
          <c:extLst>
            <c:ext xmlns:c16="http://schemas.microsoft.com/office/drawing/2014/chart" uri="{C3380CC4-5D6E-409C-BE32-E72D297353CC}">
              <c16:uniqueId val="{00000007-8FDC-44A8-BB0A-A361A4280626}"/>
            </c:ext>
          </c:extLst>
        </c:ser>
        <c:dLbls>
          <c:showLegendKey val="0"/>
          <c:showVal val="0"/>
          <c:showCatName val="0"/>
          <c:showSerName val="0"/>
          <c:showPercent val="0"/>
          <c:showBubbleSize val="0"/>
        </c:dLbls>
        <c:marker val="1"/>
        <c:smooth val="0"/>
        <c:axId val="1257438832"/>
        <c:axId val="1257428848"/>
      </c:lineChart>
      <c:catAx>
        <c:axId val="1257435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bg2">
                    <a:lumMod val="50000"/>
                  </a:schemeClr>
                </a:solidFill>
                <a:latin typeface="+mn-lt"/>
                <a:ea typeface="+mn-ea"/>
                <a:cs typeface="+mn-cs"/>
              </a:defRPr>
            </a:pPr>
            <a:endParaRPr lang="es-MX"/>
          </a:p>
        </c:txPr>
        <c:crossAx val="1257444240"/>
        <c:crosses val="autoZero"/>
        <c:auto val="1"/>
        <c:lblAlgn val="ctr"/>
        <c:lblOffset val="100"/>
        <c:noMultiLvlLbl val="0"/>
      </c:catAx>
      <c:valAx>
        <c:axId val="125744424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_);\(&quot;$&quot;#,##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accent2"/>
                </a:solidFill>
                <a:latin typeface="+mn-lt"/>
                <a:ea typeface="+mn-ea"/>
                <a:cs typeface="+mn-cs"/>
              </a:defRPr>
            </a:pPr>
            <a:endParaRPr lang="es-MX"/>
          </a:p>
        </c:txPr>
        <c:crossAx val="1257435920"/>
        <c:crosses val="autoZero"/>
        <c:crossBetween val="between"/>
      </c:valAx>
      <c:valAx>
        <c:axId val="1257428848"/>
        <c:scaling>
          <c:orientation val="minMax"/>
        </c:scaling>
        <c:delete val="0"/>
        <c:axPos val="r"/>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bg2">
                    <a:lumMod val="50000"/>
                  </a:schemeClr>
                </a:solidFill>
                <a:latin typeface="+mn-lt"/>
                <a:ea typeface="+mn-ea"/>
                <a:cs typeface="+mn-cs"/>
              </a:defRPr>
            </a:pPr>
            <a:endParaRPr lang="es-MX"/>
          </a:p>
        </c:txPr>
        <c:crossAx val="1257438832"/>
        <c:crosses val="max"/>
        <c:crossBetween val="between"/>
      </c:valAx>
      <c:catAx>
        <c:axId val="1257438832"/>
        <c:scaling>
          <c:orientation val="minMax"/>
        </c:scaling>
        <c:delete val="1"/>
        <c:axPos val="b"/>
        <c:numFmt formatCode="General" sourceLinked="1"/>
        <c:majorTickMark val="none"/>
        <c:minorTickMark val="none"/>
        <c:tickLblPos val="nextTo"/>
        <c:crossAx val="125742884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376181102362205"/>
          <c:y val="0.16708333333333336"/>
          <c:w val="0.81568263342082237"/>
          <c:h val="0.61498432487605714"/>
        </c:manualLayout>
      </c:layout>
      <c:barChart>
        <c:barDir val="col"/>
        <c:grouping val="clustered"/>
        <c:varyColors val="0"/>
        <c:ser>
          <c:idx val="0"/>
          <c:order val="0"/>
          <c:tx>
            <c:strRef>
              <c:f>'[Universalización CMI Mz 2022.xlsx]CMI'!$B$26</c:f>
              <c:strCache>
                <c:ptCount val="1"/>
                <c:pt idx="0">
                  <c:v>2021</c:v>
                </c:pt>
              </c:strCache>
            </c:strRef>
          </c:tx>
          <c:spPr>
            <a:solidFill>
              <a:srgbClr val="92D050"/>
            </a:solidFill>
            <a:ln>
              <a:noFill/>
            </a:ln>
            <a:effectLst/>
            <a:scene3d>
              <a:camera prst="orthographicFront"/>
              <a:lightRig rig="threePt" dir="t"/>
            </a:scene3d>
            <a:sp3d>
              <a:bevelT/>
            </a:sp3d>
          </c:spPr>
          <c:invertIfNegative val="0"/>
          <c:dLbls>
            <c:dLbl>
              <c:idx val="0"/>
              <c:layout>
                <c:manualLayout>
                  <c:x val="6.6074970055177021E-4"/>
                  <c:y val="0.299785795037585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3D4-4D1A-83D4-3C8CC418BC32}"/>
                </c:ext>
              </c:extLst>
            </c:dLbl>
            <c:dLbl>
              <c:idx val="1"/>
              <c:layout>
                <c:manualLayout>
                  <c:x val="4.9875311720698253E-3"/>
                  <c:y val="0.292191435768262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3D4-4D1A-83D4-3C8CC418BC32}"/>
                </c:ext>
              </c:extLst>
            </c:dLbl>
            <c:dLbl>
              <c:idx val="2"/>
              <c:layout>
                <c:manualLayout>
                  <c:x val="-4.9875311720699173E-3"/>
                  <c:y val="0.4634760705289672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3D4-4D1A-83D4-3C8CC418BC32}"/>
                </c:ext>
              </c:extLst>
            </c:dLbl>
            <c:spPr>
              <a:noFill/>
              <a:ln>
                <a:noFill/>
              </a:ln>
              <a:effectLst/>
            </c:spPr>
            <c:txPr>
              <a:bodyPr rot="-5400000" spcFirstLastPara="1" vertOverflow="ellipsis"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'[Universalización CMI Mz 2022.xlsx]CMI'!$C$25:$E$25</c:f>
              <c:strCache>
                <c:ptCount val="3"/>
                <c:pt idx="0">
                  <c:v>ene</c:v>
                </c:pt>
                <c:pt idx="1">
                  <c:v>feb</c:v>
                </c:pt>
                <c:pt idx="2">
                  <c:v>mar</c:v>
                </c:pt>
              </c:strCache>
            </c:strRef>
          </c:cat>
          <c:val>
            <c:numRef>
              <c:f>'[Universalización CMI Mz 2022.xlsx]CMI'!$C$26:$E$26</c:f>
              <c:numCache>
                <c:formatCode>_-* #,##0_-;\-* #,##0_-;_-* "-"??_-;_-@_-</c:formatCode>
                <c:ptCount val="3"/>
                <c:pt idx="0">
                  <c:v>54604.75</c:v>
                </c:pt>
                <c:pt idx="1">
                  <c:v>51959.32</c:v>
                </c:pt>
                <c:pt idx="2">
                  <c:v>59849.81</c:v>
                </c:pt>
              </c:numCache>
            </c:numRef>
          </c:val>
          <c:extLst>
            <c:ext xmlns:c16="http://schemas.microsoft.com/office/drawing/2014/chart" uri="{C3380CC4-5D6E-409C-BE32-E72D297353CC}">
              <c16:uniqueId val="{00000003-13D4-4D1A-83D4-3C8CC418BC32}"/>
            </c:ext>
          </c:extLst>
        </c:ser>
        <c:ser>
          <c:idx val="1"/>
          <c:order val="1"/>
          <c:tx>
            <c:strRef>
              <c:f>'[Universalización CMI Mz 2022.xlsx]CMI'!$B$27</c:f>
              <c:strCache>
                <c:ptCount val="1"/>
                <c:pt idx="0">
                  <c:v>2022</c:v>
                </c:pt>
              </c:strCache>
            </c:strRef>
          </c:tx>
          <c:spPr>
            <a:solidFill>
              <a:schemeClr val="accent2"/>
            </a:solidFill>
            <a:ln>
              <a:solidFill>
                <a:schemeClr val="accent2"/>
              </a:solidFill>
            </a:ln>
            <a:effectLst/>
            <a:scene3d>
              <a:camera prst="orthographicFront"/>
              <a:lightRig rig="threePt" dir="t"/>
            </a:scene3d>
            <a:sp3d>
              <a:bevelT/>
            </a:sp3d>
          </c:spPr>
          <c:invertIfNegative val="0"/>
          <c:dLbls>
            <c:dLbl>
              <c:idx val="0"/>
              <c:layout>
                <c:manualLayout>
                  <c:x val="4.9875311720698253E-3"/>
                  <c:y val="0.3727959697732997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3D4-4D1A-83D4-3C8CC418BC32}"/>
                </c:ext>
              </c:extLst>
            </c:dLbl>
            <c:dLbl>
              <c:idx val="1"/>
              <c:layout>
                <c:manualLayout>
                  <c:x val="6.6074970055177021E-4"/>
                  <c:y val="0.3602391955413633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3D4-4D1A-83D4-3C8CC418BC32}"/>
                </c:ext>
              </c:extLst>
            </c:dLbl>
            <c:dLbl>
              <c:idx val="2"/>
              <c:layout>
                <c:manualLayout>
                  <c:x val="-1.8287403039948916E-16"/>
                  <c:y val="0.3778337531486146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3D4-4D1A-83D4-3C8CC418BC32}"/>
                </c:ext>
              </c:extLst>
            </c:dLbl>
            <c:spPr>
              <a:noFill/>
              <a:ln>
                <a:noFill/>
              </a:ln>
              <a:effectLst/>
            </c:spPr>
            <c:txPr>
              <a:bodyPr rot="-5400000" spcFirstLastPara="1" vertOverflow="ellipsis"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'[Universalización CMI Mz 2022.xlsx]CMI'!$C$25:$E$25</c:f>
              <c:strCache>
                <c:ptCount val="3"/>
                <c:pt idx="0">
                  <c:v>ene</c:v>
                </c:pt>
                <c:pt idx="1">
                  <c:v>feb</c:v>
                </c:pt>
                <c:pt idx="2">
                  <c:v>mar</c:v>
                </c:pt>
              </c:strCache>
            </c:strRef>
          </c:cat>
          <c:val>
            <c:numRef>
              <c:f>'[Universalización CMI Mz 2022.xlsx]CMI'!$C$27:$E$27</c:f>
              <c:numCache>
                <c:formatCode>_-* #,##0_-;\-* #,##0_-;_-* "-"??_-;_-@_-</c:formatCode>
                <c:ptCount val="3"/>
                <c:pt idx="0">
                  <c:v>55001.660000000018</c:v>
                </c:pt>
                <c:pt idx="1">
                  <c:v>51287.88</c:v>
                </c:pt>
                <c:pt idx="2">
                  <c:v>57759.510000000089</c:v>
                </c:pt>
              </c:numCache>
            </c:numRef>
          </c:val>
          <c:extLst>
            <c:ext xmlns:c16="http://schemas.microsoft.com/office/drawing/2014/chart" uri="{C3380CC4-5D6E-409C-BE32-E72D297353CC}">
              <c16:uniqueId val="{00000007-13D4-4D1A-83D4-3C8CC418BC32}"/>
            </c:ext>
          </c:extLst>
        </c:ser>
        <c:dLbls>
          <c:showLegendKey val="0"/>
          <c:showVal val="1"/>
          <c:showCatName val="0"/>
          <c:showSerName val="0"/>
          <c:showPercent val="0"/>
          <c:showBubbleSize val="0"/>
        </c:dLbls>
        <c:gapWidth val="150"/>
        <c:axId val="557219872"/>
        <c:axId val="679139920"/>
      </c:barChart>
      <c:catAx>
        <c:axId val="557219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bg2">
                    <a:lumMod val="50000"/>
                  </a:schemeClr>
                </a:solidFill>
                <a:latin typeface="+mn-lt"/>
                <a:ea typeface="+mn-ea"/>
                <a:cs typeface="+mn-cs"/>
              </a:defRPr>
            </a:pPr>
            <a:endParaRPr lang="es-MX"/>
          </a:p>
        </c:txPr>
        <c:crossAx val="679139920"/>
        <c:crosses val="autoZero"/>
        <c:auto val="1"/>
        <c:lblAlgn val="ctr"/>
        <c:lblOffset val="100"/>
        <c:noMultiLvlLbl val="0"/>
      </c:catAx>
      <c:valAx>
        <c:axId val="679139920"/>
        <c:scaling>
          <c:orientation val="minMax"/>
          <c:max val="65000"/>
          <c:min val="20000"/>
        </c:scaling>
        <c:delete val="0"/>
        <c:axPos val="l"/>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bg2">
                    <a:lumMod val="50000"/>
                  </a:schemeClr>
                </a:solidFill>
                <a:latin typeface="+mn-lt"/>
                <a:ea typeface="+mn-ea"/>
                <a:cs typeface="+mn-cs"/>
              </a:defRPr>
            </a:pPr>
            <a:endParaRPr lang="es-MX"/>
          </a:p>
        </c:txPr>
        <c:crossAx val="557219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bg2">
                  <a:lumMod val="50000"/>
                </a:schemeClr>
              </a:solidFill>
              <a:latin typeface="+mn-lt"/>
              <a:ea typeface="+mn-ea"/>
              <a:cs typeface="+mn-cs"/>
            </a:defRPr>
          </a:pPr>
          <a:endParaRPr lang="es-MX"/>
        </a:p>
      </c:txPr>
    </c:legend>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'Continuidad LV'!$B$43</c:f>
              <c:strCache>
                <c:ptCount val="1"/>
                <c:pt idx="0">
                  <c:v>Barrido Manual</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'Continuidad LV'!$C$42:$D$42</c:f>
              <c:numCache>
                <c:formatCode>0</c:formatCode>
                <c:ptCount val="2"/>
                <c:pt idx="0">
                  <c:v>2022</c:v>
                </c:pt>
                <c:pt idx="1">
                  <c:v>2021</c:v>
                </c:pt>
              </c:numCache>
            </c:numRef>
          </c:cat>
          <c:val>
            <c:numRef>
              <c:f>'Continuidad LV'!$C$43:$D$43</c:f>
              <c:numCache>
                <c:formatCode>_-* #,##0_-;\-* #,##0_-;_-* "-"??_-;_-@_-</c:formatCode>
                <c:ptCount val="2"/>
                <c:pt idx="0">
                  <c:v>378156.66000000003</c:v>
                </c:pt>
                <c:pt idx="1">
                  <c:v>365789.83999999997</c:v>
                </c:pt>
              </c:numCache>
            </c:numRef>
          </c:val>
          <c:extLst>
            <c:ext xmlns:c16="http://schemas.microsoft.com/office/drawing/2014/chart" uri="{C3380CC4-5D6E-409C-BE32-E72D297353CC}">
              <c16:uniqueId val="{00000000-891F-4895-BCA7-58FDD2D0D197}"/>
            </c:ext>
          </c:extLst>
        </c:ser>
        <c:ser>
          <c:idx val="1"/>
          <c:order val="1"/>
          <c:tx>
            <c:strRef>
              <c:f>'Continuidad LV'!$B$44</c:f>
              <c:strCache>
                <c:ptCount val="1"/>
                <c:pt idx="0">
                  <c:v>Barrido Mecánico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'Continuidad LV'!$C$42:$D$42</c:f>
              <c:numCache>
                <c:formatCode>0</c:formatCode>
                <c:ptCount val="2"/>
                <c:pt idx="0">
                  <c:v>2022</c:v>
                </c:pt>
                <c:pt idx="1">
                  <c:v>2021</c:v>
                </c:pt>
              </c:numCache>
            </c:numRef>
          </c:cat>
          <c:val>
            <c:numRef>
              <c:f>'Continuidad LV'!$C$44:$D$44</c:f>
              <c:numCache>
                <c:formatCode>_-* #,##0_-;\-* #,##0_-;_-* "-"??_-;_-@_-</c:formatCode>
                <c:ptCount val="2"/>
                <c:pt idx="0">
                  <c:v>31926.6</c:v>
                </c:pt>
                <c:pt idx="1">
                  <c:v>31516.3</c:v>
                </c:pt>
              </c:numCache>
            </c:numRef>
          </c:val>
          <c:extLst>
            <c:ext xmlns:c16="http://schemas.microsoft.com/office/drawing/2014/chart" uri="{C3380CC4-5D6E-409C-BE32-E72D297353CC}">
              <c16:uniqueId val="{00000001-891F-4895-BCA7-58FDD2D0D197}"/>
            </c:ext>
          </c:extLst>
        </c:ser>
        <c:dLbls>
          <c:dLblPos val="ctr"/>
          <c:showLegendKey val="0"/>
          <c:showVal val="1"/>
          <c:showCatName val="0"/>
          <c:showSerName val="0"/>
          <c:showPercent val="0"/>
          <c:showBubbleSize val="0"/>
        </c:dLbls>
        <c:gapWidth val="150"/>
        <c:overlap val="100"/>
        <c:axId val="509326560"/>
        <c:axId val="509338208"/>
      </c:barChart>
      <c:catAx>
        <c:axId val="509326560"/>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s-MX"/>
          </a:p>
        </c:txPr>
        <c:crossAx val="509338208"/>
        <c:crosses val="autoZero"/>
        <c:auto val="1"/>
        <c:lblAlgn val="ctr"/>
        <c:lblOffset val="100"/>
        <c:noMultiLvlLbl val="0"/>
      </c:catAx>
      <c:valAx>
        <c:axId val="509338208"/>
        <c:scaling>
          <c:orientation val="minMax"/>
          <c:min val="250000"/>
        </c:scaling>
        <c:delete val="0"/>
        <c:axPos val="l"/>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rgbClr val="92D050"/>
                </a:solidFill>
                <a:latin typeface="+mn-lt"/>
                <a:ea typeface="+mn-ea"/>
                <a:cs typeface="+mn-cs"/>
              </a:defRPr>
            </a:pPr>
            <a:endParaRPr lang="es-MX"/>
          </a:p>
        </c:txPr>
        <c:crossAx val="5093265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'ACUMULADO 2022'!$A$21</c:f>
              <c:strCache>
                <c:ptCount val="1"/>
                <c:pt idx="0">
                  <c:v>2021</c:v>
                </c:pt>
              </c:strCache>
            </c:strRef>
          </c:tx>
          <c:spPr>
            <a:ln w="28575" cap="rnd">
              <a:solidFill>
                <a:srgbClr val="92D050"/>
              </a:solidFill>
              <a:round/>
            </a:ln>
            <a:effectLst/>
          </c:spPr>
          <c:marker>
            <c:symbol val="circle"/>
            <c:size val="5"/>
            <c:spPr>
              <a:solidFill>
                <a:srgbClr val="92D050"/>
              </a:solidFill>
              <a:ln w="9525">
                <a:solidFill>
                  <a:srgbClr val="92D050"/>
                </a:solidFill>
              </a:ln>
              <a:effectLst/>
            </c:spPr>
          </c:marker>
          <c:dLbls>
            <c:dLbl>
              <c:idx val="0"/>
              <c:layout>
                <c:manualLayout>
                  <c:x val="-4.8457754231257984E-2"/>
                  <c:y val="4.18373046850145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BD8-457A-B9EF-C6AA131A5109}"/>
                </c:ext>
              </c:extLst>
            </c:dLbl>
            <c:dLbl>
              <c:idx val="1"/>
              <c:layout>
                <c:manualLayout>
                  <c:x val="-4.6005438733724688E-2"/>
                  <c:y val="3.62645555162097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BD8-457A-B9EF-C6AA131A5109}"/>
                </c:ext>
              </c:extLst>
            </c:dLbl>
            <c:dLbl>
              <c:idx val="2"/>
              <c:layout>
                <c:manualLayout>
                  <c:x val="-3.6196176743591491E-2"/>
                  <c:y val="4.74100538538193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BD8-457A-B9EF-C6AA131A5109}"/>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2">
                        <a:lumMod val="50000"/>
                      </a:schemeClr>
                    </a:solidFill>
                    <a:latin typeface="+mn-lt"/>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'ACUMULADO 2022'!$B$17:$D$17</c:f>
              <c:strCache>
                <c:ptCount val="3"/>
                <c:pt idx="0">
                  <c:v>enero</c:v>
                </c:pt>
                <c:pt idx="1">
                  <c:v>febrero</c:v>
                </c:pt>
                <c:pt idx="2">
                  <c:v>marzo</c:v>
                </c:pt>
              </c:strCache>
            </c:strRef>
          </c:cat>
          <c:val>
            <c:numRef>
              <c:f>'ACUMULADO 2022'!$B$21:$D$21</c:f>
              <c:numCache>
                <c:formatCode>_(* #,##0_);_(* \(#,##0\);_(* "-"_);_(@_)</c:formatCode>
                <c:ptCount val="3"/>
                <c:pt idx="0">
                  <c:v>5096</c:v>
                </c:pt>
                <c:pt idx="1">
                  <c:v>4728</c:v>
                </c:pt>
                <c:pt idx="2">
                  <c:v>5319</c:v>
                </c:pt>
              </c:numCache>
            </c:numRef>
          </c:val>
          <c:smooth val="0"/>
          <c:extLst>
            <c:ext xmlns:c16="http://schemas.microsoft.com/office/drawing/2014/chart" uri="{C3380CC4-5D6E-409C-BE32-E72D297353CC}">
              <c16:uniqueId val="{00000003-FBD8-457A-B9EF-C6AA131A5109}"/>
            </c:ext>
          </c:extLst>
        </c:ser>
        <c:ser>
          <c:idx val="1"/>
          <c:order val="1"/>
          <c:tx>
            <c:strRef>
              <c:f>'ACUMULADO 2022'!$A$22</c:f>
              <c:strCache>
                <c:ptCount val="1"/>
                <c:pt idx="0">
                  <c:v>2022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1"/>
            <c:marker>
              <c:symbol val="circle"/>
              <c:size val="5"/>
              <c:spPr>
                <a:solidFill>
                  <a:srgbClr val="92D050"/>
                </a:solidFill>
                <a:ln w="9525">
                  <a:solidFill>
                    <a:schemeClr val="accent2"/>
                  </a:solidFill>
                </a:ln>
                <a:effectLst/>
              </c:spPr>
            </c:marker>
            <c:bubble3D val="0"/>
            <c:extLst>
              <c:ext xmlns:c16="http://schemas.microsoft.com/office/drawing/2014/chart" uri="{C3380CC4-5D6E-409C-BE32-E72D297353CC}">
                <c16:uniqueId val="{00000004-FBD8-457A-B9EF-C6AA131A5109}"/>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2">
                        <a:lumMod val="50000"/>
                      </a:schemeClr>
                    </a:solidFill>
                    <a:latin typeface="+mn-lt"/>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'ACUMULADO 2022'!$B$17:$D$17</c:f>
              <c:strCache>
                <c:ptCount val="3"/>
                <c:pt idx="0">
                  <c:v>enero</c:v>
                </c:pt>
                <c:pt idx="1">
                  <c:v>febrero</c:v>
                </c:pt>
                <c:pt idx="2">
                  <c:v>marzo</c:v>
                </c:pt>
              </c:strCache>
            </c:strRef>
          </c:cat>
          <c:val>
            <c:numRef>
              <c:f>'ACUMULADO 2022'!$B$22:$D$22</c:f>
              <c:numCache>
                <c:formatCode>_(* #,##0_);_(* \(#,##0\);_(* "-"_);_(@_)</c:formatCode>
                <c:ptCount val="3"/>
                <c:pt idx="0">
                  <c:v>5169</c:v>
                </c:pt>
                <c:pt idx="1">
                  <c:v>4776</c:v>
                </c:pt>
                <c:pt idx="2">
                  <c:v>5373</c:v>
                </c:pt>
              </c:numCache>
            </c:numRef>
          </c:val>
          <c:smooth val="0"/>
          <c:extLst>
            <c:ext xmlns:c16="http://schemas.microsoft.com/office/drawing/2014/chart" uri="{C3380CC4-5D6E-409C-BE32-E72D297353CC}">
              <c16:uniqueId val="{00000005-FBD8-457A-B9EF-C6AA131A5109}"/>
            </c:ext>
          </c:extLst>
        </c:ser>
        <c:dLbls>
          <c:dLblPos val="t"/>
          <c:showLegendKey val="0"/>
          <c:showVal val="1"/>
          <c:showCatName val="0"/>
          <c:showSerName val="0"/>
          <c:showPercent val="0"/>
          <c:showBubbleSize val="0"/>
        </c:dLbls>
        <c:marker val="1"/>
        <c:smooth val="0"/>
        <c:axId val="1455535903"/>
        <c:axId val="1043035487"/>
      </c:lineChart>
      <c:catAx>
        <c:axId val="14555359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92D050"/>
                </a:solidFill>
                <a:latin typeface="+mn-lt"/>
                <a:ea typeface="+mn-ea"/>
                <a:cs typeface="+mn-cs"/>
              </a:defRPr>
            </a:pPr>
            <a:endParaRPr lang="es-MX"/>
          </a:p>
        </c:txPr>
        <c:crossAx val="1043035487"/>
        <c:crosses val="autoZero"/>
        <c:auto val="1"/>
        <c:lblAlgn val="ctr"/>
        <c:lblOffset val="100"/>
        <c:noMultiLvlLbl val="0"/>
      </c:catAx>
      <c:valAx>
        <c:axId val="1043035487"/>
        <c:scaling>
          <c:orientation val="minMax"/>
        </c:scaling>
        <c:delete val="0"/>
        <c:axPos val="l"/>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accent2"/>
                </a:solidFill>
                <a:latin typeface="+mn-lt"/>
                <a:ea typeface="+mn-ea"/>
                <a:cs typeface="+mn-cs"/>
              </a:defRPr>
            </a:pPr>
            <a:endParaRPr lang="es-MX"/>
          </a:p>
        </c:txPr>
        <c:crossAx val="14555359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bg2">
                  <a:lumMod val="50000"/>
                </a:schemeClr>
              </a:solidFill>
              <a:latin typeface="+mn-lt"/>
              <a:ea typeface="+mn-ea"/>
              <a:cs typeface="+mn-cs"/>
            </a:defRPr>
          </a:pPr>
          <a:endParaRPr lang="es-MX"/>
        </a:p>
      </c:txPr>
    </c:legend>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'ACUMULADO QUEJAS 2022'!$S$25</c:f>
              <c:strCache>
                <c:ptCount val="1"/>
                <c:pt idx="0">
                  <c:v>2022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3.0179377817044183E-2"/>
                  <c:y val="-6.01851851851851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99C-4B41-A834-ABF07A9FB060}"/>
                </c:ext>
              </c:extLst>
            </c:dLbl>
            <c:dLbl>
              <c:idx val="1"/>
              <c:layout>
                <c:manualLayout>
                  <c:x val="-2.7002601204723743E-2"/>
                  <c:y val="-5.5555555555555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99C-4B41-A834-ABF07A9FB060}"/>
                </c:ext>
              </c:extLst>
            </c:dLbl>
            <c:dLbl>
              <c:idx val="2"/>
              <c:layout>
                <c:manualLayout>
                  <c:x val="-1.7472271367762537E-2"/>
                  <c:y val="-2.77777777777777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99C-4B41-A834-ABF07A9FB060}"/>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2">
                        <a:lumMod val="50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'ACUMULADO QUEJAS 2022'!$T$24:$V$24</c:f>
              <c:strCache>
                <c:ptCount val="3"/>
                <c:pt idx="0">
                  <c:v>enero</c:v>
                </c:pt>
                <c:pt idx="1">
                  <c:v>febrero</c:v>
                </c:pt>
                <c:pt idx="2">
                  <c:v>marzo</c:v>
                </c:pt>
              </c:strCache>
            </c:strRef>
          </c:cat>
          <c:val>
            <c:numRef>
              <c:f>'ACUMULADO QUEJAS 2022'!$T$25:$V$25</c:f>
              <c:numCache>
                <c:formatCode>General</c:formatCode>
                <c:ptCount val="3"/>
                <c:pt idx="0">
                  <c:v>196</c:v>
                </c:pt>
                <c:pt idx="1">
                  <c:v>182</c:v>
                </c:pt>
                <c:pt idx="2">
                  <c:v>183</c:v>
                </c:pt>
              </c:numCache>
            </c:numRef>
          </c:val>
          <c:smooth val="0"/>
          <c:extLst>
            <c:ext xmlns:c16="http://schemas.microsoft.com/office/drawing/2014/chart" uri="{C3380CC4-5D6E-409C-BE32-E72D297353CC}">
              <c16:uniqueId val="{00000003-499C-4B41-A834-ABF07A9FB060}"/>
            </c:ext>
          </c:extLst>
        </c:ser>
        <c:ser>
          <c:idx val="1"/>
          <c:order val="1"/>
          <c:tx>
            <c:strRef>
              <c:f>'ACUMULADO QUEJAS 2022'!$S$26</c:f>
              <c:strCache>
                <c:ptCount val="1"/>
                <c:pt idx="0">
                  <c:v>2021</c:v>
                </c:pt>
              </c:strCache>
            </c:strRef>
          </c:tx>
          <c:spPr>
            <a:ln w="28575" cap="rnd">
              <a:solidFill>
                <a:srgbClr val="92D050"/>
              </a:solidFill>
              <a:round/>
            </a:ln>
            <a:effectLst/>
          </c:spPr>
          <c:marker>
            <c:symbol val="circle"/>
            <c:size val="5"/>
            <c:spPr>
              <a:solidFill>
                <a:srgbClr val="92D050"/>
              </a:solidFill>
              <a:ln w="9525">
                <a:solidFill>
                  <a:srgbClr val="92D050"/>
                </a:solidFill>
              </a:ln>
              <a:effectLst/>
            </c:spPr>
          </c:marker>
          <c:dLbls>
            <c:dLbl>
              <c:idx val="0"/>
              <c:layout>
                <c:manualLayout>
                  <c:x val="-2.5414212898563521E-2"/>
                  <c:y val="5.09259259259259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99C-4B41-A834-ABF07A9FB060}"/>
                </c:ext>
              </c:extLst>
            </c:dLbl>
            <c:dLbl>
              <c:idx val="1"/>
              <c:layout>
                <c:manualLayout>
                  <c:x val="-2.2237436286243081E-2"/>
                  <c:y val="3.70370370370370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99C-4B41-A834-ABF07A9FB060}"/>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2">
                        <a:lumMod val="50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'ACUMULADO QUEJAS 2022'!$T$24:$V$24</c:f>
              <c:strCache>
                <c:ptCount val="3"/>
                <c:pt idx="0">
                  <c:v>enero</c:v>
                </c:pt>
                <c:pt idx="1">
                  <c:v>febrero</c:v>
                </c:pt>
                <c:pt idx="2">
                  <c:v>marzo</c:v>
                </c:pt>
              </c:strCache>
            </c:strRef>
          </c:cat>
          <c:val>
            <c:numRef>
              <c:f>'ACUMULADO QUEJAS 2022'!$T$26:$V$26</c:f>
              <c:numCache>
                <c:formatCode>General</c:formatCode>
                <c:ptCount val="3"/>
                <c:pt idx="0">
                  <c:v>110</c:v>
                </c:pt>
                <c:pt idx="1">
                  <c:v>116</c:v>
                </c:pt>
                <c:pt idx="2">
                  <c:v>116</c:v>
                </c:pt>
              </c:numCache>
            </c:numRef>
          </c:val>
          <c:smooth val="0"/>
          <c:extLst>
            <c:ext xmlns:c16="http://schemas.microsoft.com/office/drawing/2014/chart" uri="{C3380CC4-5D6E-409C-BE32-E72D297353CC}">
              <c16:uniqueId val="{00000006-499C-4B41-A834-ABF07A9FB060}"/>
            </c:ext>
          </c:extLst>
        </c:ser>
        <c:dLbls>
          <c:showLegendKey val="0"/>
          <c:showVal val="0"/>
          <c:showCatName val="0"/>
          <c:showSerName val="0"/>
          <c:showPercent val="0"/>
          <c:showBubbleSize val="0"/>
        </c:dLbls>
        <c:marker val="1"/>
        <c:smooth val="0"/>
        <c:axId val="1253682912"/>
        <c:axId val="1253656704"/>
      </c:lineChart>
      <c:catAx>
        <c:axId val="1253682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accent2"/>
                </a:solidFill>
                <a:latin typeface="+mn-lt"/>
                <a:ea typeface="+mn-ea"/>
                <a:cs typeface="+mn-cs"/>
              </a:defRPr>
            </a:pPr>
            <a:endParaRPr lang="es-MX"/>
          </a:p>
        </c:txPr>
        <c:crossAx val="1253656704"/>
        <c:crosses val="autoZero"/>
        <c:auto val="1"/>
        <c:lblAlgn val="ctr"/>
        <c:lblOffset val="100"/>
        <c:noMultiLvlLbl val="0"/>
      </c:catAx>
      <c:valAx>
        <c:axId val="125365670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rgbClr val="92D050"/>
                </a:solidFill>
                <a:latin typeface="+mn-lt"/>
                <a:ea typeface="+mn-ea"/>
                <a:cs typeface="+mn-cs"/>
              </a:defRPr>
            </a:pPr>
            <a:endParaRPr lang="es-MX"/>
          </a:p>
        </c:txPr>
        <c:crossAx val="1253682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bg2">
                  <a:lumMod val="50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5506750728118956E-2"/>
          <c:y val="8.0236539846602895E-2"/>
          <c:w val="0.90923576120410055"/>
          <c:h val="0.61601790130618428"/>
        </c:manualLayout>
      </c:layout>
      <c:lineChart>
        <c:grouping val="standard"/>
        <c:varyColors val="0"/>
        <c:ser>
          <c:idx val="0"/>
          <c:order val="0"/>
          <c:tx>
            <c:strRef>
              <c:f>'ACUMULADO RECLAMAC 2022'!$H$40</c:f>
              <c:strCache>
                <c:ptCount val="1"/>
                <c:pt idx="0">
                  <c:v>2022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4.0686510904606829E-2"/>
                  <c:y val="5.55555555555555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F6C-4CD4-8CB3-3532C648A1C3}"/>
                </c:ext>
              </c:extLst>
            </c:dLbl>
            <c:dLbl>
              <c:idx val="1"/>
              <c:layout>
                <c:manualLayout>
                  <c:x val="-3.5899862562888359E-2"/>
                  <c:y val="4.62962962962962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F6C-4CD4-8CB3-3532C648A1C3}"/>
                </c:ext>
              </c:extLst>
            </c:dLbl>
            <c:dLbl>
              <c:idx val="2"/>
              <c:layout>
                <c:manualLayout>
                  <c:x val="-3.3506538392029141E-2"/>
                  <c:y val="3.70370370370370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F6C-4CD4-8CB3-3532C648A1C3}"/>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2">
                        <a:lumMod val="50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'ACUMULADO RECLAMAC 2022'!$I$39:$K$39</c:f>
              <c:strCache>
                <c:ptCount val="3"/>
                <c:pt idx="0">
                  <c:v>enero</c:v>
                </c:pt>
                <c:pt idx="1">
                  <c:v>febrero</c:v>
                </c:pt>
                <c:pt idx="2">
                  <c:v>marzo</c:v>
                </c:pt>
              </c:strCache>
            </c:strRef>
          </c:cat>
          <c:val>
            <c:numRef>
              <c:f>'ACUMULADO RECLAMAC 2022'!$I$40:$K$40</c:f>
              <c:numCache>
                <c:formatCode>General</c:formatCode>
                <c:ptCount val="3"/>
                <c:pt idx="0">
                  <c:v>278</c:v>
                </c:pt>
                <c:pt idx="1">
                  <c:v>296</c:v>
                </c:pt>
                <c:pt idx="2">
                  <c:v>310</c:v>
                </c:pt>
              </c:numCache>
            </c:numRef>
          </c:val>
          <c:smooth val="0"/>
          <c:extLst>
            <c:ext xmlns:c16="http://schemas.microsoft.com/office/drawing/2014/chart" uri="{C3380CC4-5D6E-409C-BE32-E72D297353CC}">
              <c16:uniqueId val="{00000003-EF6C-4CD4-8CB3-3532C648A1C3}"/>
            </c:ext>
          </c:extLst>
        </c:ser>
        <c:ser>
          <c:idx val="1"/>
          <c:order val="1"/>
          <c:tx>
            <c:strRef>
              <c:f>'ACUMULADO RECLAMAC 2022'!$H$41</c:f>
              <c:strCache>
                <c:ptCount val="1"/>
                <c:pt idx="0">
                  <c:v>2021</c:v>
                </c:pt>
              </c:strCache>
            </c:strRef>
          </c:tx>
          <c:spPr>
            <a:ln w="28575" cap="rnd">
              <a:solidFill>
                <a:srgbClr val="92D050"/>
              </a:solidFill>
              <a:round/>
            </a:ln>
            <a:effectLst/>
          </c:spPr>
          <c:marker>
            <c:symbol val="circle"/>
            <c:size val="5"/>
            <c:spPr>
              <a:solidFill>
                <a:srgbClr val="92D050"/>
              </a:solidFill>
              <a:ln w="9525">
                <a:solidFill>
                  <a:srgbClr val="92D050"/>
                </a:solidFill>
              </a:ln>
              <a:effectLst/>
            </c:spPr>
          </c:marker>
          <c:dLbls>
            <c:dLbl>
              <c:idx val="0"/>
              <c:layout>
                <c:manualLayout>
                  <c:x val="-5.9833104271480628E-2"/>
                  <c:y val="-2.31481481481481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F6C-4CD4-8CB3-3532C648A1C3}"/>
                </c:ext>
              </c:extLst>
            </c:dLbl>
            <c:dLbl>
              <c:idx val="1"/>
              <c:layout>
                <c:manualLayout>
                  <c:x val="-2.3933241708592241E-2"/>
                  <c:y val="-4.16666666666666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F6C-4CD4-8CB3-3532C648A1C3}"/>
                </c:ext>
              </c:extLst>
            </c:dLbl>
            <c:dLbl>
              <c:idx val="2"/>
              <c:layout>
                <c:manualLayout>
                  <c:x val="-2.393324170859224E-3"/>
                  <c:y val="-3.24074074074074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F6C-4CD4-8CB3-3532C648A1C3}"/>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2">
                        <a:lumMod val="50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'ACUMULADO RECLAMAC 2022'!$I$39:$K$39</c:f>
              <c:strCache>
                <c:ptCount val="3"/>
                <c:pt idx="0">
                  <c:v>enero</c:v>
                </c:pt>
                <c:pt idx="1">
                  <c:v>febrero</c:v>
                </c:pt>
                <c:pt idx="2">
                  <c:v>marzo</c:v>
                </c:pt>
              </c:strCache>
            </c:strRef>
          </c:cat>
          <c:val>
            <c:numRef>
              <c:f>'ACUMULADO RECLAMAC 2022'!$I$41:$K$41</c:f>
              <c:numCache>
                <c:formatCode>General</c:formatCode>
                <c:ptCount val="3"/>
                <c:pt idx="0">
                  <c:v>334</c:v>
                </c:pt>
                <c:pt idx="1">
                  <c:v>420</c:v>
                </c:pt>
                <c:pt idx="2">
                  <c:v>315</c:v>
                </c:pt>
              </c:numCache>
            </c:numRef>
          </c:val>
          <c:smooth val="0"/>
          <c:extLst>
            <c:ext xmlns:c16="http://schemas.microsoft.com/office/drawing/2014/chart" uri="{C3380CC4-5D6E-409C-BE32-E72D297353CC}">
              <c16:uniqueId val="{00000007-EF6C-4CD4-8CB3-3532C648A1C3}"/>
            </c:ext>
          </c:extLst>
        </c:ser>
        <c:dLbls>
          <c:showLegendKey val="0"/>
          <c:showVal val="0"/>
          <c:showCatName val="0"/>
          <c:showSerName val="0"/>
          <c:showPercent val="0"/>
          <c:showBubbleSize val="0"/>
        </c:dLbls>
        <c:marker val="1"/>
        <c:smooth val="0"/>
        <c:axId val="1187920624"/>
        <c:axId val="1187913136"/>
      </c:lineChart>
      <c:catAx>
        <c:axId val="1187920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92D050"/>
                </a:solidFill>
                <a:latin typeface="+mn-lt"/>
                <a:ea typeface="+mn-ea"/>
                <a:cs typeface="+mn-cs"/>
              </a:defRPr>
            </a:pPr>
            <a:endParaRPr lang="es-MX"/>
          </a:p>
        </c:txPr>
        <c:crossAx val="1187913136"/>
        <c:crosses val="autoZero"/>
        <c:auto val="1"/>
        <c:lblAlgn val="ctr"/>
        <c:lblOffset val="100"/>
        <c:noMultiLvlLbl val="0"/>
      </c:catAx>
      <c:valAx>
        <c:axId val="118791313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accent2"/>
                </a:solidFill>
                <a:latin typeface="+mn-lt"/>
                <a:ea typeface="+mn-ea"/>
                <a:cs typeface="+mn-cs"/>
              </a:defRPr>
            </a:pPr>
            <a:endParaRPr lang="es-MX"/>
          </a:p>
        </c:txPr>
        <c:crossAx val="11879206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CC32D1-E595-4846-BC04-50A49496EACF}" type="doc">
      <dgm:prSet loTypeId="urn:microsoft.com/office/officeart/2008/layout/LinedList" loCatId="list" qsTypeId="urn:microsoft.com/office/officeart/2005/8/quickstyle/simple1" qsCatId="simple" csTypeId="urn:microsoft.com/office/officeart/2005/8/colors/accent6_4" csCatId="accent6" phldr="1"/>
      <dgm:spPr/>
      <dgm:t>
        <a:bodyPr/>
        <a:lstStyle/>
        <a:p>
          <a:endParaRPr lang="es-MX"/>
        </a:p>
      </dgm:t>
    </dgm:pt>
    <dgm:pt modelId="{6665B45F-A851-448C-9FD5-1432FACB2090}">
      <dgm:prSet phldrT="[Texto]"/>
      <dgm:spPr/>
      <dgm:t>
        <a:bodyPr/>
        <a:lstStyle/>
        <a:p>
          <a:r>
            <a:rPr lang="es-CO" b="1" dirty="0"/>
            <a:t>Análisis</a:t>
          </a:r>
          <a:endParaRPr lang="es-MX" b="1" dirty="0"/>
        </a:p>
      </dgm:t>
    </dgm:pt>
    <dgm:pt modelId="{46674F9E-649B-442A-8734-E98123A6EB6C}" type="parTrans" cxnId="{E8BF38E9-5170-44AE-A102-B282EA5FB042}">
      <dgm:prSet/>
      <dgm:spPr/>
      <dgm:t>
        <a:bodyPr/>
        <a:lstStyle/>
        <a:p>
          <a:endParaRPr lang="es-MX"/>
        </a:p>
      </dgm:t>
    </dgm:pt>
    <dgm:pt modelId="{F20CC5CF-55A6-4A49-B22E-1AD4DA568986}" type="sibTrans" cxnId="{E8BF38E9-5170-44AE-A102-B282EA5FB042}">
      <dgm:prSet/>
      <dgm:spPr/>
      <dgm:t>
        <a:bodyPr/>
        <a:lstStyle/>
        <a:p>
          <a:endParaRPr lang="es-MX"/>
        </a:p>
      </dgm:t>
    </dgm:pt>
    <dgm:pt modelId="{C9F75EEF-3D78-42E1-AD8C-7B7AE338CAE5}">
      <dgm:prSet phldrT="[Texto]"/>
      <dgm:spPr/>
      <dgm:t>
        <a:bodyPr/>
        <a:lstStyle/>
        <a:p>
          <a:pPr algn="just"/>
          <a:r>
            <a:rPr lang="es-MX" b="1" dirty="0">
              <a:solidFill>
                <a:schemeClr val="bg2">
                  <a:lumMod val="50000"/>
                </a:schemeClr>
              </a:solidFill>
            </a:rPr>
            <a:t>Menores ingresos que se habían proyectado por la modificación tarifaria solicitada por el componente de Disposición final, que se esperaba iniciara en enero del 2022 y a la fecha no se ha aplicado.</a:t>
          </a:r>
        </a:p>
        <a:p>
          <a:pPr algn="just"/>
          <a:endParaRPr lang="es-MX" b="1" dirty="0">
            <a:solidFill>
              <a:schemeClr val="bg2">
                <a:lumMod val="50000"/>
              </a:schemeClr>
            </a:solidFill>
          </a:endParaRPr>
        </a:p>
        <a:p>
          <a:pPr algn="just"/>
          <a:r>
            <a:rPr lang="es-MX" b="1" dirty="0">
              <a:solidFill>
                <a:schemeClr val="bg2">
                  <a:lumMod val="50000"/>
                </a:schemeClr>
              </a:solidFill>
            </a:rPr>
            <a:t>Sub ejecución de ingresos efectivos de -$12,142, principalmente por disposición final en - $14,872.</a:t>
          </a:r>
          <a:endParaRPr lang="es-MX" dirty="0">
            <a:solidFill>
              <a:schemeClr val="bg2">
                <a:lumMod val="50000"/>
              </a:schemeClr>
            </a:solidFill>
          </a:endParaRPr>
        </a:p>
      </dgm:t>
    </dgm:pt>
    <dgm:pt modelId="{AD0365E6-614F-4C70-AB51-3A1CCB07DA87}" type="parTrans" cxnId="{24998C42-5926-4D54-98F4-88AF165413C9}">
      <dgm:prSet/>
      <dgm:spPr/>
      <dgm:t>
        <a:bodyPr/>
        <a:lstStyle/>
        <a:p>
          <a:endParaRPr lang="es-MX"/>
        </a:p>
      </dgm:t>
    </dgm:pt>
    <dgm:pt modelId="{15D5C2B3-9DCE-4651-A6A5-8B3B4AEA6874}" type="sibTrans" cxnId="{24998C42-5926-4D54-98F4-88AF165413C9}">
      <dgm:prSet/>
      <dgm:spPr/>
      <dgm:t>
        <a:bodyPr/>
        <a:lstStyle/>
        <a:p>
          <a:endParaRPr lang="es-MX"/>
        </a:p>
      </dgm:t>
    </dgm:pt>
    <dgm:pt modelId="{DF14CCCC-8A9B-49B3-9B31-CE37A161C464}">
      <dgm:prSet phldrT="[Texto]"/>
      <dgm:spPr/>
      <dgm:t>
        <a:bodyPr/>
        <a:lstStyle/>
        <a:p>
          <a:r>
            <a:rPr lang="es-MX" b="1" dirty="0">
              <a:solidFill>
                <a:schemeClr val="bg2">
                  <a:lumMod val="50000"/>
                </a:schemeClr>
              </a:solidFill>
            </a:rPr>
            <a:t>Sub ejecución de costos y gastos efectivos en - $1,028, principalmente:</a:t>
          </a:r>
        </a:p>
        <a:p>
          <a:r>
            <a:rPr lang="es-MX" b="1" dirty="0">
              <a:solidFill>
                <a:schemeClr val="bg2">
                  <a:lumMod val="50000"/>
                </a:schemeClr>
              </a:solidFill>
            </a:rPr>
            <a:t>Ordenes y contratos</a:t>
          </a:r>
        </a:p>
        <a:p>
          <a:r>
            <a:rPr lang="es-MX" b="1" dirty="0">
              <a:solidFill>
                <a:schemeClr val="bg2">
                  <a:lumMod val="50000"/>
                </a:schemeClr>
              </a:solidFill>
            </a:rPr>
            <a:t>Generales</a:t>
          </a:r>
        </a:p>
        <a:p>
          <a:r>
            <a:rPr lang="es-MX" b="1" dirty="0">
              <a:solidFill>
                <a:schemeClr val="bg2">
                  <a:lumMod val="50000"/>
                </a:schemeClr>
              </a:solidFill>
            </a:rPr>
            <a:t>Impuestos</a:t>
          </a:r>
        </a:p>
        <a:p>
          <a:r>
            <a:rPr lang="es-MX" b="1" dirty="0">
              <a:solidFill>
                <a:schemeClr val="bg2">
                  <a:lumMod val="50000"/>
                </a:schemeClr>
              </a:solidFill>
            </a:rPr>
            <a:t>Servicios de personal</a:t>
          </a:r>
        </a:p>
        <a:p>
          <a:r>
            <a:rPr lang="es-MX" b="1" dirty="0">
              <a:solidFill>
                <a:schemeClr val="bg2">
                  <a:lumMod val="50000"/>
                </a:schemeClr>
              </a:solidFill>
            </a:rPr>
            <a:t>Otros gastos</a:t>
          </a:r>
          <a:endParaRPr lang="es-MX" dirty="0">
            <a:solidFill>
              <a:schemeClr val="bg2">
                <a:lumMod val="50000"/>
              </a:schemeClr>
            </a:solidFill>
          </a:endParaRPr>
        </a:p>
      </dgm:t>
    </dgm:pt>
    <dgm:pt modelId="{57E17EC2-6C63-4207-B92E-6778B7DAF128}" type="parTrans" cxnId="{E5FB6C7E-D9AC-4B4A-8C82-6C3D6F58FA54}">
      <dgm:prSet/>
      <dgm:spPr/>
      <dgm:t>
        <a:bodyPr/>
        <a:lstStyle/>
        <a:p>
          <a:endParaRPr lang="es-MX"/>
        </a:p>
      </dgm:t>
    </dgm:pt>
    <dgm:pt modelId="{B5FFFA87-4AC5-4809-8870-9C631CD20BEE}" type="sibTrans" cxnId="{E5FB6C7E-D9AC-4B4A-8C82-6C3D6F58FA54}">
      <dgm:prSet/>
      <dgm:spPr/>
      <dgm:t>
        <a:bodyPr/>
        <a:lstStyle/>
        <a:p>
          <a:endParaRPr lang="es-MX"/>
        </a:p>
      </dgm:t>
    </dgm:pt>
    <dgm:pt modelId="{A260BFB2-9DBF-435B-B852-BD926B81A81A}" type="pres">
      <dgm:prSet presAssocID="{A1CC32D1-E595-4846-BC04-50A49496EACF}" presName="vert0" presStyleCnt="0">
        <dgm:presLayoutVars>
          <dgm:dir/>
          <dgm:animOne val="branch"/>
          <dgm:animLvl val="lvl"/>
        </dgm:presLayoutVars>
      </dgm:prSet>
      <dgm:spPr/>
    </dgm:pt>
    <dgm:pt modelId="{1659DDF5-4E43-4BF0-9767-61C311A5DF5F}" type="pres">
      <dgm:prSet presAssocID="{6665B45F-A851-448C-9FD5-1432FACB2090}" presName="thickLine" presStyleLbl="alignNode1" presStyleIdx="0" presStyleCnt="1"/>
      <dgm:spPr/>
    </dgm:pt>
    <dgm:pt modelId="{50491344-370D-4338-BF4C-6AFBD07EFF3C}" type="pres">
      <dgm:prSet presAssocID="{6665B45F-A851-448C-9FD5-1432FACB2090}" presName="horz1" presStyleCnt="0"/>
      <dgm:spPr/>
    </dgm:pt>
    <dgm:pt modelId="{8627693A-E84F-4735-B8C5-1BD316AA6EFA}" type="pres">
      <dgm:prSet presAssocID="{6665B45F-A851-448C-9FD5-1432FACB2090}" presName="tx1" presStyleLbl="revTx" presStyleIdx="0" presStyleCnt="3"/>
      <dgm:spPr/>
    </dgm:pt>
    <dgm:pt modelId="{21236294-3592-4746-8C77-CE218A2DD4B6}" type="pres">
      <dgm:prSet presAssocID="{6665B45F-A851-448C-9FD5-1432FACB2090}" presName="vert1" presStyleCnt="0"/>
      <dgm:spPr/>
    </dgm:pt>
    <dgm:pt modelId="{105C8B36-31E8-43B1-A9C7-26C5CA48032C}" type="pres">
      <dgm:prSet presAssocID="{C9F75EEF-3D78-42E1-AD8C-7B7AE338CAE5}" presName="vertSpace2a" presStyleCnt="0"/>
      <dgm:spPr/>
    </dgm:pt>
    <dgm:pt modelId="{196BC0DF-1D15-4110-A9E3-09B6CC2EC9E7}" type="pres">
      <dgm:prSet presAssocID="{C9F75EEF-3D78-42E1-AD8C-7B7AE338CAE5}" presName="horz2" presStyleCnt="0"/>
      <dgm:spPr/>
    </dgm:pt>
    <dgm:pt modelId="{05EF50BB-A948-4A22-A9C1-654975DCCEC4}" type="pres">
      <dgm:prSet presAssocID="{C9F75EEF-3D78-42E1-AD8C-7B7AE338CAE5}" presName="horzSpace2" presStyleCnt="0"/>
      <dgm:spPr/>
    </dgm:pt>
    <dgm:pt modelId="{AACEAA02-D5C6-4755-9A91-040AB7E9A826}" type="pres">
      <dgm:prSet presAssocID="{C9F75EEF-3D78-42E1-AD8C-7B7AE338CAE5}" presName="tx2" presStyleLbl="revTx" presStyleIdx="1" presStyleCnt="3" custScaleX="98417"/>
      <dgm:spPr/>
    </dgm:pt>
    <dgm:pt modelId="{441C283A-FE77-4D5C-B8F6-F1A6380337AE}" type="pres">
      <dgm:prSet presAssocID="{C9F75EEF-3D78-42E1-AD8C-7B7AE338CAE5}" presName="vert2" presStyleCnt="0"/>
      <dgm:spPr/>
    </dgm:pt>
    <dgm:pt modelId="{D0BFC5D8-E395-49E7-9199-A0CFD354DB41}" type="pres">
      <dgm:prSet presAssocID="{C9F75EEF-3D78-42E1-AD8C-7B7AE338CAE5}" presName="thinLine2b" presStyleLbl="callout" presStyleIdx="0" presStyleCnt="2"/>
      <dgm:spPr/>
    </dgm:pt>
    <dgm:pt modelId="{DEE81F7D-285D-41EE-8CF7-ED27E6A639FE}" type="pres">
      <dgm:prSet presAssocID="{C9F75EEF-3D78-42E1-AD8C-7B7AE338CAE5}" presName="vertSpace2b" presStyleCnt="0"/>
      <dgm:spPr/>
    </dgm:pt>
    <dgm:pt modelId="{A21C887C-BEB8-4F11-9AD0-EE5CDE58280D}" type="pres">
      <dgm:prSet presAssocID="{DF14CCCC-8A9B-49B3-9B31-CE37A161C464}" presName="horz2" presStyleCnt="0"/>
      <dgm:spPr/>
    </dgm:pt>
    <dgm:pt modelId="{85EABE75-08F1-43DE-B5BA-82AA40912C59}" type="pres">
      <dgm:prSet presAssocID="{DF14CCCC-8A9B-49B3-9B31-CE37A161C464}" presName="horzSpace2" presStyleCnt="0"/>
      <dgm:spPr/>
    </dgm:pt>
    <dgm:pt modelId="{03D6D167-EEFF-4AFE-AF2B-D760A918EC83}" type="pres">
      <dgm:prSet presAssocID="{DF14CCCC-8A9B-49B3-9B31-CE37A161C464}" presName="tx2" presStyleLbl="revTx" presStyleIdx="2" presStyleCnt="3"/>
      <dgm:spPr/>
    </dgm:pt>
    <dgm:pt modelId="{34922692-7786-4F3E-857F-5A392572628B}" type="pres">
      <dgm:prSet presAssocID="{DF14CCCC-8A9B-49B3-9B31-CE37A161C464}" presName="vert2" presStyleCnt="0"/>
      <dgm:spPr/>
    </dgm:pt>
    <dgm:pt modelId="{34C3C6A7-6EFA-48B7-8D8C-920C2ACD1373}" type="pres">
      <dgm:prSet presAssocID="{DF14CCCC-8A9B-49B3-9B31-CE37A161C464}" presName="thinLine2b" presStyleLbl="callout" presStyleIdx="1" presStyleCnt="2"/>
      <dgm:spPr/>
    </dgm:pt>
    <dgm:pt modelId="{22BB2186-A08E-4C2F-A28C-7BB7580CCBC8}" type="pres">
      <dgm:prSet presAssocID="{DF14CCCC-8A9B-49B3-9B31-CE37A161C464}" presName="vertSpace2b" presStyleCnt="0"/>
      <dgm:spPr/>
    </dgm:pt>
  </dgm:ptLst>
  <dgm:cxnLst>
    <dgm:cxn modelId="{34B03A05-46F9-416F-B5BE-EE1E3F68492F}" type="presOf" srcId="{DF14CCCC-8A9B-49B3-9B31-CE37A161C464}" destId="{03D6D167-EEFF-4AFE-AF2B-D760A918EC83}" srcOrd="0" destOrd="0" presId="urn:microsoft.com/office/officeart/2008/layout/LinedList"/>
    <dgm:cxn modelId="{429E8D13-8D3F-4E30-843F-CEFF0D7112B4}" type="presOf" srcId="{C9F75EEF-3D78-42E1-AD8C-7B7AE338CAE5}" destId="{AACEAA02-D5C6-4755-9A91-040AB7E9A826}" srcOrd="0" destOrd="0" presId="urn:microsoft.com/office/officeart/2008/layout/LinedList"/>
    <dgm:cxn modelId="{EB25DF39-AE3A-4BEA-AA34-3A03413AE64B}" type="presOf" srcId="{A1CC32D1-E595-4846-BC04-50A49496EACF}" destId="{A260BFB2-9DBF-435B-B852-BD926B81A81A}" srcOrd="0" destOrd="0" presId="urn:microsoft.com/office/officeart/2008/layout/LinedList"/>
    <dgm:cxn modelId="{24998C42-5926-4D54-98F4-88AF165413C9}" srcId="{6665B45F-A851-448C-9FD5-1432FACB2090}" destId="{C9F75EEF-3D78-42E1-AD8C-7B7AE338CAE5}" srcOrd="0" destOrd="0" parTransId="{AD0365E6-614F-4C70-AB51-3A1CCB07DA87}" sibTransId="{15D5C2B3-9DCE-4651-A6A5-8B3B4AEA6874}"/>
    <dgm:cxn modelId="{E5FB6C7E-D9AC-4B4A-8C82-6C3D6F58FA54}" srcId="{6665B45F-A851-448C-9FD5-1432FACB2090}" destId="{DF14CCCC-8A9B-49B3-9B31-CE37A161C464}" srcOrd="1" destOrd="0" parTransId="{57E17EC2-6C63-4207-B92E-6778B7DAF128}" sibTransId="{B5FFFA87-4AC5-4809-8870-9C631CD20BEE}"/>
    <dgm:cxn modelId="{0D70A599-BF8A-444F-A00B-43037DB31C1A}" type="presOf" srcId="{6665B45F-A851-448C-9FD5-1432FACB2090}" destId="{8627693A-E84F-4735-B8C5-1BD316AA6EFA}" srcOrd="0" destOrd="0" presId="urn:microsoft.com/office/officeart/2008/layout/LinedList"/>
    <dgm:cxn modelId="{E8BF38E9-5170-44AE-A102-B282EA5FB042}" srcId="{A1CC32D1-E595-4846-BC04-50A49496EACF}" destId="{6665B45F-A851-448C-9FD5-1432FACB2090}" srcOrd="0" destOrd="0" parTransId="{46674F9E-649B-442A-8734-E98123A6EB6C}" sibTransId="{F20CC5CF-55A6-4A49-B22E-1AD4DA568986}"/>
    <dgm:cxn modelId="{9A69C7AA-A3DB-4545-920F-A3DA4D6FF73A}" type="presParOf" srcId="{A260BFB2-9DBF-435B-B852-BD926B81A81A}" destId="{1659DDF5-4E43-4BF0-9767-61C311A5DF5F}" srcOrd="0" destOrd="0" presId="urn:microsoft.com/office/officeart/2008/layout/LinedList"/>
    <dgm:cxn modelId="{6E088F32-8B22-4DB2-B285-92271F96E073}" type="presParOf" srcId="{A260BFB2-9DBF-435B-B852-BD926B81A81A}" destId="{50491344-370D-4338-BF4C-6AFBD07EFF3C}" srcOrd="1" destOrd="0" presId="urn:microsoft.com/office/officeart/2008/layout/LinedList"/>
    <dgm:cxn modelId="{A2656691-FC8A-4401-8851-460BFC699777}" type="presParOf" srcId="{50491344-370D-4338-BF4C-6AFBD07EFF3C}" destId="{8627693A-E84F-4735-B8C5-1BD316AA6EFA}" srcOrd="0" destOrd="0" presId="urn:microsoft.com/office/officeart/2008/layout/LinedList"/>
    <dgm:cxn modelId="{F344746B-4D0A-4A9F-8CAF-ABC8212127EC}" type="presParOf" srcId="{50491344-370D-4338-BF4C-6AFBD07EFF3C}" destId="{21236294-3592-4746-8C77-CE218A2DD4B6}" srcOrd="1" destOrd="0" presId="urn:microsoft.com/office/officeart/2008/layout/LinedList"/>
    <dgm:cxn modelId="{91C959EE-82A7-4CBB-A195-ED4311530EAC}" type="presParOf" srcId="{21236294-3592-4746-8C77-CE218A2DD4B6}" destId="{105C8B36-31E8-43B1-A9C7-26C5CA48032C}" srcOrd="0" destOrd="0" presId="urn:microsoft.com/office/officeart/2008/layout/LinedList"/>
    <dgm:cxn modelId="{A1168144-F181-46EE-B615-EA8C405C3641}" type="presParOf" srcId="{21236294-3592-4746-8C77-CE218A2DD4B6}" destId="{196BC0DF-1D15-4110-A9E3-09B6CC2EC9E7}" srcOrd="1" destOrd="0" presId="urn:microsoft.com/office/officeart/2008/layout/LinedList"/>
    <dgm:cxn modelId="{89B6280C-63D8-4F60-8682-12C11EC16854}" type="presParOf" srcId="{196BC0DF-1D15-4110-A9E3-09B6CC2EC9E7}" destId="{05EF50BB-A948-4A22-A9C1-654975DCCEC4}" srcOrd="0" destOrd="0" presId="urn:microsoft.com/office/officeart/2008/layout/LinedList"/>
    <dgm:cxn modelId="{AF5CB00C-C803-4353-8F09-F3E21F11D35F}" type="presParOf" srcId="{196BC0DF-1D15-4110-A9E3-09B6CC2EC9E7}" destId="{AACEAA02-D5C6-4755-9A91-040AB7E9A826}" srcOrd="1" destOrd="0" presId="urn:microsoft.com/office/officeart/2008/layout/LinedList"/>
    <dgm:cxn modelId="{54F4C27D-C7BF-4ABE-B974-E7A7C083DD57}" type="presParOf" srcId="{196BC0DF-1D15-4110-A9E3-09B6CC2EC9E7}" destId="{441C283A-FE77-4D5C-B8F6-F1A6380337AE}" srcOrd="2" destOrd="0" presId="urn:microsoft.com/office/officeart/2008/layout/LinedList"/>
    <dgm:cxn modelId="{344F1109-A1DB-4A81-9D39-C2AAEFD6B6DF}" type="presParOf" srcId="{21236294-3592-4746-8C77-CE218A2DD4B6}" destId="{D0BFC5D8-E395-49E7-9199-A0CFD354DB41}" srcOrd="2" destOrd="0" presId="urn:microsoft.com/office/officeart/2008/layout/LinedList"/>
    <dgm:cxn modelId="{118A2D58-A2C2-448A-8293-631C192AB45A}" type="presParOf" srcId="{21236294-3592-4746-8C77-CE218A2DD4B6}" destId="{DEE81F7D-285D-41EE-8CF7-ED27E6A639FE}" srcOrd="3" destOrd="0" presId="urn:microsoft.com/office/officeart/2008/layout/LinedList"/>
    <dgm:cxn modelId="{CD95D838-9B11-417D-9C24-B85F35B4A7B1}" type="presParOf" srcId="{21236294-3592-4746-8C77-CE218A2DD4B6}" destId="{A21C887C-BEB8-4F11-9AD0-EE5CDE58280D}" srcOrd="4" destOrd="0" presId="urn:microsoft.com/office/officeart/2008/layout/LinedList"/>
    <dgm:cxn modelId="{F4251D53-DF2F-46B3-A0AB-ED1659BCDDA4}" type="presParOf" srcId="{A21C887C-BEB8-4F11-9AD0-EE5CDE58280D}" destId="{85EABE75-08F1-43DE-B5BA-82AA40912C59}" srcOrd="0" destOrd="0" presId="urn:microsoft.com/office/officeart/2008/layout/LinedList"/>
    <dgm:cxn modelId="{F451AC42-3D9E-427D-9EFB-8C025764AFE9}" type="presParOf" srcId="{A21C887C-BEB8-4F11-9AD0-EE5CDE58280D}" destId="{03D6D167-EEFF-4AFE-AF2B-D760A918EC83}" srcOrd="1" destOrd="0" presId="urn:microsoft.com/office/officeart/2008/layout/LinedList"/>
    <dgm:cxn modelId="{D1894F04-E3CA-4E5B-B8A4-2690B4798EFC}" type="presParOf" srcId="{A21C887C-BEB8-4F11-9AD0-EE5CDE58280D}" destId="{34922692-7786-4F3E-857F-5A392572628B}" srcOrd="2" destOrd="0" presId="urn:microsoft.com/office/officeart/2008/layout/LinedList"/>
    <dgm:cxn modelId="{EAA251BA-C3FA-48BE-85FD-71C7FF35D4A7}" type="presParOf" srcId="{21236294-3592-4746-8C77-CE218A2DD4B6}" destId="{34C3C6A7-6EFA-48B7-8D8C-920C2ACD1373}" srcOrd="5" destOrd="0" presId="urn:microsoft.com/office/officeart/2008/layout/LinedList"/>
    <dgm:cxn modelId="{72FA9BC1-CFE3-4238-9249-883963317979}" type="presParOf" srcId="{21236294-3592-4746-8C77-CE218A2DD4B6}" destId="{22BB2186-A08E-4C2F-A28C-7BB7580CCBC8}" srcOrd="6" destOrd="0" presId="urn:microsoft.com/office/officeart/2008/layout/Lined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0BBE0F-D37F-4E24-9CDE-41473C6BA9C7}" type="doc">
      <dgm:prSet loTypeId="urn:microsoft.com/office/officeart/2008/layout/LinedList" loCatId="list" qsTypeId="urn:microsoft.com/office/officeart/2005/8/quickstyle/simple1" qsCatId="simple" csTypeId="urn:microsoft.com/office/officeart/2005/8/colors/accent6_4" csCatId="accent6" phldr="1"/>
      <dgm:spPr/>
      <dgm:t>
        <a:bodyPr/>
        <a:lstStyle/>
        <a:p>
          <a:endParaRPr lang="es-MX"/>
        </a:p>
      </dgm:t>
    </dgm:pt>
    <dgm:pt modelId="{0F5661BE-5308-4050-AF0E-4148CCEF4FFE}">
      <dgm:prSet phldrT="[Texto]"/>
      <dgm:spPr/>
      <dgm:t>
        <a:bodyPr/>
        <a:lstStyle/>
        <a:p>
          <a:r>
            <a:rPr lang="es-CO" b="1" dirty="0"/>
            <a:t>Análisis</a:t>
          </a:r>
          <a:endParaRPr lang="es-MX" b="1" dirty="0"/>
        </a:p>
      </dgm:t>
    </dgm:pt>
    <dgm:pt modelId="{38DED780-1EE0-45BF-BC74-5D94330F6556}" type="parTrans" cxnId="{4E0D3617-05D7-4C62-933E-2187A1CCEB84}">
      <dgm:prSet/>
      <dgm:spPr/>
      <dgm:t>
        <a:bodyPr/>
        <a:lstStyle/>
        <a:p>
          <a:endParaRPr lang="es-MX"/>
        </a:p>
      </dgm:t>
    </dgm:pt>
    <dgm:pt modelId="{5CA34459-69A9-428B-8E3F-83F60A77FABD}" type="sibTrans" cxnId="{4E0D3617-05D7-4C62-933E-2187A1CCEB84}">
      <dgm:prSet/>
      <dgm:spPr/>
      <dgm:t>
        <a:bodyPr/>
        <a:lstStyle/>
        <a:p>
          <a:endParaRPr lang="es-MX"/>
        </a:p>
      </dgm:t>
    </dgm:pt>
    <dgm:pt modelId="{D3688114-A69C-40BE-805D-3849A1D953CD}">
      <dgm:prSet phldrT="[Texto]"/>
      <dgm:spPr/>
      <dgm:t>
        <a:bodyPr/>
        <a:lstStyle/>
        <a:p>
          <a:r>
            <a:rPr lang="es-MX" b="1" dirty="0">
              <a:solidFill>
                <a:schemeClr val="bg2">
                  <a:lumMod val="50000"/>
                </a:schemeClr>
              </a:solidFill>
            </a:rPr>
            <a:t>Menor  EBITDA  -$ 11,114</a:t>
          </a:r>
          <a:endParaRPr lang="es-MX" dirty="0">
            <a:solidFill>
              <a:schemeClr val="bg2">
                <a:lumMod val="50000"/>
              </a:schemeClr>
            </a:solidFill>
          </a:endParaRPr>
        </a:p>
      </dgm:t>
    </dgm:pt>
    <dgm:pt modelId="{FFF1490D-A14F-4E20-9F0F-99A49E16F87A}" type="parTrans" cxnId="{A7CA3740-9B8D-4C70-9B8E-3E589EC608A8}">
      <dgm:prSet/>
      <dgm:spPr/>
      <dgm:t>
        <a:bodyPr/>
        <a:lstStyle/>
        <a:p>
          <a:endParaRPr lang="es-MX"/>
        </a:p>
      </dgm:t>
    </dgm:pt>
    <dgm:pt modelId="{C26DBC9C-261D-4139-8AEF-1171634670B5}" type="sibTrans" cxnId="{A7CA3740-9B8D-4C70-9B8E-3E589EC608A8}">
      <dgm:prSet/>
      <dgm:spPr/>
      <dgm:t>
        <a:bodyPr/>
        <a:lstStyle/>
        <a:p>
          <a:endParaRPr lang="es-MX"/>
        </a:p>
      </dgm:t>
    </dgm:pt>
    <dgm:pt modelId="{087A7545-6115-495E-AB16-7B799BC2CC43}">
      <dgm:prSet phldrT="[Texto]"/>
      <dgm:spPr/>
      <dgm:t>
        <a:bodyPr/>
        <a:lstStyle/>
        <a:p>
          <a:r>
            <a:rPr lang="es-MX" b="1" dirty="0">
              <a:solidFill>
                <a:schemeClr val="bg2">
                  <a:lumMod val="50000"/>
                </a:schemeClr>
              </a:solidFill>
            </a:rPr>
            <a:t>Mayores ingresos no efectivos $ 1,422</a:t>
          </a:r>
          <a:endParaRPr lang="es-MX" dirty="0">
            <a:solidFill>
              <a:schemeClr val="bg2">
                <a:lumMod val="50000"/>
              </a:schemeClr>
            </a:solidFill>
          </a:endParaRPr>
        </a:p>
      </dgm:t>
    </dgm:pt>
    <dgm:pt modelId="{4A431BF7-9AD7-4D5A-BA87-0B9BF2BD6C15}" type="parTrans" cxnId="{8FEEC020-4C6B-4CB6-8C1F-4D9228E1BAD7}">
      <dgm:prSet/>
      <dgm:spPr/>
      <dgm:t>
        <a:bodyPr/>
        <a:lstStyle/>
        <a:p>
          <a:endParaRPr lang="es-MX"/>
        </a:p>
      </dgm:t>
    </dgm:pt>
    <dgm:pt modelId="{D8280414-3835-4B6B-BC7C-EEE91E9C7826}" type="sibTrans" cxnId="{8FEEC020-4C6B-4CB6-8C1F-4D9228E1BAD7}">
      <dgm:prSet/>
      <dgm:spPr/>
      <dgm:t>
        <a:bodyPr/>
        <a:lstStyle/>
        <a:p>
          <a:endParaRPr lang="es-MX"/>
        </a:p>
      </dgm:t>
    </dgm:pt>
    <dgm:pt modelId="{1065E306-2330-480A-BF61-6FDFBB942C7B}">
      <dgm:prSet phldrT="[Texto]"/>
      <dgm:spPr/>
      <dgm:t>
        <a:bodyPr/>
        <a:lstStyle/>
        <a:p>
          <a:r>
            <a:rPr lang="es-MX" b="1" dirty="0">
              <a:solidFill>
                <a:schemeClr val="bg2">
                  <a:lumMod val="50000"/>
                </a:schemeClr>
              </a:solidFill>
            </a:rPr>
            <a:t>Menores costo depreciaciones por $398</a:t>
          </a:r>
          <a:endParaRPr lang="es-MX" dirty="0">
            <a:solidFill>
              <a:schemeClr val="bg2">
                <a:lumMod val="50000"/>
              </a:schemeClr>
            </a:solidFill>
          </a:endParaRPr>
        </a:p>
      </dgm:t>
    </dgm:pt>
    <dgm:pt modelId="{719EA5D8-060A-43C9-87B1-8617DB4B8742}" type="parTrans" cxnId="{69D74EAB-4B61-41D4-958F-AC02C120D6F7}">
      <dgm:prSet/>
      <dgm:spPr/>
      <dgm:t>
        <a:bodyPr/>
        <a:lstStyle/>
        <a:p>
          <a:endParaRPr lang="es-MX"/>
        </a:p>
      </dgm:t>
    </dgm:pt>
    <dgm:pt modelId="{E4A98D17-596F-4EE5-9B81-3DDD26BE8B49}" type="sibTrans" cxnId="{69D74EAB-4B61-41D4-958F-AC02C120D6F7}">
      <dgm:prSet/>
      <dgm:spPr/>
      <dgm:t>
        <a:bodyPr/>
        <a:lstStyle/>
        <a:p>
          <a:endParaRPr lang="es-MX"/>
        </a:p>
      </dgm:t>
    </dgm:pt>
    <dgm:pt modelId="{03C1F404-47F9-4346-A6EA-EC5EF2187FBB}">
      <dgm:prSet phldrT="[Texto]"/>
      <dgm:spPr/>
      <dgm:t>
        <a:bodyPr/>
        <a:lstStyle/>
        <a:p>
          <a:r>
            <a:rPr lang="es-MX" b="1" dirty="0">
              <a:solidFill>
                <a:schemeClr val="bg2">
                  <a:lumMod val="50000"/>
                </a:schemeClr>
              </a:solidFill>
            </a:rPr>
            <a:t>Mayores ingresos financieros netos por $677</a:t>
          </a:r>
          <a:endParaRPr lang="es-MX" dirty="0">
            <a:solidFill>
              <a:schemeClr val="bg2">
                <a:lumMod val="50000"/>
              </a:schemeClr>
            </a:solidFill>
          </a:endParaRPr>
        </a:p>
      </dgm:t>
    </dgm:pt>
    <dgm:pt modelId="{95BFCB24-E941-4752-8413-1743C404B187}" type="parTrans" cxnId="{91090684-637F-405B-A523-3D59A9811977}">
      <dgm:prSet/>
      <dgm:spPr/>
      <dgm:t>
        <a:bodyPr/>
        <a:lstStyle/>
        <a:p>
          <a:endParaRPr lang="es-MX"/>
        </a:p>
      </dgm:t>
    </dgm:pt>
    <dgm:pt modelId="{5EBB8307-F2C1-4FF7-BBA7-D79338C9B40F}" type="sibTrans" cxnId="{91090684-637F-405B-A523-3D59A9811977}">
      <dgm:prSet/>
      <dgm:spPr/>
      <dgm:t>
        <a:bodyPr/>
        <a:lstStyle/>
        <a:p>
          <a:endParaRPr lang="es-MX"/>
        </a:p>
      </dgm:t>
    </dgm:pt>
    <dgm:pt modelId="{48786617-8A4B-4239-A5C9-9765F214AE2D}">
      <dgm:prSet phldrT="[Texto]"/>
      <dgm:spPr/>
      <dgm:t>
        <a:bodyPr/>
        <a:lstStyle/>
        <a:p>
          <a:r>
            <a:rPr lang="es-MX" b="1" dirty="0">
              <a:solidFill>
                <a:schemeClr val="bg2">
                  <a:lumMod val="50000"/>
                </a:schemeClr>
              </a:solidFill>
            </a:rPr>
            <a:t>Menor provisión del impuesto de renta $1,637</a:t>
          </a:r>
          <a:endParaRPr lang="es-MX" dirty="0">
            <a:solidFill>
              <a:schemeClr val="bg2">
                <a:lumMod val="50000"/>
              </a:schemeClr>
            </a:solidFill>
          </a:endParaRPr>
        </a:p>
      </dgm:t>
    </dgm:pt>
    <dgm:pt modelId="{7FB9F5A2-DA73-4C96-A504-D123A719E06A}" type="parTrans" cxnId="{40609AB9-43C4-4356-BCCD-26292A89D1C7}">
      <dgm:prSet/>
      <dgm:spPr/>
      <dgm:t>
        <a:bodyPr/>
        <a:lstStyle/>
        <a:p>
          <a:endParaRPr lang="es-MX"/>
        </a:p>
      </dgm:t>
    </dgm:pt>
    <dgm:pt modelId="{475EF874-6FE8-4811-85E6-D33AE4BAE0EF}" type="sibTrans" cxnId="{40609AB9-43C4-4356-BCCD-26292A89D1C7}">
      <dgm:prSet/>
      <dgm:spPr/>
      <dgm:t>
        <a:bodyPr/>
        <a:lstStyle/>
        <a:p>
          <a:endParaRPr lang="es-MX"/>
        </a:p>
      </dgm:t>
    </dgm:pt>
    <dgm:pt modelId="{61388139-4374-4592-A6B7-56E15881BD42}" type="pres">
      <dgm:prSet presAssocID="{FC0BBE0F-D37F-4E24-9CDE-41473C6BA9C7}" presName="vert0" presStyleCnt="0">
        <dgm:presLayoutVars>
          <dgm:dir/>
          <dgm:animOne val="branch"/>
          <dgm:animLvl val="lvl"/>
        </dgm:presLayoutVars>
      </dgm:prSet>
      <dgm:spPr/>
    </dgm:pt>
    <dgm:pt modelId="{6C1EBB7C-9A5E-4CCB-94D1-01F9F2C06D56}" type="pres">
      <dgm:prSet presAssocID="{0F5661BE-5308-4050-AF0E-4148CCEF4FFE}" presName="thickLine" presStyleLbl="alignNode1" presStyleIdx="0" presStyleCnt="1"/>
      <dgm:spPr/>
    </dgm:pt>
    <dgm:pt modelId="{FA8691D6-4B6A-4AA2-83A3-1CDAFF5296B7}" type="pres">
      <dgm:prSet presAssocID="{0F5661BE-5308-4050-AF0E-4148CCEF4FFE}" presName="horz1" presStyleCnt="0"/>
      <dgm:spPr/>
    </dgm:pt>
    <dgm:pt modelId="{20C3E3B0-AB14-4C70-A962-538576FD1EED}" type="pres">
      <dgm:prSet presAssocID="{0F5661BE-5308-4050-AF0E-4148CCEF4FFE}" presName="tx1" presStyleLbl="revTx" presStyleIdx="0" presStyleCnt="6"/>
      <dgm:spPr/>
    </dgm:pt>
    <dgm:pt modelId="{D7AF46E5-58EB-4F73-AE7C-D008BCDAC2D5}" type="pres">
      <dgm:prSet presAssocID="{0F5661BE-5308-4050-AF0E-4148CCEF4FFE}" presName="vert1" presStyleCnt="0"/>
      <dgm:spPr/>
    </dgm:pt>
    <dgm:pt modelId="{96A4C6DE-39B0-4604-AB60-AD45A91868F6}" type="pres">
      <dgm:prSet presAssocID="{D3688114-A69C-40BE-805D-3849A1D953CD}" presName="vertSpace2a" presStyleCnt="0"/>
      <dgm:spPr/>
    </dgm:pt>
    <dgm:pt modelId="{85FC5DF3-AEED-4D48-9615-786534F73599}" type="pres">
      <dgm:prSet presAssocID="{D3688114-A69C-40BE-805D-3849A1D953CD}" presName="horz2" presStyleCnt="0"/>
      <dgm:spPr/>
    </dgm:pt>
    <dgm:pt modelId="{61AD7FC8-431B-47EB-8333-ADF561E3FF35}" type="pres">
      <dgm:prSet presAssocID="{D3688114-A69C-40BE-805D-3849A1D953CD}" presName="horzSpace2" presStyleCnt="0"/>
      <dgm:spPr/>
    </dgm:pt>
    <dgm:pt modelId="{8528AA1F-E174-4446-AB9A-6700647E1C1B}" type="pres">
      <dgm:prSet presAssocID="{D3688114-A69C-40BE-805D-3849A1D953CD}" presName="tx2" presStyleLbl="revTx" presStyleIdx="1" presStyleCnt="6"/>
      <dgm:spPr/>
    </dgm:pt>
    <dgm:pt modelId="{3E8157A4-F515-4712-AA17-38890A394B45}" type="pres">
      <dgm:prSet presAssocID="{D3688114-A69C-40BE-805D-3849A1D953CD}" presName="vert2" presStyleCnt="0"/>
      <dgm:spPr/>
    </dgm:pt>
    <dgm:pt modelId="{1BF17C5C-9FF1-4AA8-BB7D-78CBFF0239D5}" type="pres">
      <dgm:prSet presAssocID="{D3688114-A69C-40BE-805D-3849A1D953CD}" presName="thinLine2b" presStyleLbl="callout" presStyleIdx="0" presStyleCnt="5"/>
      <dgm:spPr/>
    </dgm:pt>
    <dgm:pt modelId="{C3C5B101-C06B-473D-8DB3-1D6908FC0502}" type="pres">
      <dgm:prSet presAssocID="{D3688114-A69C-40BE-805D-3849A1D953CD}" presName="vertSpace2b" presStyleCnt="0"/>
      <dgm:spPr/>
    </dgm:pt>
    <dgm:pt modelId="{9B030B60-3FFB-41C8-9C23-5DA0207A7620}" type="pres">
      <dgm:prSet presAssocID="{087A7545-6115-495E-AB16-7B799BC2CC43}" presName="horz2" presStyleCnt="0"/>
      <dgm:spPr/>
    </dgm:pt>
    <dgm:pt modelId="{D49391FF-8EAE-4ABA-8F9A-A7B6F63A1603}" type="pres">
      <dgm:prSet presAssocID="{087A7545-6115-495E-AB16-7B799BC2CC43}" presName="horzSpace2" presStyleCnt="0"/>
      <dgm:spPr/>
    </dgm:pt>
    <dgm:pt modelId="{7D8AD179-E1C5-4B26-8E39-47762F69AD6D}" type="pres">
      <dgm:prSet presAssocID="{087A7545-6115-495E-AB16-7B799BC2CC43}" presName="tx2" presStyleLbl="revTx" presStyleIdx="2" presStyleCnt="6"/>
      <dgm:spPr/>
    </dgm:pt>
    <dgm:pt modelId="{DA1F14AB-B736-4762-B980-E737F6BF79DD}" type="pres">
      <dgm:prSet presAssocID="{087A7545-6115-495E-AB16-7B799BC2CC43}" presName="vert2" presStyleCnt="0"/>
      <dgm:spPr/>
    </dgm:pt>
    <dgm:pt modelId="{67E4025F-1225-4729-BB92-40D9C7952BEF}" type="pres">
      <dgm:prSet presAssocID="{087A7545-6115-495E-AB16-7B799BC2CC43}" presName="thinLine2b" presStyleLbl="callout" presStyleIdx="1" presStyleCnt="5"/>
      <dgm:spPr/>
    </dgm:pt>
    <dgm:pt modelId="{52A62883-5061-4B95-A457-84B179658DAB}" type="pres">
      <dgm:prSet presAssocID="{087A7545-6115-495E-AB16-7B799BC2CC43}" presName="vertSpace2b" presStyleCnt="0"/>
      <dgm:spPr/>
    </dgm:pt>
    <dgm:pt modelId="{ABB80619-1F5B-4B16-BF61-18F276BD008B}" type="pres">
      <dgm:prSet presAssocID="{1065E306-2330-480A-BF61-6FDFBB942C7B}" presName="horz2" presStyleCnt="0"/>
      <dgm:spPr/>
    </dgm:pt>
    <dgm:pt modelId="{96265CD6-6590-427C-BDD3-1CB32F1EDE9F}" type="pres">
      <dgm:prSet presAssocID="{1065E306-2330-480A-BF61-6FDFBB942C7B}" presName="horzSpace2" presStyleCnt="0"/>
      <dgm:spPr/>
    </dgm:pt>
    <dgm:pt modelId="{16AE1D2B-8D3D-47E5-866A-0A6A28305CFB}" type="pres">
      <dgm:prSet presAssocID="{1065E306-2330-480A-BF61-6FDFBB942C7B}" presName="tx2" presStyleLbl="revTx" presStyleIdx="3" presStyleCnt="6"/>
      <dgm:spPr/>
    </dgm:pt>
    <dgm:pt modelId="{0531052D-DEDC-4061-96B7-B4E6E3D36EEF}" type="pres">
      <dgm:prSet presAssocID="{1065E306-2330-480A-BF61-6FDFBB942C7B}" presName="vert2" presStyleCnt="0"/>
      <dgm:spPr/>
    </dgm:pt>
    <dgm:pt modelId="{277A7537-E178-45C7-9F97-CA0D749FAF3B}" type="pres">
      <dgm:prSet presAssocID="{1065E306-2330-480A-BF61-6FDFBB942C7B}" presName="thinLine2b" presStyleLbl="callout" presStyleIdx="2" presStyleCnt="5"/>
      <dgm:spPr/>
    </dgm:pt>
    <dgm:pt modelId="{C434F6E7-C539-4C1C-A062-9614BBB8C5A8}" type="pres">
      <dgm:prSet presAssocID="{1065E306-2330-480A-BF61-6FDFBB942C7B}" presName="vertSpace2b" presStyleCnt="0"/>
      <dgm:spPr/>
    </dgm:pt>
    <dgm:pt modelId="{9AE1185B-B666-408B-A83D-CBBDC3ECB60D}" type="pres">
      <dgm:prSet presAssocID="{03C1F404-47F9-4346-A6EA-EC5EF2187FBB}" presName="horz2" presStyleCnt="0"/>
      <dgm:spPr/>
    </dgm:pt>
    <dgm:pt modelId="{E41C11A0-08EA-4FBC-B124-7E5DBE32FF39}" type="pres">
      <dgm:prSet presAssocID="{03C1F404-47F9-4346-A6EA-EC5EF2187FBB}" presName="horzSpace2" presStyleCnt="0"/>
      <dgm:spPr/>
    </dgm:pt>
    <dgm:pt modelId="{9A06B694-447B-4C17-9270-C11779183657}" type="pres">
      <dgm:prSet presAssocID="{03C1F404-47F9-4346-A6EA-EC5EF2187FBB}" presName="tx2" presStyleLbl="revTx" presStyleIdx="4" presStyleCnt="6"/>
      <dgm:spPr/>
    </dgm:pt>
    <dgm:pt modelId="{D2B57045-76FE-41CE-9FFA-1122C3949617}" type="pres">
      <dgm:prSet presAssocID="{03C1F404-47F9-4346-A6EA-EC5EF2187FBB}" presName="vert2" presStyleCnt="0"/>
      <dgm:spPr/>
    </dgm:pt>
    <dgm:pt modelId="{0357DFB5-8BB0-4D85-B9A6-0175DD1FF194}" type="pres">
      <dgm:prSet presAssocID="{03C1F404-47F9-4346-A6EA-EC5EF2187FBB}" presName="thinLine2b" presStyleLbl="callout" presStyleIdx="3" presStyleCnt="5"/>
      <dgm:spPr/>
    </dgm:pt>
    <dgm:pt modelId="{FB7322F9-9C5B-4084-92D2-502CE0BB6970}" type="pres">
      <dgm:prSet presAssocID="{03C1F404-47F9-4346-A6EA-EC5EF2187FBB}" presName="vertSpace2b" presStyleCnt="0"/>
      <dgm:spPr/>
    </dgm:pt>
    <dgm:pt modelId="{94111E76-162F-4D2D-8C3C-7888E40874F4}" type="pres">
      <dgm:prSet presAssocID="{48786617-8A4B-4239-A5C9-9765F214AE2D}" presName="horz2" presStyleCnt="0"/>
      <dgm:spPr/>
    </dgm:pt>
    <dgm:pt modelId="{2D34CB43-4EA7-4042-ADD9-BD6F8A388889}" type="pres">
      <dgm:prSet presAssocID="{48786617-8A4B-4239-A5C9-9765F214AE2D}" presName="horzSpace2" presStyleCnt="0"/>
      <dgm:spPr/>
    </dgm:pt>
    <dgm:pt modelId="{15768D1C-13DE-4937-879F-6A2D552A9A22}" type="pres">
      <dgm:prSet presAssocID="{48786617-8A4B-4239-A5C9-9765F214AE2D}" presName="tx2" presStyleLbl="revTx" presStyleIdx="5" presStyleCnt="6"/>
      <dgm:spPr/>
    </dgm:pt>
    <dgm:pt modelId="{08551AC0-6C0C-4EE5-8F58-D08676F12C82}" type="pres">
      <dgm:prSet presAssocID="{48786617-8A4B-4239-A5C9-9765F214AE2D}" presName="vert2" presStyleCnt="0"/>
      <dgm:spPr/>
    </dgm:pt>
    <dgm:pt modelId="{EF3D30C5-E7DE-480B-AAB3-576D86B62012}" type="pres">
      <dgm:prSet presAssocID="{48786617-8A4B-4239-A5C9-9765F214AE2D}" presName="thinLine2b" presStyleLbl="callout" presStyleIdx="4" presStyleCnt="5"/>
      <dgm:spPr/>
    </dgm:pt>
    <dgm:pt modelId="{075ABB52-C28A-46D3-B8DD-080D81E03703}" type="pres">
      <dgm:prSet presAssocID="{48786617-8A4B-4239-A5C9-9765F214AE2D}" presName="vertSpace2b" presStyleCnt="0"/>
      <dgm:spPr/>
    </dgm:pt>
  </dgm:ptLst>
  <dgm:cxnLst>
    <dgm:cxn modelId="{C2EA000A-25FB-4B56-A8F6-2B738886284E}" type="presOf" srcId="{0F5661BE-5308-4050-AF0E-4148CCEF4FFE}" destId="{20C3E3B0-AB14-4C70-A962-538576FD1EED}" srcOrd="0" destOrd="0" presId="urn:microsoft.com/office/officeart/2008/layout/LinedList"/>
    <dgm:cxn modelId="{7FB1330B-B3C3-480E-9942-EEF2B3EA3042}" type="presOf" srcId="{03C1F404-47F9-4346-A6EA-EC5EF2187FBB}" destId="{9A06B694-447B-4C17-9270-C11779183657}" srcOrd="0" destOrd="0" presId="urn:microsoft.com/office/officeart/2008/layout/LinedList"/>
    <dgm:cxn modelId="{4E0D3617-05D7-4C62-933E-2187A1CCEB84}" srcId="{FC0BBE0F-D37F-4E24-9CDE-41473C6BA9C7}" destId="{0F5661BE-5308-4050-AF0E-4148CCEF4FFE}" srcOrd="0" destOrd="0" parTransId="{38DED780-1EE0-45BF-BC74-5D94330F6556}" sibTransId="{5CA34459-69A9-428B-8E3F-83F60A77FABD}"/>
    <dgm:cxn modelId="{8FEEC020-4C6B-4CB6-8C1F-4D9228E1BAD7}" srcId="{0F5661BE-5308-4050-AF0E-4148CCEF4FFE}" destId="{087A7545-6115-495E-AB16-7B799BC2CC43}" srcOrd="1" destOrd="0" parTransId="{4A431BF7-9AD7-4D5A-BA87-0B9BF2BD6C15}" sibTransId="{D8280414-3835-4B6B-BC7C-EEE91E9C7826}"/>
    <dgm:cxn modelId="{A7CA3740-9B8D-4C70-9B8E-3E589EC608A8}" srcId="{0F5661BE-5308-4050-AF0E-4148CCEF4FFE}" destId="{D3688114-A69C-40BE-805D-3849A1D953CD}" srcOrd="0" destOrd="0" parTransId="{FFF1490D-A14F-4E20-9F0F-99A49E16F87A}" sibTransId="{C26DBC9C-261D-4139-8AEF-1171634670B5}"/>
    <dgm:cxn modelId="{EE07FF61-014B-456D-83BC-84DF8A31C737}" type="presOf" srcId="{D3688114-A69C-40BE-805D-3849A1D953CD}" destId="{8528AA1F-E174-4446-AB9A-6700647E1C1B}" srcOrd="0" destOrd="0" presId="urn:microsoft.com/office/officeart/2008/layout/LinedList"/>
    <dgm:cxn modelId="{91090684-637F-405B-A523-3D59A9811977}" srcId="{0F5661BE-5308-4050-AF0E-4148CCEF4FFE}" destId="{03C1F404-47F9-4346-A6EA-EC5EF2187FBB}" srcOrd="3" destOrd="0" parTransId="{95BFCB24-E941-4752-8413-1743C404B187}" sibTransId="{5EBB8307-F2C1-4FF7-BBA7-D79338C9B40F}"/>
    <dgm:cxn modelId="{194FEB85-EF48-4DDF-9C21-020303A362E6}" type="presOf" srcId="{FC0BBE0F-D37F-4E24-9CDE-41473C6BA9C7}" destId="{61388139-4374-4592-A6B7-56E15881BD42}" srcOrd="0" destOrd="0" presId="urn:microsoft.com/office/officeart/2008/layout/LinedList"/>
    <dgm:cxn modelId="{69D74EAB-4B61-41D4-958F-AC02C120D6F7}" srcId="{0F5661BE-5308-4050-AF0E-4148CCEF4FFE}" destId="{1065E306-2330-480A-BF61-6FDFBB942C7B}" srcOrd="2" destOrd="0" parTransId="{719EA5D8-060A-43C9-87B1-8617DB4B8742}" sibTransId="{E4A98D17-596F-4EE5-9B81-3DDD26BE8B49}"/>
    <dgm:cxn modelId="{A2F7D9B4-0D14-4451-9799-7959D777BD2A}" type="presOf" srcId="{1065E306-2330-480A-BF61-6FDFBB942C7B}" destId="{16AE1D2B-8D3D-47E5-866A-0A6A28305CFB}" srcOrd="0" destOrd="0" presId="urn:microsoft.com/office/officeart/2008/layout/LinedList"/>
    <dgm:cxn modelId="{40609AB9-43C4-4356-BCCD-26292A89D1C7}" srcId="{0F5661BE-5308-4050-AF0E-4148CCEF4FFE}" destId="{48786617-8A4B-4239-A5C9-9765F214AE2D}" srcOrd="4" destOrd="0" parTransId="{7FB9F5A2-DA73-4C96-A504-D123A719E06A}" sibTransId="{475EF874-6FE8-4811-85E6-D33AE4BAE0EF}"/>
    <dgm:cxn modelId="{0E164CBC-55D6-4DAC-A4CD-6B42C449F5C8}" type="presOf" srcId="{48786617-8A4B-4239-A5C9-9765F214AE2D}" destId="{15768D1C-13DE-4937-879F-6A2D552A9A22}" srcOrd="0" destOrd="0" presId="urn:microsoft.com/office/officeart/2008/layout/LinedList"/>
    <dgm:cxn modelId="{3FEC9AD1-8C7A-4DDE-8BC0-0A272D559213}" type="presOf" srcId="{087A7545-6115-495E-AB16-7B799BC2CC43}" destId="{7D8AD179-E1C5-4B26-8E39-47762F69AD6D}" srcOrd="0" destOrd="0" presId="urn:microsoft.com/office/officeart/2008/layout/LinedList"/>
    <dgm:cxn modelId="{4F94B2FA-1EA3-45D1-948D-873B56E34B52}" type="presParOf" srcId="{61388139-4374-4592-A6B7-56E15881BD42}" destId="{6C1EBB7C-9A5E-4CCB-94D1-01F9F2C06D56}" srcOrd="0" destOrd="0" presId="urn:microsoft.com/office/officeart/2008/layout/LinedList"/>
    <dgm:cxn modelId="{01022F13-D015-4334-88B8-25AB2D412F1F}" type="presParOf" srcId="{61388139-4374-4592-A6B7-56E15881BD42}" destId="{FA8691D6-4B6A-4AA2-83A3-1CDAFF5296B7}" srcOrd="1" destOrd="0" presId="urn:microsoft.com/office/officeart/2008/layout/LinedList"/>
    <dgm:cxn modelId="{A231D485-48D4-4357-BC07-D56381869DDC}" type="presParOf" srcId="{FA8691D6-4B6A-4AA2-83A3-1CDAFF5296B7}" destId="{20C3E3B0-AB14-4C70-A962-538576FD1EED}" srcOrd="0" destOrd="0" presId="urn:microsoft.com/office/officeart/2008/layout/LinedList"/>
    <dgm:cxn modelId="{FA1F3D0F-6D32-4900-B6F5-C523D2B23735}" type="presParOf" srcId="{FA8691D6-4B6A-4AA2-83A3-1CDAFF5296B7}" destId="{D7AF46E5-58EB-4F73-AE7C-D008BCDAC2D5}" srcOrd="1" destOrd="0" presId="urn:microsoft.com/office/officeart/2008/layout/LinedList"/>
    <dgm:cxn modelId="{BFA8C109-0414-40A6-8241-36D432D8943F}" type="presParOf" srcId="{D7AF46E5-58EB-4F73-AE7C-D008BCDAC2D5}" destId="{96A4C6DE-39B0-4604-AB60-AD45A91868F6}" srcOrd="0" destOrd="0" presId="urn:microsoft.com/office/officeart/2008/layout/LinedList"/>
    <dgm:cxn modelId="{0B591E2E-1ADB-4017-A20C-0401DEFB4977}" type="presParOf" srcId="{D7AF46E5-58EB-4F73-AE7C-D008BCDAC2D5}" destId="{85FC5DF3-AEED-4D48-9615-786534F73599}" srcOrd="1" destOrd="0" presId="urn:microsoft.com/office/officeart/2008/layout/LinedList"/>
    <dgm:cxn modelId="{1CBB915B-7C8A-4D0E-A37C-E7E09EF1A722}" type="presParOf" srcId="{85FC5DF3-AEED-4D48-9615-786534F73599}" destId="{61AD7FC8-431B-47EB-8333-ADF561E3FF35}" srcOrd="0" destOrd="0" presId="urn:microsoft.com/office/officeart/2008/layout/LinedList"/>
    <dgm:cxn modelId="{BC401E41-05FB-4268-833F-40C9BF18A4CD}" type="presParOf" srcId="{85FC5DF3-AEED-4D48-9615-786534F73599}" destId="{8528AA1F-E174-4446-AB9A-6700647E1C1B}" srcOrd="1" destOrd="0" presId="urn:microsoft.com/office/officeart/2008/layout/LinedList"/>
    <dgm:cxn modelId="{E921ACEB-0BF9-4E89-A887-2049327AD069}" type="presParOf" srcId="{85FC5DF3-AEED-4D48-9615-786534F73599}" destId="{3E8157A4-F515-4712-AA17-38890A394B45}" srcOrd="2" destOrd="0" presId="urn:microsoft.com/office/officeart/2008/layout/LinedList"/>
    <dgm:cxn modelId="{128149FC-81BF-4594-B099-2A791E0B888A}" type="presParOf" srcId="{D7AF46E5-58EB-4F73-AE7C-D008BCDAC2D5}" destId="{1BF17C5C-9FF1-4AA8-BB7D-78CBFF0239D5}" srcOrd="2" destOrd="0" presId="urn:microsoft.com/office/officeart/2008/layout/LinedList"/>
    <dgm:cxn modelId="{4B89213A-3854-4CEB-BD92-D3C9150110E2}" type="presParOf" srcId="{D7AF46E5-58EB-4F73-AE7C-D008BCDAC2D5}" destId="{C3C5B101-C06B-473D-8DB3-1D6908FC0502}" srcOrd="3" destOrd="0" presId="urn:microsoft.com/office/officeart/2008/layout/LinedList"/>
    <dgm:cxn modelId="{8861A455-4109-4C17-A14D-57666804506E}" type="presParOf" srcId="{D7AF46E5-58EB-4F73-AE7C-D008BCDAC2D5}" destId="{9B030B60-3FFB-41C8-9C23-5DA0207A7620}" srcOrd="4" destOrd="0" presId="urn:microsoft.com/office/officeart/2008/layout/LinedList"/>
    <dgm:cxn modelId="{2C05BD06-A4F4-4DBB-8016-02952542164B}" type="presParOf" srcId="{9B030B60-3FFB-41C8-9C23-5DA0207A7620}" destId="{D49391FF-8EAE-4ABA-8F9A-A7B6F63A1603}" srcOrd="0" destOrd="0" presId="urn:microsoft.com/office/officeart/2008/layout/LinedList"/>
    <dgm:cxn modelId="{A76C8900-8338-427F-9493-A98833BFE359}" type="presParOf" srcId="{9B030B60-3FFB-41C8-9C23-5DA0207A7620}" destId="{7D8AD179-E1C5-4B26-8E39-47762F69AD6D}" srcOrd="1" destOrd="0" presId="urn:microsoft.com/office/officeart/2008/layout/LinedList"/>
    <dgm:cxn modelId="{5580134F-B022-427D-830A-158E8597E18F}" type="presParOf" srcId="{9B030B60-3FFB-41C8-9C23-5DA0207A7620}" destId="{DA1F14AB-B736-4762-B980-E737F6BF79DD}" srcOrd="2" destOrd="0" presId="urn:microsoft.com/office/officeart/2008/layout/LinedList"/>
    <dgm:cxn modelId="{365CC620-AC1C-4A9E-A40E-AEF2D0671B97}" type="presParOf" srcId="{D7AF46E5-58EB-4F73-AE7C-D008BCDAC2D5}" destId="{67E4025F-1225-4729-BB92-40D9C7952BEF}" srcOrd="5" destOrd="0" presId="urn:microsoft.com/office/officeart/2008/layout/LinedList"/>
    <dgm:cxn modelId="{6092F2B5-534C-4644-AD5D-010F919E160F}" type="presParOf" srcId="{D7AF46E5-58EB-4F73-AE7C-D008BCDAC2D5}" destId="{52A62883-5061-4B95-A457-84B179658DAB}" srcOrd="6" destOrd="0" presId="urn:microsoft.com/office/officeart/2008/layout/LinedList"/>
    <dgm:cxn modelId="{1D35FD80-3D95-4A5A-A362-E0898A192BB9}" type="presParOf" srcId="{D7AF46E5-58EB-4F73-AE7C-D008BCDAC2D5}" destId="{ABB80619-1F5B-4B16-BF61-18F276BD008B}" srcOrd="7" destOrd="0" presId="urn:microsoft.com/office/officeart/2008/layout/LinedList"/>
    <dgm:cxn modelId="{610AD19F-9035-431F-B095-F2A216159BA8}" type="presParOf" srcId="{ABB80619-1F5B-4B16-BF61-18F276BD008B}" destId="{96265CD6-6590-427C-BDD3-1CB32F1EDE9F}" srcOrd="0" destOrd="0" presId="urn:microsoft.com/office/officeart/2008/layout/LinedList"/>
    <dgm:cxn modelId="{5F298C0C-69EF-48FF-8A3D-F17A640783C8}" type="presParOf" srcId="{ABB80619-1F5B-4B16-BF61-18F276BD008B}" destId="{16AE1D2B-8D3D-47E5-866A-0A6A28305CFB}" srcOrd="1" destOrd="0" presId="urn:microsoft.com/office/officeart/2008/layout/LinedList"/>
    <dgm:cxn modelId="{0BB86820-1F70-4C83-BB9A-C9D737C59234}" type="presParOf" srcId="{ABB80619-1F5B-4B16-BF61-18F276BD008B}" destId="{0531052D-DEDC-4061-96B7-B4E6E3D36EEF}" srcOrd="2" destOrd="0" presId="urn:microsoft.com/office/officeart/2008/layout/LinedList"/>
    <dgm:cxn modelId="{73DC9263-0367-4DE5-82BE-D20BAF5EAAD7}" type="presParOf" srcId="{D7AF46E5-58EB-4F73-AE7C-D008BCDAC2D5}" destId="{277A7537-E178-45C7-9F97-CA0D749FAF3B}" srcOrd="8" destOrd="0" presId="urn:microsoft.com/office/officeart/2008/layout/LinedList"/>
    <dgm:cxn modelId="{B2FF6BC8-0D39-4A42-B768-F7673665EAAD}" type="presParOf" srcId="{D7AF46E5-58EB-4F73-AE7C-D008BCDAC2D5}" destId="{C434F6E7-C539-4C1C-A062-9614BBB8C5A8}" srcOrd="9" destOrd="0" presId="urn:microsoft.com/office/officeart/2008/layout/LinedList"/>
    <dgm:cxn modelId="{AEAD1966-750C-4E9D-9F81-9A78DB52085D}" type="presParOf" srcId="{D7AF46E5-58EB-4F73-AE7C-D008BCDAC2D5}" destId="{9AE1185B-B666-408B-A83D-CBBDC3ECB60D}" srcOrd="10" destOrd="0" presId="urn:microsoft.com/office/officeart/2008/layout/LinedList"/>
    <dgm:cxn modelId="{FA5C673D-B1DD-4D7D-B6D3-3CE8A575D144}" type="presParOf" srcId="{9AE1185B-B666-408B-A83D-CBBDC3ECB60D}" destId="{E41C11A0-08EA-4FBC-B124-7E5DBE32FF39}" srcOrd="0" destOrd="0" presId="urn:microsoft.com/office/officeart/2008/layout/LinedList"/>
    <dgm:cxn modelId="{7C71DD5D-348E-4F69-BB18-C093DFA37D86}" type="presParOf" srcId="{9AE1185B-B666-408B-A83D-CBBDC3ECB60D}" destId="{9A06B694-447B-4C17-9270-C11779183657}" srcOrd="1" destOrd="0" presId="urn:microsoft.com/office/officeart/2008/layout/LinedList"/>
    <dgm:cxn modelId="{666F26A2-F150-4EED-8E26-1A5C0EFE8556}" type="presParOf" srcId="{9AE1185B-B666-408B-A83D-CBBDC3ECB60D}" destId="{D2B57045-76FE-41CE-9FFA-1122C3949617}" srcOrd="2" destOrd="0" presId="urn:microsoft.com/office/officeart/2008/layout/LinedList"/>
    <dgm:cxn modelId="{0EC3B700-38FA-4ADC-B843-84D8E433BE8E}" type="presParOf" srcId="{D7AF46E5-58EB-4F73-AE7C-D008BCDAC2D5}" destId="{0357DFB5-8BB0-4D85-B9A6-0175DD1FF194}" srcOrd="11" destOrd="0" presId="urn:microsoft.com/office/officeart/2008/layout/LinedList"/>
    <dgm:cxn modelId="{BF42DDF8-068A-4E67-861B-CD6586EAB76D}" type="presParOf" srcId="{D7AF46E5-58EB-4F73-AE7C-D008BCDAC2D5}" destId="{FB7322F9-9C5B-4084-92D2-502CE0BB6970}" srcOrd="12" destOrd="0" presId="urn:microsoft.com/office/officeart/2008/layout/LinedList"/>
    <dgm:cxn modelId="{4A12F827-AEEF-4540-8DB3-03C9CB2ABCBE}" type="presParOf" srcId="{D7AF46E5-58EB-4F73-AE7C-D008BCDAC2D5}" destId="{94111E76-162F-4D2D-8C3C-7888E40874F4}" srcOrd="13" destOrd="0" presId="urn:microsoft.com/office/officeart/2008/layout/LinedList"/>
    <dgm:cxn modelId="{19988AD7-95BA-4539-870C-55E583CBCEA5}" type="presParOf" srcId="{94111E76-162F-4D2D-8C3C-7888E40874F4}" destId="{2D34CB43-4EA7-4042-ADD9-BD6F8A388889}" srcOrd="0" destOrd="0" presId="urn:microsoft.com/office/officeart/2008/layout/LinedList"/>
    <dgm:cxn modelId="{92193A90-D2AF-4214-AD4C-44B6202BBBEC}" type="presParOf" srcId="{94111E76-162F-4D2D-8C3C-7888E40874F4}" destId="{15768D1C-13DE-4937-879F-6A2D552A9A22}" srcOrd="1" destOrd="0" presId="urn:microsoft.com/office/officeart/2008/layout/LinedList"/>
    <dgm:cxn modelId="{FE57F201-ED89-4F10-A35A-6A5DCB6266F0}" type="presParOf" srcId="{94111E76-162F-4D2D-8C3C-7888E40874F4}" destId="{08551AC0-6C0C-4EE5-8F58-D08676F12C82}" srcOrd="2" destOrd="0" presId="urn:microsoft.com/office/officeart/2008/layout/LinedList"/>
    <dgm:cxn modelId="{20DCB5D1-7A6B-4C2D-8597-5A26CA1613B5}" type="presParOf" srcId="{D7AF46E5-58EB-4F73-AE7C-D008BCDAC2D5}" destId="{EF3D30C5-E7DE-480B-AAB3-576D86B62012}" srcOrd="14" destOrd="0" presId="urn:microsoft.com/office/officeart/2008/layout/LinedList"/>
    <dgm:cxn modelId="{9C4DDC0D-ADBD-443D-A67C-4A773C93AF46}" type="presParOf" srcId="{D7AF46E5-58EB-4F73-AE7C-D008BCDAC2D5}" destId="{075ABB52-C28A-46D3-B8DD-080D81E03703}" srcOrd="15" destOrd="0" presId="urn:microsoft.com/office/officeart/2008/layout/Lined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86BEEB-DC07-4A7C-AF5F-B55F56349EAD}" type="doc">
      <dgm:prSet loTypeId="urn:microsoft.com/office/officeart/2008/layout/LinedList" loCatId="list" qsTypeId="urn:microsoft.com/office/officeart/2005/8/quickstyle/simple1" qsCatId="simple" csTypeId="urn:microsoft.com/office/officeart/2005/8/colors/accent6_4" csCatId="accent6" phldr="1"/>
      <dgm:spPr/>
      <dgm:t>
        <a:bodyPr/>
        <a:lstStyle/>
        <a:p>
          <a:endParaRPr lang="es-MX"/>
        </a:p>
      </dgm:t>
    </dgm:pt>
    <dgm:pt modelId="{EA09823E-2D50-4C62-853C-EF48C9BB1F20}">
      <dgm:prSet phldrT="[Texto]"/>
      <dgm:spPr/>
      <dgm:t>
        <a:bodyPr/>
        <a:lstStyle/>
        <a:p>
          <a:r>
            <a:rPr lang="es-CO" b="1" dirty="0"/>
            <a:t>Análisis</a:t>
          </a:r>
          <a:endParaRPr lang="es-MX" b="1" dirty="0"/>
        </a:p>
      </dgm:t>
    </dgm:pt>
    <dgm:pt modelId="{406D69EE-9BBE-411B-B611-7DA03E9550AA}" type="parTrans" cxnId="{F353F8C9-70FD-4AD4-A04F-DD836B6EB4F5}">
      <dgm:prSet/>
      <dgm:spPr/>
      <dgm:t>
        <a:bodyPr/>
        <a:lstStyle/>
        <a:p>
          <a:endParaRPr lang="es-MX"/>
        </a:p>
      </dgm:t>
    </dgm:pt>
    <dgm:pt modelId="{5439E6E4-9F9F-4AC7-A387-348629DEFD0F}" type="sibTrans" cxnId="{F353F8C9-70FD-4AD4-A04F-DD836B6EB4F5}">
      <dgm:prSet/>
      <dgm:spPr/>
      <dgm:t>
        <a:bodyPr/>
        <a:lstStyle/>
        <a:p>
          <a:endParaRPr lang="es-MX"/>
        </a:p>
      </dgm:t>
    </dgm:pt>
    <dgm:pt modelId="{DB1A39AD-8C5E-4BFE-9C6E-D45A53D97348}">
      <dgm:prSet phldrT="[Texto]" custT="1"/>
      <dgm:spPr/>
      <dgm:t>
        <a:bodyPr/>
        <a:lstStyle/>
        <a:p>
          <a:pPr marL="0" lvl="0" indent="0" algn="l" defTabSz="711200">
            <a:lnSpc>
              <a:spcPct val="90000"/>
            </a:lnSpc>
            <a:spcBef>
              <a:spcPct val="0"/>
            </a:spcBef>
            <a:spcAft>
              <a:spcPct val="35000"/>
            </a:spcAft>
            <a:buNone/>
          </a:pPr>
          <a:r>
            <a:rPr lang="es-CO" sz="1600" b="1" kern="1200" dirty="0">
              <a:solidFill>
                <a:schemeClr val="bg2">
                  <a:lumMod val="50000"/>
                </a:schemeClr>
              </a:solidFill>
              <a:latin typeface="Calibri" panose="020F0502020204030204"/>
              <a:ea typeface="+mn-ea"/>
              <a:cs typeface="+mn-cs"/>
            </a:rPr>
            <a:t>Disminución del 1.4% con respecto al año 2021 – Equivalentes a $2.365 ton</a:t>
          </a:r>
          <a:endParaRPr lang="es-MX" sz="1600" b="1" kern="1200" dirty="0">
            <a:solidFill>
              <a:schemeClr val="bg2">
                <a:lumMod val="50000"/>
              </a:schemeClr>
            </a:solidFill>
            <a:latin typeface="Calibri" panose="020F0502020204030204"/>
            <a:ea typeface="+mn-ea"/>
            <a:cs typeface="+mn-cs"/>
          </a:endParaRPr>
        </a:p>
      </dgm:t>
    </dgm:pt>
    <dgm:pt modelId="{296038C5-AAED-4448-BDFF-0D7BAF55DC6A}" type="parTrans" cxnId="{031939AA-2785-4048-B525-A3CDD301CC68}">
      <dgm:prSet/>
      <dgm:spPr/>
      <dgm:t>
        <a:bodyPr/>
        <a:lstStyle/>
        <a:p>
          <a:endParaRPr lang="es-MX"/>
        </a:p>
      </dgm:t>
    </dgm:pt>
    <dgm:pt modelId="{A34303D0-45C5-40F2-8673-22E305E90E38}" type="sibTrans" cxnId="{031939AA-2785-4048-B525-A3CDD301CC68}">
      <dgm:prSet/>
      <dgm:spPr/>
      <dgm:t>
        <a:bodyPr/>
        <a:lstStyle/>
        <a:p>
          <a:endParaRPr lang="es-MX"/>
        </a:p>
      </dgm:t>
    </dgm:pt>
    <dgm:pt modelId="{81D83685-0866-4ADA-83D8-67B863C8D705}">
      <dgm:prSet phldrT="[Texto]" custT="1"/>
      <dgm:spPr/>
      <dgm:t>
        <a:bodyPr/>
        <a:lstStyle/>
        <a:p>
          <a:pPr marL="0" lvl="0" indent="0" algn="l" defTabSz="711200">
            <a:lnSpc>
              <a:spcPct val="90000"/>
            </a:lnSpc>
            <a:spcBef>
              <a:spcPct val="0"/>
            </a:spcBef>
            <a:spcAft>
              <a:spcPct val="35000"/>
            </a:spcAft>
            <a:buNone/>
          </a:pPr>
          <a:r>
            <a:rPr lang="es-CO" sz="1600" b="1" kern="1200" dirty="0">
              <a:solidFill>
                <a:schemeClr val="bg2">
                  <a:lumMod val="50000"/>
                </a:schemeClr>
              </a:solidFill>
              <a:latin typeface="Calibri" panose="020F0502020204030204"/>
              <a:ea typeface="+mn-ea"/>
              <a:cs typeface="+mn-cs"/>
            </a:rPr>
            <a:t>Mes Marzo  - Mayor Impacto en disminución de toneladas</a:t>
          </a:r>
          <a:endParaRPr lang="es-MX" sz="1600" b="1" kern="1200" dirty="0">
            <a:solidFill>
              <a:schemeClr val="bg2">
                <a:lumMod val="50000"/>
              </a:schemeClr>
            </a:solidFill>
            <a:latin typeface="Calibri" panose="020F0502020204030204"/>
            <a:ea typeface="+mn-ea"/>
            <a:cs typeface="+mn-cs"/>
          </a:endParaRPr>
        </a:p>
      </dgm:t>
    </dgm:pt>
    <dgm:pt modelId="{C27E38D5-97D4-454E-9244-EBA3ED91291A}" type="parTrans" cxnId="{6C343C6D-7EE7-43C0-9276-67894CF8E8CE}">
      <dgm:prSet/>
      <dgm:spPr/>
      <dgm:t>
        <a:bodyPr/>
        <a:lstStyle/>
        <a:p>
          <a:endParaRPr lang="es-MX"/>
        </a:p>
      </dgm:t>
    </dgm:pt>
    <dgm:pt modelId="{CDABAE2D-489D-40E4-AB5A-0919362981FC}" type="sibTrans" cxnId="{6C343C6D-7EE7-43C0-9276-67894CF8E8CE}">
      <dgm:prSet/>
      <dgm:spPr/>
      <dgm:t>
        <a:bodyPr/>
        <a:lstStyle/>
        <a:p>
          <a:endParaRPr lang="es-MX"/>
        </a:p>
      </dgm:t>
    </dgm:pt>
    <dgm:pt modelId="{8A250362-F959-4843-83F9-CA3C9B88D0EF}">
      <dgm:prSet phldrT="[Texto]" custT="1"/>
      <dgm:spPr/>
      <dgm:t>
        <a:bodyPr/>
        <a:lstStyle/>
        <a:p>
          <a:pPr marL="0" lvl="0" indent="0" algn="just" defTabSz="711200">
            <a:lnSpc>
              <a:spcPct val="90000"/>
            </a:lnSpc>
            <a:spcBef>
              <a:spcPct val="0"/>
            </a:spcBef>
            <a:spcAft>
              <a:spcPct val="35000"/>
            </a:spcAft>
            <a:buNone/>
          </a:pPr>
          <a:r>
            <a:rPr lang="es-MX" sz="1600" b="1" kern="1200" dirty="0">
              <a:solidFill>
                <a:schemeClr val="bg2">
                  <a:lumMod val="50000"/>
                </a:schemeClr>
              </a:solidFill>
              <a:latin typeface="Calibri" panose="020F0502020204030204"/>
              <a:ea typeface="+mn-ea"/>
              <a:cs typeface="+mn-cs"/>
            </a:rPr>
            <a:t>Estos cambios se presentan debido a que el primer trimestre del 2021 se tuvo la reactivación económica, después de la cuarentena por la pandemia, sin embargo, podemos observar que para este 2022 se presentó una inflación mucho mayor a los años anteriores, lo que baja la capacidad de adquisición de las personas lo cuál se ve reflejado en la generación de residuos para el mes de marzo de 2022</a:t>
          </a:r>
          <a:r>
            <a:rPr lang="es-MX" sz="1600" b="1" kern="1200" dirty="0">
              <a:latin typeface="Calibri" panose="020F0502020204030204"/>
              <a:ea typeface="+mn-ea"/>
              <a:cs typeface="+mn-cs"/>
            </a:rPr>
            <a:t>.</a:t>
          </a:r>
        </a:p>
      </dgm:t>
    </dgm:pt>
    <dgm:pt modelId="{C1BB47E4-1871-41FB-9223-5B7C0F88A980}" type="parTrans" cxnId="{96DF8A25-E488-4582-80AA-CB35077BFDD3}">
      <dgm:prSet/>
      <dgm:spPr/>
      <dgm:t>
        <a:bodyPr/>
        <a:lstStyle/>
        <a:p>
          <a:endParaRPr lang="es-MX"/>
        </a:p>
      </dgm:t>
    </dgm:pt>
    <dgm:pt modelId="{75F5DC18-D1DB-416B-8FC0-0333D2D53D85}" type="sibTrans" cxnId="{96DF8A25-E488-4582-80AA-CB35077BFDD3}">
      <dgm:prSet/>
      <dgm:spPr/>
      <dgm:t>
        <a:bodyPr/>
        <a:lstStyle/>
        <a:p>
          <a:endParaRPr lang="es-MX"/>
        </a:p>
      </dgm:t>
    </dgm:pt>
    <dgm:pt modelId="{A19ACDCE-354F-4E4E-94BA-DEBDE385CDFE}" type="pres">
      <dgm:prSet presAssocID="{4C86BEEB-DC07-4A7C-AF5F-B55F56349EAD}" presName="vert0" presStyleCnt="0">
        <dgm:presLayoutVars>
          <dgm:dir/>
          <dgm:animOne val="branch"/>
          <dgm:animLvl val="lvl"/>
        </dgm:presLayoutVars>
      </dgm:prSet>
      <dgm:spPr/>
    </dgm:pt>
    <dgm:pt modelId="{0F8F11FB-EA2B-4BF8-8556-581ABF726A0C}" type="pres">
      <dgm:prSet presAssocID="{EA09823E-2D50-4C62-853C-EF48C9BB1F20}" presName="thickLine" presStyleLbl="alignNode1" presStyleIdx="0" presStyleCnt="1"/>
      <dgm:spPr/>
    </dgm:pt>
    <dgm:pt modelId="{1423D728-1AE3-4E9A-8E1F-FB2687EB7CCE}" type="pres">
      <dgm:prSet presAssocID="{EA09823E-2D50-4C62-853C-EF48C9BB1F20}" presName="horz1" presStyleCnt="0"/>
      <dgm:spPr/>
    </dgm:pt>
    <dgm:pt modelId="{C81D550A-E78A-4D25-91F0-9BB2066454BF}" type="pres">
      <dgm:prSet presAssocID="{EA09823E-2D50-4C62-853C-EF48C9BB1F20}" presName="tx1" presStyleLbl="revTx" presStyleIdx="0" presStyleCnt="4"/>
      <dgm:spPr/>
    </dgm:pt>
    <dgm:pt modelId="{71E8C1FC-6D5A-440B-9642-595BC7BEE7B0}" type="pres">
      <dgm:prSet presAssocID="{EA09823E-2D50-4C62-853C-EF48C9BB1F20}" presName="vert1" presStyleCnt="0"/>
      <dgm:spPr/>
    </dgm:pt>
    <dgm:pt modelId="{6B19C67E-491E-4E19-957E-8E41077C4E86}" type="pres">
      <dgm:prSet presAssocID="{DB1A39AD-8C5E-4BFE-9C6E-D45A53D97348}" presName="vertSpace2a" presStyleCnt="0"/>
      <dgm:spPr/>
    </dgm:pt>
    <dgm:pt modelId="{786C55CA-AFCA-4477-8007-DC46C6219623}" type="pres">
      <dgm:prSet presAssocID="{DB1A39AD-8C5E-4BFE-9C6E-D45A53D97348}" presName="horz2" presStyleCnt="0"/>
      <dgm:spPr/>
    </dgm:pt>
    <dgm:pt modelId="{8A7A459D-3ED3-4C52-AEC8-D8A6965F0315}" type="pres">
      <dgm:prSet presAssocID="{DB1A39AD-8C5E-4BFE-9C6E-D45A53D97348}" presName="horzSpace2" presStyleCnt="0"/>
      <dgm:spPr/>
    </dgm:pt>
    <dgm:pt modelId="{2E5079D6-425A-49EB-875A-0A341677F54C}" type="pres">
      <dgm:prSet presAssocID="{DB1A39AD-8C5E-4BFE-9C6E-D45A53D97348}" presName="tx2" presStyleLbl="revTx" presStyleIdx="1" presStyleCnt="4"/>
      <dgm:spPr/>
    </dgm:pt>
    <dgm:pt modelId="{646C80C9-E4AB-4B10-8D85-B156055D7CD2}" type="pres">
      <dgm:prSet presAssocID="{DB1A39AD-8C5E-4BFE-9C6E-D45A53D97348}" presName="vert2" presStyleCnt="0"/>
      <dgm:spPr/>
    </dgm:pt>
    <dgm:pt modelId="{C30FCF94-2EC7-43CB-88C9-5364AC35C607}" type="pres">
      <dgm:prSet presAssocID="{DB1A39AD-8C5E-4BFE-9C6E-D45A53D97348}" presName="thinLine2b" presStyleLbl="callout" presStyleIdx="0" presStyleCnt="3"/>
      <dgm:spPr/>
    </dgm:pt>
    <dgm:pt modelId="{CA8F8B5C-3D2C-4F8E-A252-9335F4DB9997}" type="pres">
      <dgm:prSet presAssocID="{DB1A39AD-8C5E-4BFE-9C6E-D45A53D97348}" presName="vertSpace2b" presStyleCnt="0"/>
      <dgm:spPr/>
    </dgm:pt>
    <dgm:pt modelId="{F2DB286B-EF41-4624-8BA6-80ED837E0691}" type="pres">
      <dgm:prSet presAssocID="{81D83685-0866-4ADA-83D8-67B863C8D705}" presName="horz2" presStyleCnt="0"/>
      <dgm:spPr/>
    </dgm:pt>
    <dgm:pt modelId="{26C03907-D57D-470A-BB2E-3DF35C3BA0F4}" type="pres">
      <dgm:prSet presAssocID="{81D83685-0866-4ADA-83D8-67B863C8D705}" presName="horzSpace2" presStyleCnt="0"/>
      <dgm:spPr/>
    </dgm:pt>
    <dgm:pt modelId="{3B152932-E268-4D3C-87F6-461DCD3AE2D1}" type="pres">
      <dgm:prSet presAssocID="{81D83685-0866-4ADA-83D8-67B863C8D705}" presName="tx2" presStyleLbl="revTx" presStyleIdx="2" presStyleCnt="4"/>
      <dgm:spPr/>
    </dgm:pt>
    <dgm:pt modelId="{8C9304FE-7F9E-4C4A-ABF6-F2F0F1956BEF}" type="pres">
      <dgm:prSet presAssocID="{81D83685-0866-4ADA-83D8-67B863C8D705}" presName="vert2" presStyleCnt="0"/>
      <dgm:spPr/>
    </dgm:pt>
    <dgm:pt modelId="{06451E6E-B4C4-4B28-A963-EE359B95EA85}" type="pres">
      <dgm:prSet presAssocID="{81D83685-0866-4ADA-83D8-67B863C8D705}" presName="thinLine2b" presStyleLbl="callout" presStyleIdx="1" presStyleCnt="3"/>
      <dgm:spPr/>
    </dgm:pt>
    <dgm:pt modelId="{2BAD07DD-8ECD-4353-8910-10DFB62325CB}" type="pres">
      <dgm:prSet presAssocID="{81D83685-0866-4ADA-83D8-67B863C8D705}" presName="vertSpace2b" presStyleCnt="0"/>
      <dgm:spPr/>
    </dgm:pt>
    <dgm:pt modelId="{064B6C1D-2EAD-479F-9347-0AC8EE6C43F5}" type="pres">
      <dgm:prSet presAssocID="{8A250362-F959-4843-83F9-CA3C9B88D0EF}" presName="horz2" presStyleCnt="0"/>
      <dgm:spPr/>
    </dgm:pt>
    <dgm:pt modelId="{17450EDB-8867-4E6C-A194-AEB504248B0F}" type="pres">
      <dgm:prSet presAssocID="{8A250362-F959-4843-83F9-CA3C9B88D0EF}" presName="horzSpace2" presStyleCnt="0"/>
      <dgm:spPr/>
    </dgm:pt>
    <dgm:pt modelId="{DF013FEF-4332-40D0-B22B-8F4DD413D02E}" type="pres">
      <dgm:prSet presAssocID="{8A250362-F959-4843-83F9-CA3C9B88D0EF}" presName="tx2" presStyleLbl="revTx" presStyleIdx="3" presStyleCnt="4" custScaleY="430902"/>
      <dgm:spPr/>
    </dgm:pt>
    <dgm:pt modelId="{3798705F-7E4B-47E2-8F5F-91D0B579C135}" type="pres">
      <dgm:prSet presAssocID="{8A250362-F959-4843-83F9-CA3C9B88D0EF}" presName="vert2" presStyleCnt="0"/>
      <dgm:spPr/>
    </dgm:pt>
    <dgm:pt modelId="{1095FFC0-59FA-46F3-9B99-CD3B387E93A7}" type="pres">
      <dgm:prSet presAssocID="{8A250362-F959-4843-83F9-CA3C9B88D0EF}" presName="thinLine2b" presStyleLbl="callout" presStyleIdx="2" presStyleCnt="3"/>
      <dgm:spPr/>
    </dgm:pt>
    <dgm:pt modelId="{CA9CAAB4-3131-4B70-909C-7E8CA7DAF832}" type="pres">
      <dgm:prSet presAssocID="{8A250362-F959-4843-83F9-CA3C9B88D0EF}" presName="vertSpace2b" presStyleCnt="0"/>
      <dgm:spPr/>
    </dgm:pt>
  </dgm:ptLst>
  <dgm:cxnLst>
    <dgm:cxn modelId="{96DF8A25-E488-4582-80AA-CB35077BFDD3}" srcId="{EA09823E-2D50-4C62-853C-EF48C9BB1F20}" destId="{8A250362-F959-4843-83F9-CA3C9B88D0EF}" srcOrd="2" destOrd="0" parTransId="{C1BB47E4-1871-41FB-9223-5B7C0F88A980}" sibTransId="{75F5DC18-D1DB-416B-8FC0-0333D2D53D85}"/>
    <dgm:cxn modelId="{55CBB842-BCD0-42BE-A973-5D930A24B8B3}" type="presOf" srcId="{81D83685-0866-4ADA-83D8-67B863C8D705}" destId="{3B152932-E268-4D3C-87F6-461DCD3AE2D1}" srcOrd="0" destOrd="0" presId="urn:microsoft.com/office/officeart/2008/layout/LinedList"/>
    <dgm:cxn modelId="{6C343C6D-7EE7-43C0-9276-67894CF8E8CE}" srcId="{EA09823E-2D50-4C62-853C-EF48C9BB1F20}" destId="{81D83685-0866-4ADA-83D8-67B863C8D705}" srcOrd="1" destOrd="0" parTransId="{C27E38D5-97D4-454E-9244-EBA3ED91291A}" sibTransId="{CDABAE2D-489D-40E4-AB5A-0919362981FC}"/>
    <dgm:cxn modelId="{9CA03E6F-07FD-41EF-8CC2-20D3F51C0344}" type="presOf" srcId="{8A250362-F959-4843-83F9-CA3C9B88D0EF}" destId="{DF013FEF-4332-40D0-B22B-8F4DD413D02E}" srcOrd="0" destOrd="0" presId="urn:microsoft.com/office/officeart/2008/layout/LinedList"/>
    <dgm:cxn modelId="{01AC8D54-056A-4B88-B247-DC874FBB35CD}" type="presOf" srcId="{4C86BEEB-DC07-4A7C-AF5F-B55F56349EAD}" destId="{A19ACDCE-354F-4E4E-94BA-DEBDE385CDFE}" srcOrd="0" destOrd="0" presId="urn:microsoft.com/office/officeart/2008/layout/LinedList"/>
    <dgm:cxn modelId="{031939AA-2785-4048-B525-A3CDD301CC68}" srcId="{EA09823E-2D50-4C62-853C-EF48C9BB1F20}" destId="{DB1A39AD-8C5E-4BFE-9C6E-D45A53D97348}" srcOrd="0" destOrd="0" parTransId="{296038C5-AAED-4448-BDFF-0D7BAF55DC6A}" sibTransId="{A34303D0-45C5-40F2-8673-22E305E90E38}"/>
    <dgm:cxn modelId="{BA5C11AB-55C6-4769-AED3-5DDCA241F6B9}" type="presOf" srcId="{DB1A39AD-8C5E-4BFE-9C6E-D45A53D97348}" destId="{2E5079D6-425A-49EB-875A-0A341677F54C}" srcOrd="0" destOrd="0" presId="urn:microsoft.com/office/officeart/2008/layout/LinedList"/>
    <dgm:cxn modelId="{9C2F1EB4-8300-411A-AABB-0D9E58C551CB}" type="presOf" srcId="{EA09823E-2D50-4C62-853C-EF48C9BB1F20}" destId="{C81D550A-E78A-4D25-91F0-9BB2066454BF}" srcOrd="0" destOrd="0" presId="urn:microsoft.com/office/officeart/2008/layout/LinedList"/>
    <dgm:cxn modelId="{F353F8C9-70FD-4AD4-A04F-DD836B6EB4F5}" srcId="{4C86BEEB-DC07-4A7C-AF5F-B55F56349EAD}" destId="{EA09823E-2D50-4C62-853C-EF48C9BB1F20}" srcOrd="0" destOrd="0" parTransId="{406D69EE-9BBE-411B-B611-7DA03E9550AA}" sibTransId="{5439E6E4-9F9F-4AC7-A387-348629DEFD0F}"/>
    <dgm:cxn modelId="{63050FD6-024B-4AA5-B621-A419CFC76374}" type="presParOf" srcId="{A19ACDCE-354F-4E4E-94BA-DEBDE385CDFE}" destId="{0F8F11FB-EA2B-4BF8-8556-581ABF726A0C}" srcOrd="0" destOrd="0" presId="urn:microsoft.com/office/officeart/2008/layout/LinedList"/>
    <dgm:cxn modelId="{9577BF8D-E567-41DD-938A-106EDC9A65B2}" type="presParOf" srcId="{A19ACDCE-354F-4E4E-94BA-DEBDE385CDFE}" destId="{1423D728-1AE3-4E9A-8E1F-FB2687EB7CCE}" srcOrd="1" destOrd="0" presId="urn:microsoft.com/office/officeart/2008/layout/LinedList"/>
    <dgm:cxn modelId="{647F8156-7642-49B0-A84E-BC8FF32103F2}" type="presParOf" srcId="{1423D728-1AE3-4E9A-8E1F-FB2687EB7CCE}" destId="{C81D550A-E78A-4D25-91F0-9BB2066454BF}" srcOrd="0" destOrd="0" presId="urn:microsoft.com/office/officeart/2008/layout/LinedList"/>
    <dgm:cxn modelId="{64FA352F-48E7-4EE5-9690-D19EAA48D201}" type="presParOf" srcId="{1423D728-1AE3-4E9A-8E1F-FB2687EB7CCE}" destId="{71E8C1FC-6D5A-440B-9642-595BC7BEE7B0}" srcOrd="1" destOrd="0" presId="urn:microsoft.com/office/officeart/2008/layout/LinedList"/>
    <dgm:cxn modelId="{138DBA2A-A409-4605-AFD5-92AAFF648E96}" type="presParOf" srcId="{71E8C1FC-6D5A-440B-9642-595BC7BEE7B0}" destId="{6B19C67E-491E-4E19-957E-8E41077C4E86}" srcOrd="0" destOrd="0" presId="urn:microsoft.com/office/officeart/2008/layout/LinedList"/>
    <dgm:cxn modelId="{AE9BAD79-EB80-46AC-862A-44704C26D46E}" type="presParOf" srcId="{71E8C1FC-6D5A-440B-9642-595BC7BEE7B0}" destId="{786C55CA-AFCA-4477-8007-DC46C6219623}" srcOrd="1" destOrd="0" presId="urn:microsoft.com/office/officeart/2008/layout/LinedList"/>
    <dgm:cxn modelId="{15C43FE3-C979-4C0D-A311-6D8E8E9CBA7C}" type="presParOf" srcId="{786C55CA-AFCA-4477-8007-DC46C6219623}" destId="{8A7A459D-3ED3-4C52-AEC8-D8A6965F0315}" srcOrd="0" destOrd="0" presId="urn:microsoft.com/office/officeart/2008/layout/LinedList"/>
    <dgm:cxn modelId="{D3A93D4E-E88F-4EC6-9518-30D0BF3FA9FB}" type="presParOf" srcId="{786C55CA-AFCA-4477-8007-DC46C6219623}" destId="{2E5079D6-425A-49EB-875A-0A341677F54C}" srcOrd="1" destOrd="0" presId="urn:microsoft.com/office/officeart/2008/layout/LinedList"/>
    <dgm:cxn modelId="{417D76E5-BC14-4B08-9651-8EBCD98DF9E1}" type="presParOf" srcId="{786C55CA-AFCA-4477-8007-DC46C6219623}" destId="{646C80C9-E4AB-4B10-8D85-B156055D7CD2}" srcOrd="2" destOrd="0" presId="urn:microsoft.com/office/officeart/2008/layout/LinedList"/>
    <dgm:cxn modelId="{6D56717C-87A9-4864-8946-E06D74F2DDCA}" type="presParOf" srcId="{71E8C1FC-6D5A-440B-9642-595BC7BEE7B0}" destId="{C30FCF94-2EC7-43CB-88C9-5364AC35C607}" srcOrd="2" destOrd="0" presId="urn:microsoft.com/office/officeart/2008/layout/LinedList"/>
    <dgm:cxn modelId="{CD69A2FB-E35F-4FA5-ABF3-F5676BB7E31E}" type="presParOf" srcId="{71E8C1FC-6D5A-440B-9642-595BC7BEE7B0}" destId="{CA8F8B5C-3D2C-4F8E-A252-9335F4DB9997}" srcOrd="3" destOrd="0" presId="urn:microsoft.com/office/officeart/2008/layout/LinedList"/>
    <dgm:cxn modelId="{AFA61933-4796-4285-945B-A8B95F6CCD81}" type="presParOf" srcId="{71E8C1FC-6D5A-440B-9642-595BC7BEE7B0}" destId="{F2DB286B-EF41-4624-8BA6-80ED837E0691}" srcOrd="4" destOrd="0" presId="urn:microsoft.com/office/officeart/2008/layout/LinedList"/>
    <dgm:cxn modelId="{ABEB8F5C-6FC3-45B2-A8A9-CE2792DC3256}" type="presParOf" srcId="{F2DB286B-EF41-4624-8BA6-80ED837E0691}" destId="{26C03907-D57D-470A-BB2E-3DF35C3BA0F4}" srcOrd="0" destOrd="0" presId="urn:microsoft.com/office/officeart/2008/layout/LinedList"/>
    <dgm:cxn modelId="{8A806B73-6DAE-433C-B94B-70540EB3B21D}" type="presParOf" srcId="{F2DB286B-EF41-4624-8BA6-80ED837E0691}" destId="{3B152932-E268-4D3C-87F6-461DCD3AE2D1}" srcOrd="1" destOrd="0" presId="urn:microsoft.com/office/officeart/2008/layout/LinedList"/>
    <dgm:cxn modelId="{7AD397CA-B805-45D8-B7A1-F22895E5AA27}" type="presParOf" srcId="{F2DB286B-EF41-4624-8BA6-80ED837E0691}" destId="{8C9304FE-7F9E-4C4A-ABF6-F2F0F1956BEF}" srcOrd="2" destOrd="0" presId="urn:microsoft.com/office/officeart/2008/layout/LinedList"/>
    <dgm:cxn modelId="{7397CDE5-F30B-4FCB-80B0-6D679E38A0FA}" type="presParOf" srcId="{71E8C1FC-6D5A-440B-9642-595BC7BEE7B0}" destId="{06451E6E-B4C4-4B28-A963-EE359B95EA85}" srcOrd="5" destOrd="0" presId="urn:microsoft.com/office/officeart/2008/layout/LinedList"/>
    <dgm:cxn modelId="{ED56F2D0-4F4B-44B5-AE51-39B537828027}" type="presParOf" srcId="{71E8C1FC-6D5A-440B-9642-595BC7BEE7B0}" destId="{2BAD07DD-8ECD-4353-8910-10DFB62325CB}" srcOrd="6" destOrd="0" presId="urn:microsoft.com/office/officeart/2008/layout/LinedList"/>
    <dgm:cxn modelId="{32D80B86-B0B6-41EE-A8B4-0E9794C1C797}" type="presParOf" srcId="{71E8C1FC-6D5A-440B-9642-595BC7BEE7B0}" destId="{064B6C1D-2EAD-479F-9347-0AC8EE6C43F5}" srcOrd="7" destOrd="0" presId="urn:microsoft.com/office/officeart/2008/layout/LinedList"/>
    <dgm:cxn modelId="{42199902-8C88-46C0-9106-11A83E7D2C39}" type="presParOf" srcId="{064B6C1D-2EAD-479F-9347-0AC8EE6C43F5}" destId="{17450EDB-8867-4E6C-A194-AEB504248B0F}" srcOrd="0" destOrd="0" presId="urn:microsoft.com/office/officeart/2008/layout/LinedList"/>
    <dgm:cxn modelId="{D34D2443-2230-4F9D-83B0-11F7B87FD435}" type="presParOf" srcId="{064B6C1D-2EAD-479F-9347-0AC8EE6C43F5}" destId="{DF013FEF-4332-40D0-B22B-8F4DD413D02E}" srcOrd="1" destOrd="0" presId="urn:microsoft.com/office/officeart/2008/layout/LinedList"/>
    <dgm:cxn modelId="{B47E30F5-BBB9-4573-A88F-B846592124CE}" type="presParOf" srcId="{064B6C1D-2EAD-479F-9347-0AC8EE6C43F5}" destId="{3798705F-7E4B-47E2-8F5F-91D0B579C135}" srcOrd="2" destOrd="0" presId="urn:microsoft.com/office/officeart/2008/layout/LinedList"/>
    <dgm:cxn modelId="{46D4FDD8-6F62-4009-BF91-472E1AADCFC6}" type="presParOf" srcId="{71E8C1FC-6D5A-440B-9642-595BC7BEE7B0}" destId="{1095FFC0-59FA-46F3-9B99-CD3B387E93A7}" srcOrd="8" destOrd="0" presId="urn:microsoft.com/office/officeart/2008/layout/LinedList"/>
    <dgm:cxn modelId="{9C6DA1F4-1E34-4A64-977D-3B8CFCC940FE}" type="presParOf" srcId="{71E8C1FC-6D5A-440B-9642-595BC7BEE7B0}" destId="{CA9CAAB4-3131-4B70-909C-7E8CA7DAF832}" srcOrd="9" destOrd="0" presId="urn:microsoft.com/office/officeart/2008/layout/Lined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7BE8DA7-C1C5-4725-AC13-FD1BA5944529}" type="doc">
      <dgm:prSet loTypeId="urn:microsoft.com/office/officeart/2008/layout/LinedList" loCatId="list" qsTypeId="urn:microsoft.com/office/officeart/2005/8/quickstyle/simple1" qsCatId="simple" csTypeId="urn:microsoft.com/office/officeart/2005/8/colors/accent6_4" csCatId="accent6" phldr="1"/>
      <dgm:spPr/>
      <dgm:t>
        <a:bodyPr/>
        <a:lstStyle/>
        <a:p>
          <a:endParaRPr lang="es-MX"/>
        </a:p>
      </dgm:t>
    </dgm:pt>
    <dgm:pt modelId="{07FF5B07-476A-4420-B3BD-2E9E3B1EFD84}">
      <dgm:prSet phldrT="[Texto]"/>
      <dgm:spPr/>
      <dgm:t>
        <a:bodyPr/>
        <a:lstStyle/>
        <a:p>
          <a:r>
            <a:rPr lang="es-CO" b="1" dirty="0"/>
            <a:t>Análisis</a:t>
          </a:r>
          <a:endParaRPr lang="es-MX" b="1" dirty="0"/>
        </a:p>
      </dgm:t>
    </dgm:pt>
    <dgm:pt modelId="{94792939-5B4E-49C1-B543-ED9F010E8EE5}" type="parTrans" cxnId="{FC48E22A-B5D5-40D7-9704-19F4ED854426}">
      <dgm:prSet/>
      <dgm:spPr/>
      <dgm:t>
        <a:bodyPr/>
        <a:lstStyle/>
        <a:p>
          <a:endParaRPr lang="es-MX"/>
        </a:p>
      </dgm:t>
    </dgm:pt>
    <dgm:pt modelId="{E302950A-9E08-4583-9729-67D81A38E993}" type="sibTrans" cxnId="{FC48E22A-B5D5-40D7-9704-19F4ED854426}">
      <dgm:prSet/>
      <dgm:spPr/>
      <dgm:t>
        <a:bodyPr/>
        <a:lstStyle/>
        <a:p>
          <a:endParaRPr lang="es-MX"/>
        </a:p>
      </dgm:t>
    </dgm:pt>
    <dgm:pt modelId="{D6FCBEAD-2414-45CA-9610-E48A7F96CD66}">
      <dgm:prSet phldrT="[Texto]" custT="1"/>
      <dgm:spPr/>
      <dgm:t>
        <a:bodyPr/>
        <a:lstStyle/>
        <a:p>
          <a:r>
            <a:rPr lang="es-CO" sz="1600" b="1" dirty="0">
              <a:solidFill>
                <a:schemeClr val="bg2">
                  <a:lumMod val="50000"/>
                </a:schemeClr>
              </a:solidFill>
            </a:rPr>
            <a:t>Ejecución de 12.777 Km más que el año 2021 – 3.2%</a:t>
          </a:r>
          <a:endParaRPr lang="es-MX" sz="1600" b="1" dirty="0">
            <a:solidFill>
              <a:schemeClr val="bg2">
                <a:lumMod val="50000"/>
              </a:schemeClr>
            </a:solidFill>
          </a:endParaRPr>
        </a:p>
      </dgm:t>
    </dgm:pt>
    <dgm:pt modelId="{CB75DC1D-E8A1-4509-865E-60956D1F2629}" type="parTrans" cxnId="{9B7DB867-EBE0-49CA-9FE2-4E9AC220D71F}">
      <dgm:prSet/>
      <dgm:spPr/>
      <dgm:t>
        <a:bodyPr/>
        <a:lstStyle/>
        <a:p>
          <a:endParaRPr lang="es-MX"/>
        </a:p>
      </dgm:t>
    </dgm:pt>
    <dgm:pt modelId="{8F36C05C-A46D-4BE4-A90F-A7C9507E8CA0}" type="sibTrans" cxnId="{9B7DB867-EBE0-49CA-9FE2-4E9AC220D71F}">
      <dgm:prSet/>
      <dgm:spPr/>
      <dgm:t>
        <a:bodyPr/>
        <a:lstStyle/>
        <a:p>
          <a:endParaRPr lang="es-MX"/>
        </a:p>
      </dgm:t>
    </dgm:pt>
    <dgm:pt modelId="{E777DF9D-37C9-492B-A436-FE6B1B49F6DE}">
      <dgm:prSet phldrT="[Texto]" custT="1"/>
      <dgm:spPr/>
      <dgm:t>
        <a:bodyPr/>
        <a:lstStyle/>
        <a:p>
          <a:pPr algn="just"/>
          <a:r>
            <a:rPr lang="es-MX" sz="1600" b="1" dirty="0">
              <a:solidFill>
                <a:schemeClr val="bg2">
                  <a:lumMod val="50000"/>
                </a:schemeClr>
              </a:solidFill>
            </a:rPr>
            <a:t>En Marzo 2022 - Rediseño del Corregimiento de Santa Elena, lo cual representa un incremento promedio de 463 km de cuneta por mes. En total ingresaron 4 Operarios adicionales para cubrir 10 </a:t>
          </a:r>
          <a:r>
            <a:rPr lang="es-MX" sz="1600" b="1" dirty="0" err="1">
              <a:solidFill>
                <a:schemeClr val="bg2">
                  <a:lumMod val="50000"/>
                </a:schemeClr>
              </a:solidFill>
            </a:rPr>
            <a:t>Microrutas</a:t>
          </a:r>
          <a:r>
            <a:rPr lang="es-MX" sz="1600" b="1" dirty="0">
              <a:solidFill>
                <a:schemeClr val="bg2">
                  <a:lumMod val="50000"/>
                </a:schemeClr>
              </a:solidFill>
            </a:rPr>
            <a:t> nuevas.</a:t>
          </a:r>
        </a:p>
      </dgm:t>
    </dgm:pt>
    <dgm:pt modelId="{8E8BC6C7-BE71-4C18-BC7A-004B52F63271}" type="parTrans" cxnId="{E68AFBA4-AE45-4FAA-BDDA-D299FFCF181D}">
      <dgm:prSet/>
      <dgm:spPr/>
      <dgm:t>
        <a:bodyPr/>
        <a:lstStyle/>
        <a:p>
          <a:endParaRPr lang="es-MX"/>
        </a:p>
      </dgm:t>
    </dgm:pt>
    <dgm:pt modelId="{1662D3C4-75AD-46E8-A1A1-F814D260D910}" type="sibTrans" cxnId="{E68AFBA4-AE45-4FAA-BDDA-D299FFCF181D}">
      <dgm:prSet/>
      <dgm:spPr/>
      <dgm:t>
        <a:bodyPr/>
        <a:lstStyle/>
        <a:p>
          <a:endParaRPr lang="es-MX"/>
        </a:p>
      </dgm:t>
    </dgm:pt>
    <dgm:pt modelId="{FDCB2398-BB0E-4385-A3F3-F137353906F3}">
      <dgm:prSet phldrT="[Texto]" custT="1"/>
      <dgm:spPr/>
      <dgm:t>
        <a:bodyPr/>
        <a:lstStyle/>
        <a:p>
          <a:r>
            <a:rPr lang="es-MX" sz="1600" b="1" dirty="0">
              <a:solidFill>
                <a:schemeClr val="bg2">
                  <a:lumMod val="50000"/>
                </a:schemeClr>
              </a:solidFill>
            </a:rPr>
            <a:t>Total de </a:t>
          </a:r>
          <a:r>
            <a:rPr lang="es-MX" sz="1600" b="1" dirty="0" err="1">
              <a:solidFill>
                <a:schemeClr val="bg2">
                  <a:lumMod val="50000"/>
                </a:schemeClr>
              </a:solidFill>
            </a:rPr>
            <a:t>Microrrutas</a:t>
          </a:r>
          <a:r>
            <a:rPr lang="es-MX" sz="1600" b="1" dirty="0">
              <a:solidFill>
                <a:schemeClr val="bg2">
                  <a:lumMod val="50000"/>
                </a:schemeClr>
              </a:solidFill>
            </a:rPr>
            <a:t> a Marzo 2022 – 1932</a:t>
          </a:r>
        </a:p>
      </dgm:t>
    </dgm:pt>
    <dgm:pt modelId="{6CBFEDE1-A966-479A-9090-693F0E029F94}" type="parTrans" cxnId="{DF516DB1-D021-4FA8-BB57-FC28CB84CCE0}">
      <dgm:prSet/>
      <dgm:spPr/>
      <dgm:t>
        <a:bodyPr/>
        <a:lstStyle/>
        <a:p>
          <a:endParaRPr lang="es-MX"/>
        </a:p>
      </dgm:t>
    </dgm:pt>
    <dgm:pt modelId="{FF5D3A9B-3420-4D2C-A505-10696ECB364C}" type="sibTrans" cxnId="{DF516DB1-D021-4FA8-BB57-FC28CB84CCE0}">
      <dgm:prSet/>
      <dgm:spPr/>
      <dgm:t>
        <a:bodyPr/>
        <a:lstStyle/>
        <a:p>
          <a:endParaRPr lang="es-MX"/>
        </a:p>
      </dgm:t>
    </dgm:pt>
    <dgm:pt modelId="{B4701100-52E4-4B64-8803-A1355E625DC7}">
      <dgm:prSet phldrT="[Texto]" custT="1"/>
      <dgm:spPr/>
      <dgm:t>
        <a:bodyPr/>
        <a:lstStyle/>
        <a:p>
          <a:pPr algn="just"/>
          <a:r>
            <a:rPr lang="es-MX" sz="1600" b="1" dirty="0">
              <a:solidFill>
                <a:schemeClr val="bg2">
                  <a:lumMod val="50000"/>
                </a:schemeClr>
              </a:solidFill>
            </a:rPr>
            <a:t>Mejora en la disponibilidad de la Barredora, se recalca en la necesidad de reposición de dicho equipo. </a:t>
          </a:r>
        </a:p>
        <a:p>
          <a:pPr algn="just"/>
          <a:r>
            <a:rPr lang="es-MX" sz="1600" b="1" dirty="0">
              <a:solidFill>
                <a:schemeClr val="bg2">
                  <a:lumMod val="50000"/>
                </a:schemeClr>
              </a:solidFill>
            </a:rPr>
            <a:t>Se han dejado de barrer 726 Km  - Barrido Mecánico</a:t>
          </a:r>
        </a:p>
      </dgm:t>
    </dgm:pt>
    <dgm:pt modelId="{B1AE2657-3392-43AA-83D1-875884BC3D9E}" type="parTrans" cxnId="{C1DC92C0-951C-4216-9095-5C0956A5B070}">
      <dgm:prSet/>
      <dgm:spPr/>
      <dgm:t>
        <a:bodyPr/>
        <a:lstStyle/>
        <a:p>
          <a:endParaRPr lang="es-MX"/>
        </a:p>
      </dgm:t>
    </dgm:pt>
    <dgm:pt modelId="{E137F7B1-535D-4D5A-8A06-2978F45351B8}" type="sibTrans" cxnId="{C1DC92C0-951C-4216-9095-5C0956A5B070}">
      <dgm:prSet/>
      <dgm:spPr/>
      <dgm:t>
        <a:bodyPr/>
        <a:lstStyle/>
        <a:p>
          <a:endParaRPr lang="es-MX"/>
        </a:p>
      </dgm:t>
    </dgm:pt>
    <dgm:pt modelId="{AF162623-C36B-43A6-888D-051A72842F40}" type="pres">
      <dgm:prSet presAssocID="{D7BE8DA7-C1C5-4725-AC13-FD1BA5944529}" presName="vert0" presStyleCnt="0">
        <dgm:presLayoutVars>
          <dgm:dir/>
          <dgm:animOne val="branch"/>
          <dgm:animLvl val="lvl"/>
        </dgm:presLayoutVars>
      </dgm:prSet>
      <dgm:spPr/>
    </dgm:pt>
    <dgm:pt modelId="{1FF2A58F-FDA7-43F4-AA06-966BAED6E062}" type="pres">
      <dgm:prSet presAssocID="{07FF5B07-476A-4420-B3BD-2E9E3B1EFD84}" presName="thickLine" presStyleLbl="alignNode1" presStyleIdx="0" presStyleCnt="1"/>
      <dgm:spPr/>
    </dgm:pt>
    <dgm:pt modelId="{6CFB16F9-0D9E-4146-9F83-92395FC70B57}" type="pres">
      <dgm:prSet presAssocID="{07FF5B07-476A-4420-B3BD-2E9E3B1EFD84}" presName="horz1" presStyleCnt="0"/>
      <dgm:spPr/>
    </dgm:pt>
    <dgm:pt modelId="{40FC866C-9469-4827-94CD-1B3287EEFF19}" type="pres">
      <dgm:prSet presAssocID="{07FF5B07-476A-4420-B3BD-2E9E3B1EFD84}" presName="tx1" presStyleLbl="revTx" presStyleIdx="0" presStyleCnt="5"/>
      <dgm:spPr/>
    </dgm:pt>
    <dgm:pt modelId="{E47B6682-97B5-48A7-B954-7B1F5F42D621}" type="pres">
      <dgm:prSet presAssocID="{07FF5B07-476A-4420-B3BD-2E9E3B1EFD84}" presName="vert1" presStyleCnt="0"/>
      <dgm:spPr/>
    </dgm:pt>
    <dgm:pt modelId="{4F58690F-6E9E-4675-A34D-0CE64DCF9A7B}" type="pres">
      <dgm:prSet presAssocID="{D6FCBEAD-2414-45CA-9610-E48A7F96CD66}" presName="vertSpace2a" presStyleCnt="0"/>
      <dgm:spPr/>
    </dgm:pt>
    <dgm:pt modelId="{B8E2CE68-7EE5-4037-B3DF-22229E1CEDE4}" type="pres">
      <dgm:prSet presAssocID="{D6FCBEAD-2414-45CA-9610-E48A7F96CD66}" presName="horz2" presStyleCnt="0"/>
      <dgm:spPr/>
    </dgm:pt>
    <dgm:pt modelId="{BD994122-4F0B-459A-BBD2-B057E43416B8}" type="pres">
      <dgm:prSet presAssocID="{D6FCBEAD-2414-45CA-9610-E48A7F96CD66}" presName="horzSpace2" presStyleCnt="0"/>
      <dgm:spPr/>
    </dgm:pt>
    <dgm:pt modelId="{75D12425-F4D0-4D1B-820B-EE88C09E6470}" type="pres">
      <dgm:prSet presAssocID="{D6FCBEAD-2414-45CA-9610-E48A7F96CD66}" presName="tx2" presStyleLbl="revTx" presStyleIdx="1" presStyleCnt="5" custScaleY="71581"/>
      <dgm:spPr/>
    </dgm:pt>
    <dgm:pt modelId="{C4F984B2-CB09-42EA-B016-61107CDF5C6E}" type="pres">
      <dgm:prSet presAssocID="{D6FCBEAD-2414-45CA-9610-E48A7F96CD66}" presName="vert2" presStyleCnt="0"/>
      <dgm:spPr/>
    </dgm:pt>
    <dgm:pt modelId="{EC36247C-2965-4F85-90DB-4075843493D6}" type="pres">
      <dgm:prSet presAssocID="{D6FCBEAD-2414-45CA-9610-E48A7F96CD66}" presName="thinLine2b" presStyleLbl="callout" presStyleIdx="0" presStyleCnt="4"/>
      <dgm:spPr/>
    </dgm:pt>
    <dgm:pt modelId="{46B4B2D6-DD88-4188-9354-06FAF088496F}" type="pres">
      <dgm:prSet presAssocID="{D6FCBEAD-2414-45CA-9610-E48A7F96CD66}" presName="vertSpace2b" presStyleCnt="0"/>
      <dgm:spPr/>
    </dgm:pt>
    <dgm:pt modelId="{4ECC7CDB-189C-4396-B074-1C719F73CBFC}" type="pres">
      <dgm:prSet presAssocID="{E777DF9D-37C9-492B-A436-FE6B1B49F6DE}" presName="horz2" presStyleCnt="0"/>
      <dgm:spPr/>
    </dgm:pt>
    <dgm:pt modelId="{5E96E647-B64C-4AE4-A85C-DFCD0B6E2B08}" type="pres">
      <dgm:prSet presAssocID="{E777DF9D-37C9-492B-A436-FE6B1B49F6DE}" presName="horzSpace2" presStyleCnt="0"/>
      <dgm:spPr/>
    </dgm:pt>
    <dgm:pt modelId="{E1F2A510-4F4D-42CB-ACC9-4DECC0C8C69F}" type="pres">
      <dgm:prSet presAssocID="{E777DF9D-37C9-492B-A436-FE6B1B49F6DE}" presName="tx2" presStyleLbl="revTx" presStyleIdx="2" presStyleCnt="5"/>
      <dgm:spPr/>
    </dgm:pt>
    <dgm:pt modelId="{CA0B36BC-79F0-472A-B301-1C9BC7A2DD63}" type="pres">
      <dgm:prSet presAssocID="{E777DF9D-37C9-492B-A436-FE6B1B49F6DE}" presName="vert2" presStyleCnt="0"/>
      <dgm:spPr/>
    </dgm:pt>
    <dgm:pt modelId="{3560EE92-67F9-4766-B359-139B78062339}" type="pres">
      <dgm:prSet presAssocID="{E777DF9D-37C9-492B-A436-FE6B1B49F6DE}" presName="thinLine2b" presStyleLbl="callout" presStyleIdx="1" presStyleCnt="4"/>
      <dgm:spPr/>
    </dgm:pt>
    <dgm:pt modelId="{8EB431D5-E90F-4F6C-9B30-5AB8FC82A91C}" type="pres">
      <dgm:prSet presAssocID="{E777DF9D-37C9-492B-A436-FE6B1B49F6DE}" presName="vertSpace2b" presStyleCnt="0"/>
      <dgm:spPr/>
    </dgm:pt>
    <dgm:pt modelId="{A71603BF-31D0-48B8-8C8E-666717132FE1}" type="pres">
      <dgm:prSet presAssocID="{FDCB2398-BB0E-4385-A3F3-F137353906F3}" presName="horz2" presStyleCnt="0"/>
      <dgm:spPr/>
    </dgm:pt>
    <dgm:pt modelId="{0593CC9B-E055-446E-A72E-0AAF8620B723}" type="pres">
      <dgm:prSet presAssocID="{FDCB2398-BB0E-4385-A3F3-F137353906F3}" presName="horzSpace2" presStyleCnt="0"/>
      <dgm:spPr/>
    </dgm:pt>
    <dgm:pt modelId="{3FAA8F56-639F-4869-8F2E-D48285587FD9}" type="pres">
      <dgm:prSet presAssocID="{FDCB2398-BB0E-4385-A3F3-F137353906F3}" presName="tx2" presStyleLbl="revTx" presStyleIdx="3" presStyleCnt="5" custScaleY="66723"/>
      <dgm:spPr/>
    </dgm:pt>
    <dgm:pt modelId="{BFBF6054-ED4D-43A4-9771-FEF74DB18AC4}" type="pres">
      <dgm:prSet presAssocID="{FDCB2398-BB0E-4385-A3F3-F137353906F3}" presName="vert2" presStyleCnt="0"/>
      <dgm:spPr/>
    </dgm:pt>
    <dgm:pt modelId="{DE35B824-B481-4A6B-8249-C0FBF6317CB1}" type="pres">
      <dgm:prSet presAssocID="{FDCB2398-BB0E-4385-A3F3-F137353906F3}" presName="thinLine2b" presStyleLbl="callout" presStyleIdx="2" presStyleCnt="4"/>
      <dgm:spPr/>
    </dgm:pt>
    <dgm:pt modelId="{25D83CE4-26A5-4BEA-BC18-2871560CF93F}" type="pres">
      <dgm:prSet presAssocID="{FDCB2398-BB0E-4385-A3F3-F137353906F3}" presName="vertSpace2b" presStyleCnt="0"/>
      <dgm:spPr/>
    </dgm:pt>
    <dgm:pt modelId="{5F6CC650-A0A6-497E-BD8B-E0636CAC0634}" type="pres">
      <dgm:prSet presAssocID="{B4701100-52E4-4B64-8803-A1355E625DC7}" presName="horz2" presStyleCnt="0"/>
      <dgm:spPr/>
    </dgm:pt>
    <dgm:pt modelId="{903CD5DC-B7E7-4330-A5B5-20BE12D46C6D}" type="pres">
      <dgm:prSet presAssocID="{B4701100-52E4-4B64-8803-A1355E625DC7}" presName="horzSpace2" presStyleCnt="0"/>
      <dgm:spPr/>
    </dgm:pt>
    <dgm:pt modelId="{AFC6D99D-FE7D-4B30-8D01-00957A421608}" type="pres">
      <dgm:prSet presAssocID="{B4701100-52E4-4B64-8803-A1355E625DC7}" presName="tx2" presStyleLbl="revTx" presStyleIdx="4" presStyleCnt="5"/>
      <dgm:spPr/>
    </dgm:pt>
    <dgm:pt modelId="{C899EB97-8950-44CF-9A96-82A221C5DA81}" type="pres">
      <dgm:prSet presAssocID="{B4701100-52E4-4B64-8803-A1355E625DC7}" presName="vert2" presStyleCnt="0"/>
      <dgm:spPr/>
    </dgm:pt>
    <dgm:pt modelId="{EE184C7E-5458-429D-9ECE-A0A6A0A6851D}" type="pres">
      <dgm:prSet presAssocID="{B4701100-52E4-4B64-8803-A1355E625DC7}" presName="thinLine2b" presStyleLbl="callout" presStyleIdx="3" presStyleCnt="4"/>
      <dgm:spPr/>
    </dgm:pt>
    <dgm:pt modelId="{16D69875-A9B5-483C-A295-6384B6214CEC}" type="pres">
      <dgm:prSet presAssocID="{B4701100-52E4-4B64-8803-A1355E625DC7}" presName="vertSpace2b" presStyleCnt="0"/>
      <dgm:spPr/>
    </dgm:pt>
  </dgm:ptLst>
  <dgm:cxnLst>
    <dgm:cxn modelId="{FC48E22A-B5D5-40D7-9704-19F4ED854426}" srcId="{D7BE8DA7-C1C5-4725-AC13-FD1BA5944529}" destId="{07FF5B07-476A-4420-B3BD-2E9E3B1EFD84}" srcOrd="0" destOrd="0" parTransId="{94792939-5B4E-49C1-B543-ED9F010E8EE5}" sibTransId="{E302950A-9E08-4583-9729-67D81A38E993}"/>
    <dgm:cxn modelId="{88E3D732-C933-4A9D-BC34-86749F07F236}" type="presOf" srcId="{07FF5B07-476A-4420-B3BD-2E9E3B1EFD84}" destId="{40FC866C-9469-4827-94CD-1B3287EEFF19}" srcOrd="0" destOrd="0" presId="urn:microsoft.com/office/officeart/2008/layout/LinedList"/>
    <dgm:cxn modelId="{1F83A933-0211-4C95-9700-917587296181}" type="presOf" srcId="{E777DF9D-37C9-492B-A436-FE6B1B49F6DE}" destId="{E1F2A510-4F4D-42CB-ACC9-4DECC0C8C69F}" srcOrd="0" destOrd="0" presId="urn:microsoft.com/office/officeart/2008/layout/LinedList"/>
    <dgm:cxn modelId="{9B7DB867-EBE0-49CA-9FE2-4E9AC220D71F}" srcId="{07FF5B07-476A-4420-B3BD-2E9E3B1EFD84}" destId="{D6FCBEAD-2414-45CA-9610-E48A7F96CD66}" srcOrd="0" destOrd="0" parTransId="{CB75DC1D-E8A1-4509-865E-60956D1F2629}" sibTransId="{8F36C05C-A46D-4BE4-A90F-A7C9507E8CA0}"/>
    <dgm:cxn modelId="{A2A57478-3E08-4D72-9ADE-713A04D43DFE}" type="presOf" srcId="{FDCB2398-BB0E-4385-A3F3-F137353906F3}" destId="{3FAA8F56-639F-4869-8F2E-D48285587FD9}" srcOrd="0" destOrd="0" presId="urn:microsoft.com/office/officeart/2008/layout/LinedList"/>
    <dgm:cxn modelId="{E68AFBA4-AE45-4FAA-BDDA-D299FFCF181D}" srcId="{07FF5B07-476A-4420-B3BD-2E9E3B1EFD84}" destId="{E777DF9D-37C9-492B-A436-FE6B1B49F6DE}" srcOrd="1" destOrd="0" parTransId="{8E8BC6C7-BE71-4C18-BC7A-004B52F63271}" sibTransId="{1662D3C4-75AD-46E8-A1A1-F814D260D910}"/>
    <dgm:cxn modelId="{0FE2C2AF-5CAE-4162-8090-68E9C147E134}" type="presOf" srcId="{B4701100-52E4-4B64-8803-A1355E625DC7}" destId="{AFC6D99D-FE7D-4B30-8D01-00957A421608}" srcOrd="0" destOrd="0" presId="urn:microsoft.com/office/officeart/2008/layout/LinedList"/>
    <dgm:cxn modelId="{DF516DB1-D021-4FA8-BB57-FC28CB84CCE0}" srcId="{07FF5B07-476A-4420-B3BD-2E9E3B1EFD84}" destId="{FDCB2398-BB0E-4385-A3F3-F137353906F3}" srcOrd="2" destOrd="0" parTransId="{6CBFEDE1-A966-479A-9090-693F0E029F94}" sibTransId="{FF5D3A9B-3420-4D2C-A505-10696ECB364C}"/>
    <dgm:cxn modelId="{C1DC92C0-951C-4216-9095-5C0956A5B070}" srcId="{07FF5B07-476A-4420-B3BD-2E9E3B1EFD84}" destId="{B4701100-52E4-4B64-8803-A1355E625DC7}" srcOrd="3" destOrd="0" parTransId="{B1AE2657-3392-43AA-83D1-875884BC3D9E}" sibTransId="{E137F7B1-535D-4D5A-8A06-2978F45351B8}"/>
    <dgm:cxn modelId="{86307EE5-A9A5-4C01-ABAA-2AD199026D75}" type="presOf" srcId="{D7BE8DA7-C1C5-4725-AC13-FD1BA5944529}" destId="{AF162623-C36B-43A6-888D-051A72842F40}" srcOrd="0" destOrd="0" presId="urn:microsoft.com/office/officeart/2008/layout/LinedList"/>
    <dgm:cxn modelId="{FC9C02EB-1295-4429-B059-16DEFC59D20C}" type="presOf" srcId="{D6FCBEAD-2414-45CA-9610-E48A7F96CD66}" destId="{75D12425-F4D0-4D1B-820B-EE88C09E6470}" srcOrd="0" destOrd="0" presId="urn:microsoft.com/office/officeart/2008/layout/LinedList"/>
    <dgm:cxn modelId="{49CABDB8-A6AC-4EFC-B072-34942765422B}" type="presParOf" srcId="{AF162623-C36B-43A6-888D-051A72842F40}" destId="{1FF2A58F-FDA7-43F4-AA06-966BAED6E062}" srcOrd="0" destOrd="0" presId="urn:microsoft.com/office/officeart/2008/layout/LinedList"/>
    <dgm:cxn modelId="{38EE942D-2896-4998-B8DE-5FBB0D725481}" type="presParOf" srcId="{AF162623-C36B-43A6-888D-051A72842F40}" destId="{6CFB16F9-0D9E-4146-9F83-92395FC70B57}" srcOrd="1" destOrd="0" presId="urn:microsoft.com/office/officeart/2008/layout/LinedList"/>
    <dgm:cxn modelId="{C7A2E47F-88A2-419B-8C7B-DC9FB07C86C2}" type="presParOf" srcId="{6CFB16F9-0D9E-4146-9F83-92395FC70B57}" destId="{40FC866C-9469-4827-94CD-1B3287EEFF19}" srcOrd="0" destOrd="0" presId="urn:microsoft.com/office/officeart/2008/layout/LinedList"/>
    <dgm:cxn modelId="{3E61D060-E711-49A7-A6E0-E038193A6ED6}" type="presParOf" srcId="{6CFB16F9-0D9E-4146-9F83-92395FC70B57}" destId="{E47B6682-97B5-48A7-B954-7B1F5F42D621}" srcOrd="1" destOrd="0" presId="urn:microsoft.com/office/officeart/2008/layout/LinedList"/>
    <dgm:cxn modelId="{232F4C68-6208-42F0-B2AE-1DD0FABBF9F7}" type="presParOf" srcId="{E47B6682-97B5-48A7-B954-7B1F5F42D621}" destId="{4F58690F-6E9E-4675-A34D-0CE64DCF9A7B}" srcOrd="0" destOrd="0" presId="urn:microsoft.com/office/officeart/2008/layout/LinedList"/>
    <dgm:cxn modelId="{C8294F19-2EC9-40B7-81AB-917E927EBD80}" type="presParOf" srcId="{E47B6682-97B5-48A7-B954-7B1F5F42D621}" destId="{B8E2CE68-7EE5-4037-B3DF-22229E1CEDE4}" srcOrd="1" destOrd="0" presId="urn:microsoft.com/office/officeart/2008/layout/LinedList"/>
    <dgm:cxn modelId="{D8A15FC3-2270-456A-80C0-7C0CBBC72CEB}" type="presParOf" srcId="{B8E2CE68-7EE5-4037-B3DF-22229E1CEDE4}" destId="{BD994122-4F0B-459A-BBD2-B057E43416B8}" srcOrd="0" destOrd="0" presId="urn:microsoft.com/office/officeart/2008/layout/LinedList"/>
    <dgm:cxn modelId="{DB0D7502-0AD3-414F-A22D-3061DDC0F07D}" type="presParOf" srcId="{B8E2CE68-7EE5-4037-B3DF-22229E1CEDE4}" destId="{75D12425-F4D0-4D1B-820B-EE88C09E6470}" srcOrd="1" destOrd="0" presId="urn:microsoft.com/office/officeart/2008/layout/LinedList"/>
    <dgm:cxn modelId="{B7112192-8265-4BE9-8185-F6DDD3600E6A}" type="presParOf" srcId="{B8E2CE68-7EE5-4037-B3DF-22229E1CEDE4}" destId="{C4F984B2-CB09-42EA-B016-61107CDF5C6E}" srcOrd="2" destOrd="0" presId="urn:microsoft.com/office/officeart/2008/layout/LinedList"/>
    <dgm:cxn modelId="{84C24E37-5645-4234-98DD-A7BCD4D2ABD1}" type="presParOf" srcId="{E47B6682-97B5-48A7-B954-7B1F5F42D621}" destId="{EC36247C-2965-4F85-90DB-4075843493D6}" srcOrd="2" destOrd="0" presId="urn:microsoft.com/office/officeart/2008/layout/LinedList"/>
    <dgm:cxn modelId="{AEB7B536-F826-46C9-871E-A6D4261B87BC}" type="presParOf" srcId="{E47B6682-97B5-48A7-B954-7B1F5F42D621}" destId="{46B4B2D6-DD88-4188-9354-06FAF088496F}" srcOrd="3" destOrd="0" presId="urn:microsoft.com/office/officeart/2008/layout/LinedList"/>
    <dgm:cxn modelId="{9ADB8DEC-5CDE-4BD5-9B63-EA939FAFC134}" type="presParOf" srcId="{E47B6682-97B5-48A7-B954-7B1F5F42D621}" destId="{4ECC7CDB-189C-4396-B074-1C719F73CBFC}" srcOrd="4" destOrd="0" presId="urn:microsoft.com/office/officeart/2008/layout/LinedList"/>
    <dgm:cxn modelId="{2D0DBE22-2014-4A61-9458-55E083717C64}" type="presParOf" srcId="{4ECC7CDB-189C-4396-B074-1C719F73CBFC}" destId="{5E96E647-B64C-4AE4-A85C-DFCD0B6E2B08}" srcOrd="0" destOrd="0" presId="urn:microsoft.com/office/officeart/2008/layout/LinedList"/>
    <dgm:cxn modelId="{C0586BF1-1DA6-4D38-A9EB-E3BCFCB50DD4}" type="presParOf" srcId="{4ECC7CDB-189C-4396-B074-1C719F73CBFC}" destId="{E1F2A510-4F4D-42CB-ACC9-4DECC0C8C69F}" srcOrd="1" destOrd="0" presId="urn:microsoft.com/office/officeart/2008/layout/LinedList"/>
    <dgm:cxn modelId="{C121BEFA-1035-4FEE-9946-92565D4C3B10}" type="presParOf" srcId="{4ECC7CDB-189C-4396-B074-1C719F73CBFC}" destId="{CA0B36BC-79F0-472A-B301-1C9BC7A2DD63}" srcOrd="2" destOrd="0" presId="urn:microsoft.com/office/officeart/2008/layout/LinedList"/>
    <dgm:cxn modelId="{29AF6788-CD3F-4E1B-985B-BFAB402E7F0F}" type="presParOf" srcId="{E47B6682-97B5-48A7-B954-7B1F5F42D621}" destId="{3560EE92-67F9-4766-B359-139B78062339}" srcOrd="5" destOrd="0" presId="urn:microsoft.com/office/officeart/2008/layout/LinedList"/>
    <dgm:cxn modelId="{7582D978-2CD2-4C43-9B6D-682A64134177}" type="presParOf" srcId="{E47B6682-97B5-48A7-B954-7B1F5F42D621}" destId="{8EB431D5-E90F-4F6C-9B30-5AB8FC82A91C}" srcOrd="6" destOrd="0" presId="urn:microsoft.com/office/officeart/2008/layout/LinedList"/>
    <dgm:cxn modelId="{6D85E315-E5DA-48B6-8C89-E6F7CC48C466}" type="presParOf" srcId="{E47B6682-97B5-48A7-B954-7B1F5F42D621}" destId="{A71603BF-31D0-48B8-8C8E-666717132FE1}" srcOrd="7" destOrd="0" presId="urn:microsoft.com/office/officeart/2008/layout/LinedList"/>
    <dgm:cxn modelId="{EDF6380F-AF4B-462D-97B8-23504BAE2A52}" type="presParOf" srcId="{A71603BF-31D0-48B8-8C8E-666717132FE1}" destId="{0593CC9B-E055-446E-A72E-0AAF8620B723}" srcOrd="0" destOrd="0" presId="urn:microsoft.com/office/officeart/2008/layout/LinedList"/>
    <dgm:cxn modelId="{92E967AA-65CE-488D-B8D5-9B92BCA56A3F}" type="presParOf" srcId="{A71603BF-31D0-48B8-8C8E-666717132FE1}" destId="{3FAA8F56-639F-4869-8F2E-D48285587FD9}" srcOrd="1" destOrd="0" presId="urn:microsoft.com/office/officeart/2008/layout/LinedList"/>
    <dgm:cxn modelId="{6B924C77-2859-49C1-B68F-80E3DCE7B175}" type="presParOf" srcId="{A71603BF-31D0-48B8-8C8E-666717132FE1}" destId="{BFBF6054-ED4D-43A4-9771-FEF74DB18AC4}" srcOrd="2" destOrd="0" presId="urn:microsoft.com/office/officeart/2008/layout/LinedList"/>
    <dgm:cxn modelId="{7CEA0545-37EA-4061-9B43-A8FD8B155C35}" type="presParOf" srcId="{E47B6682-97B5-48A7-B954-7B1F5F42D621}" destId="{DE35B824-B481-4A6B-8249-C0FBF6317CB1}" srcOrd="8" destOrd="0" presId="urn:microsoft.com/office/officeart/2008/layout/LinedList"/>
    <dgm:cxn modelId="{6F2D7E2E-B8D1-43CB-8AC1-75F9FA9B2D48}" type="presParOf" srcId="{E47B6682-97B5-48A7-B954-7B1F5F42D621}" destId="{25D83CE4-26A5-4BEA-BC18-2871560CF93F}" srcOrd="9" destOrd="0" presId="urn:microsoft.com/office/officeart/2008/layout/LinedList"/>
    <dgm:cxn modelId="{B976E629-6879-4564-A50A-6FE91A6F5731}" type="presParOf" srcId="{E47B6682-97B5-48A7-B954-7B1F5F42D621}" destId="{5F6CC650-A0A6-497E-BD8B-E0636CAC0634}" srcOrd="10" destOrd="0" presId="urn:microsoft.com/office/officeart/2008/layout/LinedList"/>
    <dgm:cxn modelId="{BBF7AA04-1742-45C5-80E7-C084DEAF7190}" type="presParOf" srcId="{5F6CC650-A0A6-497E-BD8B-E0636CAC0634}" destId="{903CD5DC-B7E7-4330-A5B5-20BE12D46C6D}" srcOrd="0" destOrd="0" presId="urn:microsoft.com/office/officeart/2008/layout/LinedList"/>
    <dgm:cxn modelId="{989D86BB-8A8D-4FFB-ACB0-E7BDCE9AEA5B}" type="presParOf" srcId="{5F6CC650-A0A6-497E-BD8B-E0636CAC0634}" destId="{AFC6D99D-FE7D-4B30-8D01-00957A421608}" srcOrd="1" destOrd="0" presId="urn:microsoft.com/office/officeart/2008/layout/LinedList"/>
    <dgm:cxn modelId="{4D0FC129-2FE2-4F1B-856C-B9216195F774}" type="presParOf" srcId="{5F6CC650-A0A6-497E-BD8B-E0636CAC0634}" destId="{C899EB97-8950-44CF-9A96-82A221C5DA81}" srcOrd="2" destOrd="0" presId="urn:microsoft.com/office/officeart/2008/layout/LinedList"/>
    <dgm:cxn modelId="{20CD5030-3C17-49F0-92CA-5E798B7D0E34}" type="presParOf" srcId="{E47B6682-97B5-48A7-B954-7B1F5F42D621}" destId="{EE184C7E-5458-429D-9ECE-A0A6A0A6851D}" srcOrd="11" destOrd="0" presId="urn:microsoft.com/office/officeart/2008/layout/LinedList"/>
    <dgm:cxn modelId="{5A561162-A761-4818-8916-A882B2BCBFCD}" type="presParOf" srcId="{E47B6682-97B5-48A7-B954-7B1F5F42D621}" destId="{16D69875-A9B5-483C-A295-6384B6214CEC}" srcOrd="12" destOrd="0" presId="urn:microsoft.com/office/officeart/2008/layout/Lined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7BE8DA7-C1C5-4725-AC13-FD1BA5944529}" type="doc">
      <dgm:prSet loTypeId="urn:microsoft.com/office/officeart/2008/layout/LinedList" loCatId="list" qsTypeId="urn:microsoft.com/office/officeart/2005/8/quickstyle/simple1" qsCatId="simple" csTypeId="urn:microsoft.com/office/officeart/2005/8/colors/accent6_4" csCatId="accent6" phldr="1"/>
      <dgm:spPr/>
      <dgm:t>
        <a:bodyPr/>
        <a:lstStyle/>
        <a:p>
          <a:endParaRPr lang="es-MX"/>
        </a:p>
      </dgm:t>
    </dgm:pt>
    <dgm:pt modelId="{07FF5B07-476A-4420-B3BD-2E9E3B1EFD84}">
      <dgm:prSet phldrT="[Texto]"/>
      <dgm:spPr/>
      <dgm:t>
        <a:bodyPr/>
        <a:lstStyle/>
        <a:p>
          <a:r>
            <a:rPr lang="es-CO" b="1" dirty="0"/>
            <a:t>Análisis</a:t>
          </a:r>
          <a:endParaRPr lang="es-MX" b="1" dirty="0"/>
        </a:p>
      </dgm:t>
    </dgm:pt>
    <dgm:pt modelId="{94792939-5B4E-49C1-B543-ED9F010E8EE5}" type="parTrans" cxnId="{FC48E22A-B5D5-40D7-9704-19F4ED854426}">
      <dgm:prSet/>
      <dgm:spPr/>
      <dgm:t>
        <a:bodyPr/>
        <a:lstStyle/>
        <a:p>
          <a:endParaRPr lang="es-MX"/>
        </a:p>
      </dgm:t>
    </dgm:pt>
    <dgm:pt modelId="{E302950A-9E08-4583-9729-67D81A38E993}" type="sibTrans" cxnId="{FC48E22A-B5D5-40D7-9704-19F4ED854426}">
      <dgm:prSet/>
      <dgm:spPr/>
      <dgm:t>
        <a:bodyPr/>
        <a:lstStyle/>
        <a:p>
          <a:endParaRPr lang="es-MX"/>
        </a:p>
      </dgm:t>
    </dgm:pt>
    <dgm:pt modelId="{D6FCBEAD-2414-45CA-9610-E48A7F96CD66}">
      <dgm:prSet phldrT="[Texto]" custT="1"/>
      <dgm:spPr/>
      <dgm:t>
        <a:bodyPr/>
        <a:lstStyle/>
        <a:p>
          <a:r>
            <a:rPr lang="es-CO" sz="1600" b="1" dirty="0">
              <a:solidFill>
                <a:schemeClr val="bg2">
                  <a:lumMod val="50000"/>
                </a:schemeClr>
              </a:solidFill>
            </a:rPr>
            <a:t>Promedio de servicios mensuales del 5.106 ( Año 2022)</a:t>
          </a:r>
          <a:endParaRPr lang="es-MX" sz="1600" b="1" dirty="0">
            <a:solidFill>
              <a:schemeClr val="bg2">
                <a:lumMod val="50000"/>
              </a:schemeClr>
            </a:solidFill>
          </a:endParaRPr>
        </a:p>
      </dgm:t>
    </dgm:pt>
    <dgm:pt modelId="{CB75DC1D-E8A1-4509-865E-60956D1F2629}" type="parTrans" cxnId="{9B7DB867-EBE0-49CA-9FE2-4E9AC220D71F}">
      <dgm:prSet/>
      <dgm:spPr/>
      <dgm:t>
        <a:bodyPr/>
        <a:lstStyle/>
        <a:p>
          <a:endParaRPr lang="es-MX"/>
        </a:p>
      </dgm:t>
    </dgm:pt>
    <dgm:pt modelId="{8F36C05C-A46D-4BE4-A90F-A7C9507E8CA0}" type="sibTrans" cxnId="{9B7DB867-EBE0-49CA-9FE2-4E9AC220D71F}">
      <dgm:prSet/>
      <dgm:spPr/>
      <dgm:t>
        <a:bodyPr/>
        <a:lstStyle/>
        <a:p>
          <a:endParaRPr lang="es-MX"/>
        </a:p>
      </dgm:t>
    </dgm:pt>
    <dgm:pt modelId="{E777DF9D-37C9-492B-A436-FE6B1B49F6DE}">
      <dgm:prSet phldrT="[Texto]" custT="1"/>
      <dgm:spPr/>
      <dgm:t>
        <a:bodyPr/>
        <a:lstStyle/>
        <a:p>
          <a:pPr algn="just"/>
          <a:r>
            <a:rPr lang="es-MX" sz="1600" b="1" dirty="0">
              <a:solidFill>
                <a:schemeClr val="bg2">
                  <a:lumMod val="50000"/>
                </a:schemeClr>
              </a:solidFill>
            </a:rPr>
            <a:t>Con respecto al años 2021, se presenta un aumento de 1.16% en la cantidad de frecuencias diseñadas y cumplidas </a:t>
          </a:r>
        </a:p>
      </dgm:t>
    </dgm:pt>
    <dgm:pt modelId="{8E8BC6C7-BE71-4C18-BC7A-004B52F63271}" type="parTrans" cxnId="{E68AFBA4-AE45-4FAA-BDDA-D299FFCF181D}">
      <dgm:prSet/>
      <dgm:spPr/>
      <dgm:t>
        <a:bodyPr/>
        <a:lstStyle/>
        <a:p>
          <a:endParaRPr lang="es-MX"/>
        </a:p>
      </dgm:t>
    </dgm:pt>
    <dgm:pt modelId="{1662D3C4-75AD-46E8-A1A1-F814D260D910}" type="sibTrans" cxnId="{E68AFBA4-AE45-4FAA-BDDA-D299FFCF181D}">
      <dgm:prSet/>
      <dgm:spPr/>
      <dgm:t>
        <a:bodyPr/>
        <a:lstStyle/>
        <a:p>
          <a:endParaRPr lang="es-MX"/>
        </a:p>
      </dgm:t>
    </dgm:pt>
    <dgm:pt modelId="{AF162623-C36B-43A6-888D-051A72842F40}" type="pres">
      <dgm:prSet presAssocID="{D7BE8DA7-C1C5-4725-AC13-FD1BA5944529}" presName="vert0" presStyleCnt="0">
        <dgm:presLayoutVars>
          <dgm:dir/>
          <dgm:animOne val="branch"/>
          <dgm:animLvl val="lvl"/>
        </dgm:presLayoutVars>
      </dgm:prSet>
      <dgm:spPr/>
    </dgm:pt>
    <dgm:pt modelId="{1FF2A58F-FDA7-43F4-AA06-966BAED6E062}" type="pres">
      <dgm:prSet presAssocID="{07FF5B07-476A-4420-B3BD-2E9E3B1EFD84}" presName="thickLine" presStyleLbl="alignNode1" presStyleIdx="0" presStyleCnt="1"/>
      <dgm:spPr/>
    </dgm:pt>
    <dgm:pt modelId="{6CFB16F9-0D9E-4146-9F83-92395FC70B57}" type="pres">
      <dgm:prSet presAssocID="{07FF5B07-476A-4420-B3BD-2E9E3B1EFD84}" presName="horz1" presStyleCnt="0"/>
      <dgm:spPr/>
    </dgm:pt>
    <dgm:pt modelId="{40FC866C-9469-4827-94CD-1B3287EEFF19}" type="pres">
      <dgm:prSet presAssocID="{07FF5B07-476A-4420-B3BD-2E9E3B1EFD84}" presName="tx1" presStyleLbl="revTx" presStyleIdx="0" presStyleCnt="3"/>
      <dgm:spPr/>
    </dgm:pt>
    <dgm:pt modelId="{E47B6682-97B5-48A7-B954-7B1F5F42D621}" type="pres">
      <dgm:prSet presAssocID="{07FF5B07-476A-4420-B3BD-2E9E3B1EFD84}" presName="vert1" presStyleCnt="0"/>
      <dgm:spPr/>
    </dgm:pt>
    <dgm:pt modelId="{4F58690F-6E9E-4675-A34D-0CE64DCF9A7B}" type="pres">
      <dgm:prSet presAssocID="{D6FCBEAD-2414-45CA-9610-E48A7F96CD66}" presName="vertSpace2a" presStyleCnt="0"/>
      <dgm:spPr/>
    </dgm:pt>
    <dgm:pt modelId="{B8E2CE68-7EE5-4037-B3DF-22229E1CEDE4}" type="pres">
      <dgm:prSet presAssocID="{D6FCBEAD-2414-45CA-9610-E48A7F96CD66}" presName="horz2" presStyleCnt="0"/>
      <dgm:spPr/>
    </dgm:pt>
    <dgm:pt modelId="{BD994122-4F0B-459A-BBD2-B057E43416B8}" type="pres">
      <dgm:prSet presAssocID="{D6FCBEAD-2414-45CA-9610-E48A7F96CD66}" presName="horzSpace2" presStyleCnt="0"/>
      <dgm:spPr/>
    </dgm:pt>
    <dgm:pt modelId="{75D12425-F4D0-4D1B-820B-EE88C09E6470}" type="pres">
      <dgm:prSet presAssocID="{D6FCBEAD-2414-45CA-9610-E48A7F96CD66}" presName="tx2" presStyleLbl="revTx" presStyleIdx="1" presStyleCnt="3"/>
      <dgm:spPr/>
    </dgm:pt>
    <dgm:pt modelId="{C4F984B2-CB09-42EA-B016-61107CDF5C6E}" type="pres">
      <dgm:prSet presAssocID="{D6FCBEAD-2414-45CA-9610-E48A7F96CD66}" presName="vert2" presStyleCnt="0"/>
      <dgm:spPr/>
    </dgm:pt>
    <dgm:pt modelId="{EC36247C-2965-4F85-90DB-4075843493D6}" type="pres">
      <dgm:prSet presAssocID="{D6FCBEAD-2414-45CA-9610-E48A7F96CD66}" presName="thinLine2b" presStyleLbl="callout" presStyleIdx="0" presStyleCnt="2"/>
      <dgm:spPr/>
    </dgm:pt>
    <dgm:pt modelId="{46B4B2D6-DD88-4188-9354-06FAF088496F}" type="pres">
      <dgm:prSet presAssocID="{D6FCBEAD-2414-45CA-9610-E48A7F96CD66}" presName="vertSpace2b" presStyleCnt="0"/>
      <dgm:spPr/>
    </dgm:pt>
    <dgm:pt modelId="{4ECC7CDB-189C-4396-B074-1C719F73CBFC}" type="pres">
      <dgm:prSet presAssocID="{E777DF9D-37C9-492B-A436-FE6B1B49F6DE}" presName="horz2" presStyleCnt="0"/>
      <dgm:spPr/>
    </dgm:pt>
    <dgm:pt modelId="{5E96E647-B64C-4AE4-A85C-DFCD0B6E2B08}" type="pres">
      <dgm:prSet presAssocID="{E777DF9D-37C9-492B-A436-FE6B1B49F6DE}" presName="horzSpace2" presStyleCnt="0"/>
      <dgm:spPr/>
    </dgm:pt>
    <dgm:pt modelId="{E1F2A510-4F4D-42CB-ACC9-4DECC0C8C69F}" type="pres">
      <dgm:prSet presAssocID="{E777DF9D-37C9-492B-A436-FE6B1B49F6DE}" presName="tx2" presStyleLbl="revTx" presStyleIdx="2" presStyleCnt="3"/>
      <dgm:spPr/>
    </dgm:pt>
    <dgm:pt modelId="{CA0B36BC-79F0-472A-B301-1C9BC7A2DD63}" type="pres">
      <dgm:prSet presAssocID="{E777DF9D-37C9-492B-A436-FE6B1B49F6DE}" presName="vert2" presStyleCnt="0"/>
      <dgm:spPr/>
    </dgm:pt>
    <dgm:pt modelId="{3560EE92-67F9-4766-B359-139B78062339}" type="pres">
      <dgm:prSet presAssocID="{E777DF9D-37C9-492B-A436-FE6B1B49F6DE}" presName="thinLine2b" presStyleLbl="callout" presStyleIdx="1" presStyleCnt="2"/>
      <dgm:spPr/>
    </dgm:pt>
    <dgm:pt modelId="{8EB431D5-E90F-4F6C-9B30-5AB8FC82A91C}" type="pres">
      <dgm:prSet presAssocID="{E777DF9D-37C9-492B-A436-FE6B1B49F6DE}" presName="vertSpace2b" presStyleCnt="0"/>
      <dgm:spPr/>
    </dgm:pt>
  </dgm:ptLst>
  <dgm:cxnLst>
    <dgm:cxn modelId="{FC48E22A-B5D5-40D7-9704-19F4ED854426}" srcId="{D7BE8DA7-C1C5-4725-AC13-FD1BA5944529}" destId="{07FF5B07-476A-4420-B3BD-2E9E3B1EFD84}" srcOrd="0" destOrd="0" parTransId="{94792939-5B4E-49C1-B543-ED9F010E8EE5}" sibTransId="{E302950A-9E08-4583-9729-67D81A38E993}"/>
    <dgm:cxn modelId="{88E3D732-C933-4A9D-BC34-86749F07F236}" type="presOf" srcId="{07FF5B07-476A-4420-B3BD-2E9E3B1EFD84}" destId="{40FC866C-9469-4827-94CD-1B3287EEFF19}" srcOrd="0" destOrd="0" presId="urn:microsoft.com/office/officeart/2008/layout/LinedList"/>
    <dgm:cxn modelId="{1F83A933-0211-4C95-9700-917587296181}" type="presOf" srcId="{E777DF9D-37C9-492B-A436-FE6B1B49F6DE}" destId="{E1F2A510-4F4D-42CB-ACC9-4DECC0C8C69F}" srcOrd="0" destOrd="0" presId="urn:microsoft.com/office/officeart/2008/layout/LinedList"/>
    <dgm:cxn modelId="{9B7DB867-EBE0-49CA-9FE2-4E9AC220D71F}" srcId="{07FF5B07-476A-4420-B3BD-2E9E3B1EFD84}" destId="{D6FCBEAD-2414-45CA-9610-E48A7F96CD66}" srcOrd="0" destOrd="0" parTransId="{CB75DC1D-E8A1-4509-865E-60956D1F2629}" sibTransId="{8F36C05C-A46D-4BE4-A90F-A7C9507E8CA0}"/>
    <dgm:cxn modelId="{E68AFBA4-AE45-4FAA-BDDA-D299FFCF181D}" srcId="{07FF5B07-476A-4420-B3BD-2E9E3B1EFD84}" destId="{E777DF9D-37C9-492B-A436-FE6B1B49F6DE}" srcOrd="1" destOrd="0" parTransId="{8E8BC6C7-BE71-4C18-BC7A-004B52F63271}" sibTransId="{1662D3C4-75AD-46E8-A1A1-F814D260D910}"/>
    <dgm:cxn modelId="{86307EE5-A9A5-4C01-ABAA-2AD199026D75}" type="presOf" srcId="{D7BE8DA7-C1C5-4725-AC13-FD1BA5944529}" destId="{AF162623-C36B-43A6-888D-051A72842F40}" srcOrd="0" destOrd="0" presId="urn:microsoft.com/office/officeart/2008/layout/LinedList"/>
    <dgm:cxn modelId="{FC9C02EB-1295-4429-B059-16DEFC59D20C}" type="presOf" srcId="{D6FCBEAD-2414-45CA-9610-E48A7F96CD66}" destId="{75D12425-F4D0-4D1B-820B-EE88C09E6470}" srcOrd="0" destOrd="0" presId="urn:microsoft.com/office/officeart/2008/layout/LinedList"/>
    <dgm:cxn modelId="{49CABDB8-A6AC-4EFC-B072-34942765422B}" type="presParOf" srcId="{AF162623-C36B-43A6-888D-051A72842F40}" destId="{1FF2A58F-FDA7-43F4-AA06-966BAED6E062}" srcOrd="0" destOrd="0" presId="urn:microsoft.com/office/officeart/2008/layout/LinedList"/>
    <dgm:cxn modelId="{38EE942D-2896-4998-B8DE-5FBB0D725481}" type="presParOf" srcId="{AF162623-C36B-43A6-888D-051A72842F40}" destId="{6CFB16F9-0D9E-4146-9F83-92395FC70B57}" srcOrd="1" destOrd="0" presId="urn:microsoft.com/office/officeart/2008/layout/LinedList"/>
    <dgm:cxn modelId="{C7A2E47F-88A2-419B-8C7B-DC9FB07C86C2}" type="presParOf" srcId="{6CFB16F9-0D9E-4146-9F83-92395FC70B57}" destId="{40FC866C-9469-4827-94CD-1B3287EEFF19}" srcOrd="0" destOrd="0" presId="urn:microsoft.com/office/officeart/2008/layout/LinedList"/>
    <dgm:cxn modelId="{3E61D060-E711-49A7-A6E0-E038193A6ED6}" type="presParOf" srcId="{6CFB16F9-0D9E-4146-9F83-92395FC70B57}" destId="{E47B6682-97B5-48A7-B954-7B1F5F42D621}" srcOrd="1" destOrd="0" presId="urn:microsoft.com/office/officeart/2008/layout/LinedList"/>
    <dgm:cxn modelId="{232F4C68-6208-42F0-B2AE-1DD0FABBF9F7}" type="presParOf" srcId="{E47B6682-97B5-48A7-B954-7B1F5F42D621}" destId="{4F58690F-6E9E-4675-A34D-0CE64DCF9A7B}" srcOrd="0" destOrd="0" presId="urn:microsoft.com/office/officeart/2008/layout/LinedList"/>
    <dgm:cxn modelId="{C8294F19-2EC9-40B7-81AB-917E927EBD80}" type="presParOf" srcId="{E47B6682-97B5-48A7-B954-7B1F5F42D621}" destId="{B8E2CE68-7EE5-4037-B3DF-22229E1CEDE4}" srcOrd="1" destOrd="0" presId="urn:microsoft.com/office/officeart/2008/layout/LinedList"/>
    <dgm:cxn modelId="{D8A15FC3-2270-456A-80C0-7C0CBBC72CEB}" type="presParOf" srcId="{B8E2CE68-7EE5-4037-B3DF-22229E1CEDE4}" destId="{BD994122-4F0B-459A-BBD2-B057E43416B8}" srcOrd="0" destOrd="0" presId="urn:microsoft.com/office/officeart/2008/layout/LinedList"/>
    <dgm:cxn modelId="{DB0D7502-0AD3-414F-A22D-3061DDC0F07D}" type="presParOf" srcId="{B8E2CE68-7EE5-4037-B3DF-22229E1CEDE4}" destId="{75D12425-F4D0-4D1B-820B-EE88C09E6470}" srcOrd="1" destOrd="0" presId="urn:microsoft.com/office/officeart/2008/layout/LinedList"/>
    <dgm:cxn modelId="{B7112192-8265-4BE9-8185-F6DDD3600E6A}" type="presParOf" srcId="{B8E2CE68-7EE5-4037-B3DF-22229E1CEDE4}" destId="{C4F984B2-CB09-42EA-B016-61107CDF5C6E}" srcOrd="2" destOrd="0" presId="urn:microsoft.com/office/officeart/2008/layout/LinedList"/>
    <dgm:cxn modelId="{84C24E37-5645-4234-98DD-A7BCD4D2ABD1}" type="presParOf" srcId="{E47B6682-97B5-48A7-B954-7B1F5F42D621}" destId="{EC36247C-2965-4F85-90DB-4075843493D6}" srcOrd="2" destOrd="0" presId="urn:microsoft.com/office/officeart/2008/layout/LinedList"/>
    <dgm:cxn modelId="{AEB7B536-F826-46C9-871E-A6D4261B87BC}" type="presParOf" srcId="{E47B6682-97B5-48A7-B954-7B1F5F42D621}" destId="{46B4B2D6-DD88-4188-9354-06FAF088496F}" srcOrd="3" destOrd="0" presId="urn:microsoft.com/office/officeart/2008/layout/LinedList"/>
    <dgm:cxn modelId="{9ADB8DEC-5CDE-4BD5-9B63-EA939FAFC134}" type="presParOf" srcId="{E47B6682-97B5-48A7-B954-7B1F5F42D621}" destId="{4ECC7CDB-189C-4396-B074-1C719F73CBFC}" srcOrd="4" destOrd="0" presId="urn:microsoft.com/office/officeart/2008/layout/LinedList"/>
    <dgm:cxn modelId="{2D0DBE22-2014-4A61-9458-55E083717C64}" type="presParOf" srcId="{4ECC7CDB-189C-4396-B074-1C719F73CBFC}" destId="{5E96E647-B64C-4AE4-A85C-DFCD0B6E2B08}" srcOrd="0" destOrd="0" presId="urn:microsoft.com/office/officeart/2008/layout/LinedList"/>
    <dgm:cxn modelId="{C0586BF1-1DA6-4D38-A9EB-E3BCFCB50DD4}" type="presParOf" srcId="{4ECC7CDB-189C-4396-B074-1C719F73CBFC}" destId="{E1F2A510-4F4D-42CB-ACC9-4DECC0C8C69F}" srcOrd="1" destOrd="0" presId="urn:microsoft.com/office/officeart/2008/layout/LinedList"/>
    <dgm:cxn modelId="{C121BEFA-1035-4FEE-9946-92565D4C3B10}" type="presParOf" srcId="{4ECC7CDB-189C-4396-B074-1C719F73CBFC}" destId="{CA0B36BC-79F0-472A-B301-1C9BC7A2DD63}" srcOrd="2" destOrd="0" presId="urn:microsoft.com/office/officeart/2008/layout/LinedList"/>
    <dgm:cxn modelId="{29AF6788-CD3F-4E1B-985B-BFAB402E7F0F}" type="presParOf" srcId="{E47B6682-97B5-48A7-B954-7B1F5F42D621}" destId="{3560EE92-67F9-4766-B359-139B78062339}" srcOrd="5" destOrd="0" presId="urn:microsoft.com/office/officeart/2008/layout/LinedList"/>
    <dgm:cxn modelId="{7582D978-2CD2-4C43-9B6D-682A64134177}" type="presParOf" srcId="{E47B6682-97B5-48A7-B954-7B1F5F42D621}" destId="{8EB431D5-E90F-4F6C-9B30-5AB8FC82A91C}" srcOrd="6" destOrd="0" presId="urn:microsoft.com/office/officeart/2008/layout/LinedLis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7BE8DA7-C1C5-4725-AC13-FD1BA5944529}" type="doc">
      <dgm:prSet loTypeId="urn:microsoft.com/office/officeart/2008/layout/LinedList" loCatId="list" qsTypeId="urn:microsoft.com/office/officeart/2005/8/quickstyle/simple1" qsCatId="simple" csTypeId="urn:microsoft.com/office/officeart/2005/8/colors/accent6_4" csCatId="accent6" phldr="1"/>
      <dgm:spPr/>
      <dgm:t>
        <a:bodyPr/>
        <a:lstStyle/>
        <a:p>
          <a:endParaRPr lang="es-MX"/>
        </a:p>
      </dgm:t>
    </dgm:pt>
    <dgm:pt modelId="{07FF5B07-476A-4420-B3BD-2E9E3B1EFD84}">
      <dgm:prSet phldrT="[Texto]"/>
      <dgm:spPr/>
      <dgm:t>
        <a:bodyPr/>
        <a:lstStyle/>
        <a:p>
          <a:r>
            <a:rPr lang="es-CO" b="1" dirty="0"/>
            <a:t>Análisis</a:t>
          </a:r>
          <a:endParaRPr lang="es-MX" b="1" dirty="0"/>
        </a:p>
      </dgm:t>
    </dgm:pt>
    <dgm:pt modelId="{94792939-5B4E-49C1-B543-ED9F010E8EE5}" type="parTrans" cxnId="{FC48E22A-B5D5-40D7-9704-19F4ED854426}">
      <dgm:prSet/>
      <dgm:spPr/>
      <dgm:t>
        <a:bodyPr/>
        <a:lstStyle/>
        <a:p>
          <a:endParaRPr lang="es-MX"/>
        </a:p>
      </dgm:t>
    </dgm:pt>
    <dgm:pt modelId="{E302950A-9E08-4583-9729-67D81A38E993}" type="sibTrans" cxnId="{FC48E22A-B5D5-40D7-9704-19F4ED854426}">
      <dgm:prSet/>
      <dgm:spPr/>
      <dgm:t>
        <a:bodyPr/>
        <a:lstStyle/>
        <a:p>
          <a:endParaRPr lang="es-MX"/>
        </a:p>
      </dgm:t>
    </dgm:pt>
    <dgm:pt modelId="{D6FCBEAD-2414-45CA-9610-E48A7F96CD66}">
      <dgm:prSet phldrT="[Texto]" custT="1"/>
      <dgm:spPr/>
      <dgm:t>
        <a:bodyPr/>
        <a:lstStyle/>
        <a:p>
          <a:r>
            <a:rPr lang="es-CO" sz="1600" b="1" dirty="0">
              <a:solidFill>
                <a:schemeClr val="bg2">
                  <a:lumMod val="50000"/>
                </a:schemeClr>
              </a:solidFill>
            </a:rPr>
            <a:t>Se presentaron un total 561 quejas del servicio en el trimestre, que comparado con el año 2021, representa un crecimiento del 64%</a:t>
          </a:r>
          <a:endParaRPr lang="es-MX" sz="1600" b="1" dirty="0">
            <a:solidFill>
              <a:schemeClr val="bg2">
                <a:lumMod val="50000"/>
              </a:schemeClr>
            </a:solidFill>
          </a:endParaRPr>
        </a:p>
      </dgm:t>
    </dgm:pt>
    <dgm:pt modelId="{CB75DC1D-E8A1-4509-865E-60956D1F2629}" type="parTrans" cxnId="{9B7DB867-EBE0-49CA-9FE2-4E9AC220D71F}">
      <dgm:prSet/>
      <dgm:spPr/>
      <dgm:t>
        <a:bodyPr/>
        <a:lstStyle/>
        <a:p>
          <a:endParaRPr lang="es-MX"/>
        </a:p>
      </dgm:t>
    </dgm:pt>
    <dgm:pt modelId="{8F36C05C-A46D-4BE4-A90F-A7C9507E8CA0}" type="sibTrans" cxnId="{9B7DB867-EBE0-49CA-9FE2-4E9AC220D71F}">
      <dgm:prSet/>
      <dgm:spPr/>
      <dgm:t>
        <a:bodyPr/>
        <a:lstStyle/>
        <a:p>
          <a:endParaRPr lang="es-MX"/>
        </a:p>
      </dgm:t>
    </dgm:pt>
    <dgm:pt modelId="{E777DF9D-37C9-492B-A436-FE6B1B49F6DE}">
      <dgm:prSet phldrT="[Texto]" custT="1"/>
      <dgm:spPr/>
      <dgm:t>
        <a:bodyPr/>
        <a:lstStyle/>
        <a:p>
          <a:pPr algn="just"/>
          <a:r>
            <a:rPr lang="es-MX" sz="1600" b="1" dirty="0">
              <a:solidFill>
                <a:schemeClr val="bg2">
                  <a:lumMod val="50000"/>
                </a:schemeClr>
              </a:solidFill>
            </a:rPr>
            <a:t>La queja que presenta mayor crecimiento es la asociada con la </a:t>
          </a:r>
          <a:r>
            <a:rPr lang="es-MX" sz="1600" b="1" i="1" dirty="0">
              <a:solidFill>
                <a:schemeClr val="bg2">
                  <a:lumMod val="50000"/>
                </a:schemeClr>
              </a:solidFill>
            </a:rPr>
            <a:t>Recolección de Residuos Ordinarios</a:t>
          </a:r>
          <a:r>
            <a:rPr lang="es-MX" sz="1600" b="1" dirty="0">
              <a:solidFill>
                <a:schemeClr val="bg2">
                  <a:lumMod val="50000"/>
                </a:schemeClr>
              </a:solidFill>
            </a:rPr>
            <a:t>, seguida de Barrido y Limpieza y Corte de Césped y Poda de árboles.(no recolección del residuo)</a:t>
          </a:r>
        </a:p>
      </dgm:t>
    </dgm:pt>
    <dgm:pt modelId="{8E8BC6C7-BE71-4C18-BC7A-004B52F63271}" type="parTrans" cxnId="{E68AFBA4-AE45-4FAA-BDDA-D299FFCF181D}">
      <dgm:prSet/>
      <dgm:spPr/>
      <dgm:t>
        <a:bodyPr/>
        <a:lstStyle/>
        <a:p>
          <a:endParaRPr lang="es-MX"/>
        </a:p>
      </dgm:t>
    </dgm:pt>
    <dgm:pt modelId="{1662D3C4-75AD-46E8-A1A1-F814D260D910}" type="sibTrans" cxnId="{E68AFBA4-AE45-4FAA-BDDA-D299FFCF181D}">
      <dgm:prSet/>
      <dgm:spPr/>
      <dgm:t>
        <a:bodyPr/>
        <a:lstStyle/>
        <a:p>
          <a:endParaRPr lang="es-MX"/>
        </a:p>
      </dgm:t>
    </dgm:pt>
    <dgm:pt modelId="{B4701100-52E4-4B64-8803-A1355E625DC7}">
      <dgm:prSet phldrT="[Texto]" custT="1"/>
      <dgm:spPr/>
      <dgm:t>
        <a:bodyPr/>
        <a:lstStyle/>
        <a:p>
          <a:pPr algn="just"/>
          <a:r>
            <a:rPr lang="es-CO" sz="1600" b="1" dirty="0">
              <a:solidFill>
                <a:schemeClr val="tx1"/>
              </a:solidFill>
            </a:rPr>
            <a:t>Acciones</a:t>
          </a:r>
          <a:endParaRPr lang="es-MX" sz="1600" b="1" dirty="0">
            <a:solidFill>
              <a:schemeClr val="tx1"/>
            </a:solidFill>
          </a:endParaRPr>
        </a:p>
      </dgm:t>
    </dgm:pt>
    <dgm:pt modelId="{B1AE2657-3392-43AA-83D1-875884BC3D9E}" type="parTrans" cxnId="{C1DC92C0-951C-4216-9095-5C0956A5B070}">
      <dgm:prSet/>
      <dgm:spPr/>
      <dgm:t>
        <a:bodyPr/>
        <a:lstStyle/>
        <a:p>
          <a:endParaRPr lang="es-MX"/>
        </a:p>
      </dgm:t>
    </dgm:pt>
    <dgm:pt modelId="{E137F7B1-535D-4D5A-8A06-2978F45351B8}" type="sibTrans" cxnId="{C1DC92C0-951C-4216-9095-5C0956A5B070}">
      <dgm:prSet/>
      <dgm:spPr/>
      <dgm:t>
        <a:bodyPr/>
        <a:lstStyle/>
        <a:p>
          <a:endParaRPr lang="es-MX"/>
        </a:p>
      </dgm:t>
    </dgm:pt>
    <dgm:pt modelId="{0161EF68-6E69-45EB-888A-A03C93D2ECA8}">
      <dgm:prSet phldrT="[Texto]" custT="1"/>
      <dgm:spPr/>
      <dgm:t>
        <a:bodyPr/>
        <a:lstStyle/>
        <a:p>
          <a:pPr algn="just"/>
          <a:r>
            <a:rPr lang="es-CO" sz="1600" b="1" dirty="0">
              <a:solidFill>
                <a:schemeClr val="bg2">
                  <a:lumMod val="50000"/>
                </a:schemeClr>
              </a:solidFill>
            </a:rPr>
            <a:t>Revisión de las quejas registradas del servicio para hacer el respectivo análisis con los Jefes de Zona y Servicio al Cliente</a:t>
          </a:r>
          <a:endParaRPr lang="es-MX" sz="1600" b="1" dirty="0">
            <a:solidFill>
              <a:schemeClr val="bg2">
                <a:lumMod val="50000"/>
              </a:schemeClr>
            </a:solidFill>
          </a:endParaRPr>
        </a:p>
      </dgm:t>
    </dgm:pt>
    <dgm:pt modelId="{F430D1A7-027B-4D4A-8470-FD33C6FB08A3}" type="parTrans" cxnId="{5BE6E0AB-B057-4C70-A2DD-56BA94F99CAA}">
      <dgm:prSet/>
      <dgm:spPr/>
      <dgm:t>
        <a:bodyPr/>
        <a:lstStyle/>
        <a:p>
          <a:endParaRPr lang="es-MX"/>
        </a:p>
      </dgm:t>
    </dgm:pt>
    <dgm:pt modelId="{B0563E1B-9844-4853-83AE-BFBE51948A6B}" type="sibTrans" cxnId="{5BE6E0AB-B057-4C70-A2DD-56BA94F99CAA}">
      <dgm:prSet/>
      <dgm:spPr/>
      <dgm:t>
        <a:bodyPr/>
        <a:lstStyle/>
        <a:p>
          <a:endParaRPr lang="es-MX"/>
        </a:p>
      </dgm:t>
    </dgm:pt>
    <dgm:pt modelId="{5A833949-E344-4BF3-8BAF-83E9B11D9C2F}">
      <dgm:prSet phldrT="[Texto]" custT="1"/>
      <dgm:spPr/>
      <dgm:t>
        <a:bodyPr/>
        <a:lstStyle/>
        <a:p>
          <a:pPr algn="just"/>
          <a:r>
            <a:rPr lang="es-CO" sz="1600" b="1" dirty="0">
              <a:solidFill>
                <a:schemeClr val="bg2">
                  <a:lumMod val="50000"/>
                </a:schemeClr>
              </a:solidFill>
            </a:rPr>
            <a:t>Seguimiento interventoria de zonas verdes y con las fundaciones</a:t>
          </a:r>
          <a:endParaRPr lang="es-MX" sz="1600" b="1" dirty="0">
            <a:solidFill>
              <a:schemeClr val="bg2">
                <a:lumMod val="50000"/>
              </a:schemeClr>
            </a:solidFill>
          </a:endParaRPr>
        </a:p>
      </dgm:t>
    </dgm:pt>
    <dgm:pt modelId="{61B028C1-F68D-4F86-BDC0-5496EE56DF18}" type="parTrans" cxnId="{80AEB07C-C051-46A0-BEEC-6BF5331EE227}">
      <dgm:prSet/>
      <dgm:spPr/>
      <dgm:t>
        <a:bodyPr/>
        <a:lstStyle/>
        <a:p>
          <a:endParaRPr lang="es-MX"/>
        </a:p>
      </dgm:t>
    </dgm:pt>
    <dgm:pt modelId="{62BB409F-C92A-46E6-944F-E60157D6FC00}" type="sibTrans" cxnId="{80AEB07C-C051-46A0-BEEC-6BF5331EE227}">
      <dgm:prSet/>
      <dgm:spPr/>
      <dgm:t>
        <a:bodyPr/>
        <a:lstStyle/>
        <a:p>
          <a:endParaRPr lang="es-MX"/>
        </a:p>
      </dgm:t>
    </dgm:pt>
    <dgm:pt modelId="{AF162623-C36B-43A6-888D-051A72842F40}" type="pres">
      <dgm:prSet presAssocID="{D7BE8DA7-C1C5-4725-AC13-FD1BA5944529}" presName="vert0" presStyleCnt="0">
        <dgm:presLayoutVars>
          <dgm:dir/>
          <dgm:animOne val="branch"/>
          <dgm:animLvl val="lvl"/>
        </dgm:presLayoutVars>
      </dgm:prSet>
      <dgm:spPr/>
    </dgm:pt>
    <dgm:pt modelId="{1FF2A58F-FDA7-43F4-AA06-966BAED6E062}" type="pres">
      <dgm:prSet presAssocID="{07FF5B07-476A-4420-B3BD-2E9E3B1EFD84}" presName="thickLine" presStyleLbl="alignNode1" presStyleIdx="0" presStyleCnt="2"/>
      <dgm:spPr/>
    </dgm:pt>
    <dgm:pt modelId="{6CFB16F9-0D9E-4146-9F83-92395FC70B57}" type="pres">
      <dgm:prSet presAssocID="{07FF5B07-476A-4420-B3BD-2E9E3B1EFD84}" presName="horz1" presStyleCnt="0"/>
      <dgm:spPr/>
    </dgm:pt>
    <dgm:pt modelId="{40FC866C-9469-4827-94CD-1B3287EEFF19}" type="pres">
      <dgm:prSet presAssocID="{07FF5B07-476A-4420-B3BD-2E9E3B1EFD84}" presName="tx1" presStyleLbl="revTx" presStyleIdx="0" presStyleCnt="6"/>
      <dgm:spPr/>
    </dgm:pt>
    <dgm:pt modelId="{E47B6682-97B5-48A7-B954-7B1F5F42D621}" type="pres">
      <dgm:prSet presAssocID="{07FF5B07-476A-4420-B3BD-2E9E3B1EFD84}" presName="vert1" presStyleCnt="0"/>
      <dgm:spPr/>
    </dgm:pt>
    <dgm:pt modelId="{4F58690F-6E9E-4675-A34D-0CE64DCF9A7B}" type="pres">
      <dgm:prSet presAssocID="{D6FCBEAD-2414-45CA-9610-E48A7F96CD66}" presName="vertSpace2a" presStyleCnt="0"/>
      <dgm:spPr/>
    </dgm:pt>
    <dgm:pt modelId="{B8E2CE68-7EE5-4037-B3DF-22229E1CEDE4}" type="pres">
      <dgm:prSet presAssocID="{D6FCBEAD-2414-45CA-9610-E48A7F96CD66}" presName="horz2" presStyleCnt="0"/>
      <dgm:spPr/>
    </dgm:pt>
    <dgm:pt modelId="{BD994122-4F0B-459A-BBD2-B057E43416B8}" type="pres">
      <dgm:prSet presAssocID="{D6FCBEAD-2414-45CA-9610-E48A7F96CD66}" presName="horzSpace2" presStyleCnt="0"/>
      <dgm:spPr/>
    </dgm:pt>
    <dgm:pt modelId="{75D12425-F4D0-4D1B-820B-EE88C09E6470}" type="pres">
      <dgm:prSet presAssocID="{D6FCBEAD-2414-45CA-9610-E48A7F96CD66}" presName="tx2" presStyleLbl="revTx" presStyleIdx="1" presStyleCnt="6" custScaleY="220858"/>
      <dgm:spPr/>
    </dgm:pt>
    <dgm:pt modelId="{C4F984B2-CB09-42EA-B016-61107CDF5C6E}" type="pres">
      <dgm:prSet presAssocID="{D6FCBEAD-2414-45CA-9610-E48A7F96CD66}" presName="vert2" presStyleCnt="0"/>
      <dgm:spPr/>
    </dgm:pt>
    <dgm:pt modelId="{EC36247C-2965-4F85-90DB-4075843493D6}" type="pres">
      <dgm:prSet presAssocID="{D6FCBEAD-2414-45CA-9610-E48A7F96CD66}" presName="thinLine2b" presStyleLbl="callout" presStyleIdx="0" presStyleCnt="4"/>
      <dgm:spPr/>
    </dgm:pt>
    <dgm:pt modelId="{46B4B2D6-DD88-4188-9354-06FAF088496F}" type="pres">
      <dgm:prSet presAssocID="{D6FCBEAD-2414-45CA-9610-E48A7F96CD66}" presName="vertSpace2b" presStyleCnt="0"/>
      <dgm:spPr/>
    </dgm:pt>
    <dgm:pt modelId="{4ECC7CDB-189C-4396-B074-1C719F73CBFC}" type="pres">
      <dgm:prSet presAssocID="{E777DF9D-37C9-492B-A436-FE6B1B49F6DE}" presName="horz2" presStyleCnt="0"/>
      <dgm:spPr/>
    </dgm:pt>
    <dgm:pt modelId="{5E96E647-B64C-4AE4-A85C-DFCD0B6E2B08}" type="pres">
      <dgm:prSet presAssocID="{E777DF9D-37C9-492B-A436-FE6B1B49F6DE}" presName="horzSpace2" presStyleCnt="0"/>
      <dgm:spPr/>
    </dgm:pt>
    <dgm:pt modelId="{E1F2A510-4F4D-42CB-ACC9-4DECC0C8C69F}" type="pres">
      <dgm:prSet presAssocID="{E777DF9D-37C9-492B-A436-FE6B1B49F6DE}" presName="tx2" presStyleLbl="revTx" presStyleIdx="2" presStyleCnt="6" custScaleY="290416" custLinFactNeighborX="867" custLinFactNeighborY="12342"/>
      <dgm:spPr/>
    </dgm:pt>
    <dgm:pt modelId="{CA0B36BC-79F0-472A-B301-1C9BC7A2DD63}" type="pres">
      <dgm:prSet presAssocID="{E777DF9D-37C9-492B-A436-FE6B1B49F6DE}" presName="vert2" presStyleCnt="0"/>
      <dgm:spPr/>
    </dgm:pt>
    <dgm:pt modelId="{3560EE92-67F9-4766-B359-139B78062339}" type="pres">
      <dgm:prSet presAssocID="{E777DF9D-37C9-492B-A436-FE6B1B49F6DE}" presName="thinLine2b" presStyleLbl="callout" presStyleIdx="1" presStyleCnt="4"/>
      <dgm:spPr/>
    </dgm:pt>
    <dgm:pt modelId="{8EB431D5-E90F-4F6C-9B30-5AB8FC82A91C}" type="pres">
      <dgm:prSet presAssocID="{E777DF9D-37C9-492B-A436-FE6B1B49F6DE}" presName="vertSpace2b" presStyleCnt="0"/>
      <dgm:spPr/>
    </dgm:pt>
    <dgm:pt modelId="{4ED50B6B-DAC4-484D-9F70-1C8EEC2CC47D}" type="pres">
      <dgm:prSet presAssocID="{B4701100-52E4-4B64-8803-A1355E625DC7}" presName="thickLine" presStyleLbl="alignNode1" presStyleIdx="1" presStyleCnt="2"/>
      <dgm:spPr/>
    </dgm:pt>
    <dgm:pt modelId="{A7D11DDB-58DF-4A1E-B730-B0980D76DF7F}" type="pres">
      <dgm:prSet presAssocID="{B4701100-52E4-4B64-8803-A1355E625DC7}" presName="horz1" presStyleCnt="0"/>
      <dgm:spPr/>
    </dgm:pt>
    <dgm:pt modelId="{C69697F9-37DD-4F83-937C-DB82929CD571}" type="pres">
      <dgm:prSet presAssocID="{B4701100-52E4-4B64-8803-A1355E625DC7}" presName="tx1" presStyleLbl="revTx" presStyleIdx="3" presStyleCnt="6" custLinFactNeighborX="416"/>
      <dgm:spPr/>
    </dgm:pt>
    <dgm:pt modelId="{7D1ED199-A26A-4597-9D3E-CE8B0D0C51F2}" type="pres">
      <dgm:prSet presAssocID="{B4701100-52E4-4B64-8803-A1355E625DC7}" presName="vert1" presStyleCnt="0"/>
      <dgm:spPr/>
    </dgm:pt>
    <dgm:pt modelId="{0F0076CB-B3DD-4EE6-BC05-806BD0624970}" type="pres">
      <dgm:prSet presAssocID="{0161EF68-6E69-45EB-888A-A03C93D2ECA8}" presName="vertSpace2a" presStyleCnt="0"/>
      <dgm:spPr/>
    </dgm:pt>
    <dgm:pt modelId="{A959FCD0-4B09-4E6F-93A3-988D3804C97D}" type="pres">
      <dgm:prSet presAssocID="{0161EF68-6E69-45EB-888A-A03C93D2ECA8}" presName="horz2" presStyleCnt="0"/>
      <dgm:spPr/>
    </dgm:pt>
    <dgm:pt modelId="{598085BA-16E3-4449-A307-9CE22F34F42D}" type="pres">
      <dgm:prSet presAssocID="{0161EF68-6E69-45EB-888A-A03C93D2ECA8}" presName="horzSpace2" presStyleCnt="0"/>
      <dgm:spPr/>
    </dgm:pt>
    <dgm:pt modelId="{9843CCFD-9E76-4053-B503-B9674C67A3C1}" type="pres">
      <dgm:prSet presAssocID="{0161EF68-6E69-45EB-888A-A03C93D2ECA8}" presName="tx2" presStyleLbl="revTx" presStyleIdx="4" presStyleCnt="6"/>
      <dgm:spPr/>
    </dgm:pt>
    <dgm:pt modelId="{480A7E1D-60FC-4428-A219-562CD6770C4C}" type="pres">
      <dgm:prSet presAssocID="{0161EF68-6E69-45EB-888A-A03C93D2ECA8}" presName="vert2" presStyleCnt="0"/>
      <dgm:spPr/>
    </dgm:pt>
    <dgm:pt modelId="{E575C264-5AF8-4D3B-8EFE-F0C8E5EB0D34}" type="pres">
      <dgm:prSet presAssocID="{0161EF68-6E69-45EB-888A-A03C93D2ECA8}" presName="thinLine2b" presStyleLbl="callout" presStyleIdx="2" presStyleCnt="4"/>
      <dgm:spPr/>
    </dgm:pt>
    <dgm:pt modelId="{B4C98683-5093-4ECF-9742-A57B0A18DE1E}" type="pres">
      <dgm:prSet presAssocID="{0161EF68-6E69-45EB-888A-A03C93D2ECA8}" presName="vertSpace2b" presStyleCnt="0"/>
      <dgm:spPr/>
    </dgm:pt>
    <dgm:pt modelId="{FB1B0DF3-59C2-4BF4-AE72-515C8E71BA81}" type="pres">
      <dgm:prSet presAssocID="{5A833949-E344-4BF3-8BAF-83E9B11D9C2F}" presName="horz2" presStyleCnt="0"/>
      <dgm:spPr/>
    </dgm:pt>
    <dgm:pt modelId="{667C7356-F7D9-44F0-AF48-E81A297F2C80}" type="pres">
      <dgm:prSet presAssocID="{5A833949-E344-4BF3-8BAF-83E9B11D9C2F}" presName="horzSpace2" presStyleCnt="0"/>
      <dgm:spPr/>
    </dgm:pt>
    <dgm:pt modelId="{169127FF-5A41-4921-B4B8-0E89BA4D1CAA}" type="pres">
      <dgm:prSet presAssocID="{5A833949-E344-4BF3-8BAF-83E9B11D9C2F}" presName="tx2" presStyleLbl="revTx" presStyleIdx="5" presStyleCnt="6"/>
      <dgm:spPr/>
    </dgm:pt>
    <dgm:pt modelId="{07006819-E697-41BA-B26B-F22253BD8986}" type="pres">
      <dgm:prSet presAssocID="{5A833949-E344-4BF3-8BAF-83E9B11D9C2F}" presName="vert2" presStyleCnt="0"/>
      <dgm:spPr/>
    </dgm:pt>
    <dgm:pt modelId="{23BFCE4F-286F-413D-8A03-94BCDF82149B}" type="pres">
      <dgm:prSet presAssocID="{5A833949-E344-4BF3-8BAF-83E9B11D9C2F}" presName="thinLine2b" presStyleLbl="callout" presStyleIdx="3" presStyleCnt="4"/>
      <dgm:spPr/>
    </dgm:pt>
    <dgm:pt modelId="{0C44CDAC-AAA1-414E-9118-7508A13AA80A}" type="pres">
      <dgm:prSet presAssocID="{5A833949-E344-4BF3-8BAF-83E9B11D9C2F}" presName="vertSpace2b" presStyleCnt="0"/>
      <dgm:spPr/>
    </dgm:pt>
  </dgm:ptLst>
  <dgm:cxnLst>
    <dgm:cxn modelId="{FC48E22A-B5D5-40D7-9704-19F4ED854426}" srcId="{D7BE8DA7-C1C5-4725-AC13-FD1BA5944529}" destId="{07FF5B07-476A-4420-B3BD-2E9E3B1EFD84}" srcOrd="0" destOrd="0" parTransId="{94792939-5B4E-49C1-B543-ED9F010E8EE5}" sibTransId="{E302950A-9E08-4583-9729-67D81A38E993}"/>
    <dgm:cxn modelId="{88E3D732-C933-4A9D-BC34-86749F07F236}" type="presOf" srcId="{07FF5B07-476A-4420-B3BD-2E9E3B1EFD84}" destId="{40FC866C-9469-4827-94CD-1B3287EEFF19}" srcOrd="0" destOrd="0" presId="urn:microsoft.com/office/officeart/2008/layout/LinedList"/>
    <dgm:cxn modelId="{1F83A933-0211-4C95-9700-917587296181}" type="presOf" srcId="{E777DF9D-37C9-492B-A436-FE6B1B49F6DE}" destId="{E1F2A510-4F4D-42CB-ACC9-4DECC0C8C69F}" srcOrd="0" destOrd="0" presId="urn:microsoft.com/office/officeart/2008/layout/LinedList"/>
    <dgm:cxn modelId="{9B7DB867-EBE0-49CA-9FE2-4E9AC220D71F}" srcId="{07FF5B07-476A-4420-B3BD-2E9E3B1EFD84}" destId="{D6FCBEAD-2414-45CA-9610-E48A7F96CD66}" srcOrd="0" destOrd="0" parTransId="{CB75DC1D-E8A1-4509-865E-60956D1F2629}" sibTransId="{8F36C05C-A46D-4BE4-A90F-A7C9507E8CA0}"/>
    <dgm:cxn modelId="{80AEB07C-C051-46A0-BEEC-6BF5331EE227}" srcId="{B4701100-52E4-4B64-8803-A1355E625DC7}" destId="{5A833949-E344-4BF3-8BAF-83E9B11D9C2F}" srcOrd="1" destOrd="0" parTransId="{61B028C1-F68D-4F86-BDC0-5496EE56DF18}" sibTransId="{62BB409F-C92A-46E6-944F-E60157D6FC00}"/>
    <dgm:cxn modelId="{F671F7A4-8F96-4FB9-A2C8-B85342827E6F}" type="presOf" srcId="{B4701100-52E4-4B64-8803-A1355E625DC7}" destId="{C69697F9-37DD-4F83-937C-DB82929CD571}" srcOrd="0" destOrd="0" presId="urn:microsoft.com/office/officeart/2008/layout/LinedList"/>
    <dgm:cxn modelId="{E68AFBA4-AE45-4FAA-BDDA-D299FFCF181D}" srcId="{07FF5B07-476A-4420-B3BD-2E9E3B1EFD84}" destId="{E777DF9D-37C9-492B-A436-FE6B1B49F6DE}" srcOrd="1" destOrd="0" parTransId="{8E8BC6C7-BE71-4C18-BC7A-004B52F63271}" sibTransId="{1662D3C4-75AD-46E8-A1A1-F814D260D910}"/>
    <dgm:cxn modelId="{5BE6E0AB-B057-4C70-A2DD-56BA94F99CAA}" srcId="{B4701100-52E4-4B64-8803-A1355E625DC7}" destId="{0161EF68-6E69-45EB-888A-A03C93D2ECA8}" srcOrd="0" destOrd="0" parTransId="{F430D1A7-027B-4D4A-8470-FD33C6FB08A3}" sibTransId="{B0563E1B-9844-4853-83AE-BFBE51948A6B}"/>
    <dgm:cxn modelId="{5B7DF2AF-3DAF-4FE9-9D78-804AB02B3848}" type="presOf" srcId="{0161EF68-6E69-45EB-888A-A03C93D2ECA8}" destId="{9843CCFD-9E76-4053-B503-B9674C67A3C1}" srcOrd="0" destOrd="0" presId="urn:microsoft.com/office/officeart/2008/layout/LinedList"/>
    <dgm:cxn modelId="{CB874FBF-9DA0-45AC-8098-6D2CCD144FE2}" type="presOf" srcId="{5A833949-E344-4BF3-8BAF-83E9B11D9C2F}" destId="{169127FF-5A41-4921-B4B8-0E89BA4D1CAA}" srcOrd="0" destOrd="0" presId="urn:microsoft.com/office/officeart/2008/layout/LinedList"/>
    <dgm:cxn modelId="{C1DC92C0-951C-4216-9095-5C0956A5B070}" srcId="{D7BE8DA7-C1C5-4725-AC13-FD1BA5944529}" destId="{B4701100-52E4-4B64-8803-A1355E625DC7}" srcOrd="1" destOrd="0" parTransId="{B1AE2657-3392-43AA-83D1-875884BC3D9E}" sibTransId="{E137F7B1-535D-4D5A-8A06-2978F45351B8}"/>
    <dgm:cxn modelId="{86307EE5-A9A5-4C01-ABAA-2AD199026D75}" type="presOf" srcId="{D7BE8DA7-C1C5-4725-AC13-FD1BA5944529}" destId="{AF162623-C36B-43A6-888D-051A72842F40}" srcOrd="0" destOrd="0" presId="urn:microsoft.com/office/officeart/2008/layout/LinedList"/>
    <dgm:cxn modelId="{FC9C02EB-1295-4429-B059-16DEFC59D20C}" type="presOf" srcId="{D6FCBEAD-2414-45CA-9610-E48A7F96CD66}" destId="{75D12425-F4D0-4D1B-820B-EE88C09E6470}" srcOrd="0" destOrd="0" presId="urn:microsoft.com/office/officeart/2008/layout/LinedList"/>
    <dgm:cxn modelId="{49CABDB8-A6AC-4EFC-B072-34942765422B}" type="presParOf" srcId="{AF162623-C36B-43A6-888D-051A72842F40}" destId="{1FF2A58F-FDA7-43F4-AA06-966BAED6E062}" srcOrd="0" destOrd="0" presId="urn:microsoft.com/office/officeart/2008/layout/LinedList"/>
    <dgm:cxn modelId="{38EE942D-2896-4998-B8DE-5FBB0D725481}" type="presParOf" srcId="{AF162623-C36B-43A6-888D-051A72842F40}" destId="{6CFB16F9-0D9E-4146-9F83-92395FC70B57}" srcOrd="1" destOrd="0" presId="urn:microsoft.com/office/officeart/2008/layout/LinedList"/>
    <dgm:cxn modelId="{C7A2E47F-88A2-419B-8C7B-DC9FB07C86C2}" type="presParOf" srcId="{6CFB16F9-0D9E-4146-9F83-92395FC70B57}" destId="{40FC866C-9469-4827-94CD-1B3287EEFF19}" srcOrd="0" destOrd="0" presId="urn:microsoft.com/office/officeart/2008/layout/LinedList"/>
    <dgm:cxn modelId="{3E61D060-E711-49A7-A6E0-E038193A6ED6}" type="presParOf" srcId="{6CFB16F9-0D9E-4146-9F83-92395FC70B57}" destId="{E47B6682-97B5-48A7-B954-7B1F5F42D621}" srcOrd="1" destOrd="0" presId="urn:microsoft.com/office/officeart/2008/layout/LinedList"/>
    <dgm:cxn modelId="{232F4C68-6208-42F0-B2AE-1DD0FABBF9F7}" type="presParOf" srcId="{E47B6682-97B5-48A7-B954-7B1F5F42D621}" destId="{4F58690F-6E9E-4675-A34D-0CE64DCF9A7B}" srcOrd="0" destOrd="0" presId="urn:microsoft.com/office/officeart/2008/layout/LinedList"/>
    <dgm:cxn modelId="{C8294F19-2EC9-40B7-81AB-917E927EBD80}" type="presParOf" srcId="{E47B6682-97B5-48A7-B954-7B1F5F42D621}" destId="{B8E2CE68-7EE5-4037-B3DF-22229E1CEDE4}" srcOrd="1" destOrd="0" presId="urn:microsoft.com/office/officeart/2008/layout/LinedList"/>
    <dgm:cxn modelId="{D8A15FC3-2270-456A-80C0-7C0CBBC72CEB}" type="presParOf" srcId="{B8E2CE68-7EE5-4037-B3DF-22229E1CEDE4}" destId="{BD994122-4F0B-459A-BBD2-B057E43416B8}" srcOrd="0" destOrd="0" presId="urn:microsoft.com/office/officeart/2008/layout/LinedList"/>
    <dgm:cxn modelId="{DB0D7502-0AD3-414F-A22D-3061DDC0F07D}" type="presParOf" srcId="{B8E2CE68-7EE5-4037-B3DF-22229E1CEDE4}" destId="{75D12425-F4D0-4D1B-820B-EE88C09E6470}" srcOrd="1" destOrd="0" presId="urn:microsoft.com/office/officeart/2008/layout/LinedList"/>
    <dgm:cxn modelId="{B7112192-8265-4BE9-8185-F6DDD3600E6A}" type="presParOf" srcId="{B8E2CE68-7EE5-4037-B3DF-22229E1CEDE4}" destId="{C4F984B2-CB09-42EA-B016-61107CDF5C6E}" srcOrd="2" destOrd="0" presId="urn:microsoft.com/office/officeart/2008/layout/LinedList"/>
    <dgm:cxn modelId="{84C24E37-5645-4234-98DD-A7BCD4D2ABD1}" type="presParOf" srcId="{E47B6682-97B5-48A7-B954-7B1F5F42D621}" destId="{EC36247C-2965-4F85-90DB-4075843493D6}" srcOrd="2" destOrd="0" presId="urn:microsoft.com/office/officeart/2008/layout/LinedList"/>
    <dgm:cxn modelId="{AEB7B536-F826-46C9-871E-A6D4261B87BC}" type="presParOf" srcId="{E47B6682-97B5-48A7-B954-7B1F5F42D621}" destId="{46B4B2D6-DD88-4188-9354-06FAF088496F}" srcOrd="3" destOrd="0" presId="urn:microsoft.com/office/officeart/2008/layout/LinedList"/>
    <dgm:cxn modelId="{9ADB8DEC-5CDE-4BD5-9B63-EA939FAFC134}" type="presParOf" srcId="{E47B6682-97B5-48A7-B954-7B1F5F42D621}" destId="{4ECC7CDB-189C-4396-B074-1C719F73CBFC}" srcOrd="4" destOrd="0" presId="urn:microsoft.com/office/officeart/2008/layout/LinedList"/>
    <dgm:cxn modelId="{2D0DBE22-2014-4A61-9458-55E083717C64}" type="presParOf" srcId="{4ECC7CDB-189C-4396-B074-1C719F73CBFC}" destId="{5E96E647-B64C-4AE4-A85C-DFCD0B6E2B08}" srcOrd="0" destOrd="0" presId="urn:microsoft.com/office/officeart/2008/layout/LinedList"/>
    <dgm:cxn modelId="{C0586BF1-1DA6-4D38-A9EB-E3BCFCB50DD4}" type="presParOf" srcId="{4ECC7CDB-189C-4396-B074-1C719F73CBFC}" destId="{E1F2A510-4F4D-42CB-ACC9-4DECC0C8C69F}" srcOrd="1" destOrd="0" presId="urn:microsoft.com/office/officeart/2008/layout/LinedList"/>
    <dgm:cxn modelId="{C121BEFA-1035-4FEE-9946-92565D4C3B10}" type="presParOf" srcId="{4ECC7CDB-189C-4396-B074-1C719F73CBFC}" destId="{CA0B36BC-79F0-472A-B301-1C9BC7A2DD63}" srcOrd="2" destOrd="0" presId="urn:microsoft.com/office/officeart/2008/layout/LinedList"/>
    <dgm:cxn modelId="{29AF6788-CD3F-4E1B-985B-BFAB402E7F0F}" type="presParOf" srcId="{E47B6682-97B5-48A7-B954-7B1F5F42D621}" destId="{3560EE92-67F9-4766-B359-139B78062339}" srcOrd="5" destOrd="0" presId="urn:microsoft.com/office/officeart/2008/layout/LinedList"/>
    <dgm:cxn modelId="{7582D978-2CD2-4C43-9B6D-682A64134177}" type="presParOf" srcId="{E47B6682-97B5-48A7-B954-7B1F5F42D621}" destId="{8EB431D5-E90F-4F6C-9B30-5AB8FC82A91C}" srcOrd="6" destOrd="0" presId="urn:microsoft.com/office/officeart/2008/layout/LinedList"/>
    <dgm:cxn modelId="{28797AA7-3999-4477-B134-6BBC948A2BD8}" type="presParOf" srcId="{AF162623-C36B-43A6-888D-051A72842F40}" destId="{4ED50B6B-DAC4-484D-9F70-1C8EEC2CC47D}" srcOrd="2" destOrd="0" presId="urn:microsoft.com/office/officeart/2008/layout/LinedList"/>
    <dgm:cxn modelId="{719E1DA0-1A48-4F0E-95B0-B7070CC06DA7}" type="presParOf" srcId="{AF162623-C36B-43A6-888D-051A72842F40}" destId="{A7D11DDB-58DF-4A1E-B730-B0980D76DF7F}" srcOrd="3" destOrd="0" presId="urn:microsoft.com/office/officeart/2008/layout/LinedList"/>
    <dgm:cxn modelId="{B03955AA-52EA-4C01-8D3A-E3C8CCD399D7}" type="presParOf" srcId="{A7D11DDB-58DF-4A1E-B730-B0980D76DF7F}" destId="{C69697F9-37DD-4F83-937C-DB82929CD571}" srcOrd="0" destOrd="0" presId="urn:microsoft.com/office/officeart/2008/layout/LinedList"/>
    <dgm:cxn modelId="{BD59213B-A328-4BF2-8889-F70977F09A8A}" type="presParOf" srcId="{A7D11DDB-58DF-4A1E-B730-B0980D76DF7F}" destId="{7D1ED199-A26A-4597-9D3E-CE8B0D0C51F2}" srcOrd="1" destOrd="0" presId="urn:microsoft.com/office/officeart/2008/layout/LinedList"/>
    <dgm:cxn modelId="{CAAC5EED-EAD8-40F6-B0CF-AE825FD714C2}" type="presParOf" srcId="{7D1ED199-A26A-4597-9D3E-CE8B0D0C51F2}" destId="{0F0076CB-B3DD-4EE6-BC05-806BD0624970}" srcOrd="0" destOrd="0" presId="urn:microsoft.com/office/officeart/2008/layout/LinedList"/>
    <dgm:cxn modelId="{9882978C-DC51-49AC-B0CA-9AA563BB6DB2}" type="presParOf" srcId="{7D1ED199-A26A-4597-9D3E-CE8B0D0C51F2}" destId="{A959FCD0-4B09-4E6F-93A3-988D3804C97D}" srcOrd="1" destOrd="0" presId="urn:microsoft.com/office/officeart/2008/layout/LinedList"/>
    <dgm:cxn modelId="{73B3EFB3-7DFD-40DE-9658-FBC3C965F0BA}" type="presParOf" srcId="{A959FCD0-4B09-4E6F-93A3-988D3804C97D}" destId="{598085BA-16E3-4449-A307-9CE22F34F42D}" srcOrd="0" destOrd="0" presId="urn:microsoft.com/office/officeart/2008/layout/LinedList"/>
    <dgm:cxn modelId="{6CB33C70-64AC-417E-ABD0-E8A4F3A0AE6F}" type="presParOf" srcId="{A959FCD0-4B09-4E6F-93A3-988D3804C97D}" destId="{9843CCFD-9E76-4053-B503-B9674C67A3C1}" srcOrd="1" destOrd="0" presId="urn:microsoft.com/office/officeart/2008/layout/LinedList"/>
    <dgm:cxn modelId="{B9B535F7-DFD6-4238-98E0-7E1A164B8100}" type="presParOf" srcId="{A959FCD0-4B09-4E6F-93A3-988D3804C97D}" destId="{480A7E1D-60FC-4428-A219-562CD6770C4C}" srcOrd="2" destOrd="0" presId="urn:microsoft.com/office/officeart/2008/layout/LinedList"/>
    <dgm:cxn modelId="{3D0E9123-34CD-4005-B786-83164218817C}" type="presParOf" srcId="{7D1ED199-A26A-4597-9D3E-CE8B0D0C51F2}" destId="{E575C264-5AF8-4D3B-8EFE-F0C8E5EB0D34}" srcOrd="2" destOrd="0" presId="urn:microsoft.com/office/officeart/2008/layout/LinedList"/>
    <dgm:cxn modelId="{6FEAE5EF-6F52-498D-ACD2-59F7A8FEAF52}" type="presParOf" srcId="{7D1ED199-A26A-4597-9D3E-CE8B0D0C51F2}" destId="{B4C98683-5093-4ECF-9742-A57B0A18DE1E}" srcOrd="3" destOrd="0" presId="urn:microsoft.com/office/officeart/2008/layout/LinedList"/>
    <dgm:cxn modelId="{C31B2E82-B15B-4119-81BC-7F4F14EDF2F5}" type="presParOf" srcId="{7D1ED199-A26A-4597-9D3E-CE8B0D0C51F2}" destId="{FB1B0DF3-59C2-4BF4-AE72-515C8E71BA81}" srcOrd="4" destOrd="0" presId="urn:microsoft.com/office/officeart/2008/layout/LinedList"/>
    <dgm:cxn modelId="{EDC2DB43-C9B2-425F-B6AF-D61BDFE1307C}" type="presParOf" srcId="{FB1B0DF3-59C2-4BF4-AE72-515C8E71BA81}" destId="{667C7356-F7D9-44F0-AF48-E81A297F2C80}" srcOrd="0" destOrd="0" presId="urn:microsoft.com/office/officeart/2008/layout/LinedList"/>
    <dgm:cxn modelId="{75EC35D5-BB43-4D9C-8603-53DFB3EAECD3}" type="presParOf" srcId="{FB1B0DF3-59C2-4BF4-AE72-515C8E71BA81}" destId="{169127FF-5A41-4921-B4B8-0E89BA4D1CAA}" srcOrd="1" destOrd="0" presId="urn:microsoft.com/office/officeart/2008/layout/LinedList"/>
    <dgm:cxn modelId="{1579AF69-B15E-494E-BA2B-001700707648}" type="presParOf" srcId="{FB1B0DF3-59C2-4BF4-AE72-515C8E71BA81}" destId="{07006819-E697-41BA-B26B-F22253BD8986}" srcOrd="2" destOrd="0" presId="urn:microsoft.com/office/officeart/2008/layout/LinedList"/>
    <dgm:cxn modelId="{B48806CB-F13A-4296-A4CD-ED3AB44A5670}" type="presParOf" srcId="{7D1ED199-A26A-4597-9D3E-CE8B0D0C51F2}" destId="{23BFCE4F-286F-413D-8A03-94BCDF82149B}" srcOrd="5" destOrd="0" presId="urn:microsoft.com/office/officeart/2008/layout/LinedList"/>
    <dgm:cxn modelId="{2996A040-59AC-4CFB-B3CE-DAD6E419BAF5}" type="presParOf" srcId="{7D1ED199-A26A-4597-9D3E-CE8B0D0C51F2}" destId="{0C44CDAC-AAA1-414E-9118-7508A13AA80A}" srcOrd="6" destOrd="0" presId="urn:microsoft.com/office/officeart/2008/layout/Lined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7BE8DA7-C1C5-4725-AC13-FD1BA5944529}" type="doc">
      <dgm:prSet loTypeId="urn:microsoft.com/office/officeart/2008/layout/LinedList" loCatId="list" qsTypeId="urn:microsoft.com/office/officeart/2005/8/quickstyle/simple1" qsCatId="simple" csTypeId="urn:microsoft.com/office/officeart/2005/8/colors/accent6_4" csCatId="accent6" phldr="1"/>
      <dgm:spPr/>
      <dgm:t>
        <a:bodyPr/>
        <a:lstStyle/>
        <a:p>
          <a:endParaRPr lang="es-MX"/>
        </a:p>
      </dgm:t>
    </dgm:pt>
    <dgm:pt modelId="{07FF5B07-476A-4420-B3BD-2E9E3B1EFD84}">
      <dgm:prSet phldrT="[Texto]"/>
      <dgm:spPr/>
      <dgm:t>
        <a:bodyPr/>
        <a:lstStyle/>
        <a:p>
          <a:r>
            <a:rPr lang="es-CO" b="1" dirty="0"/>
            <a:t>Análisis</a:t>
          </a:r>
          <a:endParaRPr lang="es-MX" b="1" dirty="0"/>
        </a:p>
      </dgm:t>
    </dgm:pt>
    <dgm:pt modelId="{94792939-5B4E-49C1-B543-ED9F010E8EE5}" type="parTrans" cxnId="{FC48E22A-B5D5-40D7-9704-19F4ED854426}">
      <dgm:prSet/>
      <dgm:spPr/>
      <dgm:t>
        <a:bodyPr/>
        <a:lstStyle/>
        <a:p>
          <a:endParaRPr lang="es-MX"/>
        </a:p>
      </dgm:t>
    </dgm:pt>
    <dgm:pt modelId="{E302950A-9E08-4583-9729-67D81A38E993}" type="sibTrans" cxnId="{FC48E22A-B5D5-40D7-9704-19F4ED854426}">
      <dgm:prSet/>
      <dgm:spPr/>
      <dgm:t>
        <a:bodyPr/>
        <a:lstStyle/>
        <a:p>
          <a:endParaRPr lang="es-MX"/>
        </a:p>
      </dgm:t>
    </dgm:pt>
    <dgm:pt modelId="{D6FCBEAD-2414-45CA-9610-E48A7F96CD66}">
      <dgm:prSet phldrT="[Texto]" custT="1"/>
      <dgm:spPr/>
      <dgm:t>
        <a:bodyPr/>
        <a:lstStyle/>
        <a:p>
          <a:r>
            <a:rPr lang="es-CO" sz="1600" b="1" dirty="0">
              <a:solidFill>
                <a:schemeClr val="bg2">
                  <a:lumMod val="50000"/>
                </a:schemeClr>
              </a:solidFill>
            </a:rPr>
            <a:t>Se presentaron un total 884 reclamaciones de facturación en el trimestre, que comparado con el año 2021, representa una disminución del 17%.</a:t>
          </a:r>
          <a:endParaRPr lang="es-MX" sz="1600" b="1" dirty="0">
            <a:solidFill>
              <a:schemeClr val="bg2">
                <a:lumMod val="50000"/>
              </a:schemeClr>
            </a:solidFill>
          </a:endParaRPr>
        </a:p>
      </dgm:t>
    </dgm:pt>
    <dgm:pt modelId="{CB75DC1D-E8A1-4509-865E-60956D1F2629}" type="parTrans" cxnId="{9B7DB867-EBE0-49CA-9FE2-4E9AC220D71F}">
      <dgm:prSet/>
      <dgm:spPr/>
      <dgm:t>
        <a:bodyPr/>
        <a:lstStyle/>
        <a:p>
          <a:endParaRPr lang="es-MX"/>
        </a:p>
      </dgm:t>
    </dgm:pt>
    <dgm:pt modelId="{8F36C05C-A46D-4BE4-A90F-A7C9507E8CA0}" type="sibTrans" cxnId="{9B7DB867-EBE0-49CA-9FE2-4E9AC220D71F}">
      <dgm:prSet/>
      <dgm:spPr/>
      <dgm:t>
        <a:bodyPr/>
        <a:lstStyle/>
        <a:p>
          <a:endParaRPr lang="es-MX"/>
        </a:p>
      </dgm:t>
    </dgm:pt>
    <dgm:pt modelId="{E777DF9D-37C9-492B-A436-FE6B1B49F6DE}">
      <dgm:prSet phldrT="[Texto]" custT="1"/>
      <dgm:spPr/>
      <dgm:t>
        <a:bodyPr/>
        <a:lstStyle/>
        <a:p>
          <a:pPr algn="just"/>
          <a:r>
            <a:rPr lang="es-MX" sz="1600" b="1" dirty="0">
              <a:solidFill>
                <a:schemeClr val="bg2">
                  <a:lumMod val="50000"/>
                </a:schemeClr>
              </a:solidFill>
            </a:rPr>
            <a:t>Este resultado obedece a la gran disminución en tipologías como: </a:t>
          </a:r>
          <a:r>
            <a:rPr lang="es-MX" sz="1600" b="1" i="1" dirty="0">
              <a:solidFill>
                <a:schemeClr val="accent2"/>
              </a:solidFill>
            </a:rPr>
            <a:t>Tarifa incorrecta </a:t>
          </a:r>
          <a:r>
            <a:rPr lang="es-MX" sz="1600" b="1" dirty="0">
              <a:solidFill>
                <a:schemeClr val="bg2">
                  <a:lumMod val="50000"/>
                </a:schemeClr>
              </a:solidFill>
            </a:rPr>
            <a:t>(-92%) ,  </a:t>
          </a:r>
          <a:r>
            <a:rPr lang="es-MX" sz="1600" b="1" i="1" dirty="0">
              <a:solidFill>
                <a:schemeClr val="accent2"/>
              </a:solidFill>
            </a:rPr>
            <a:t>Inconformidad con el Aforo</a:t>
          </a:r>
          <a:r>
            <a:rPr lang="es-MX" sz="1600" b="1" i="1" dirty="0">
              <a:solidFill>
                <a:schemeClr val="bg2">
                  <a:lumMod val="50000"/>
                </a:schemeClr>
              </a:solidFill>
            </a:rPr>
            <a:t> </a:t>
          </a:r>
          <a:r>
            <a:rPr lang="es-MX" sz="1600" b="1" dirty="0">
              <a:solidFill>
                <a:schemeClr val="bg2">
                  <a:lumMod val="50000"/>
                </a:schemeClr>
              </a:solidFill>
            </a:rPr>
            <a:t>(- 60%) , </a:t>
          </a:r>
          <a:r>
            <a:rPr lang="es-MX" sz="1600" b="1" i="1" dirty="0">
              <a:solidFill>
                <a:schemeClr val="accent2"/>
              </a:solidFill>
            </a:rPr>
            <a:t>Cobro por servicios no prestados</a:t>
          </a:r>
          <a:r>
            <a:rPr lang="es-MX" sz="1600" b="1" dirty="0">
              <a:solidFill>
                <a:schemeClr val="bg2">
                  <a:lumMod val="50000"/>
                </a:schemeClr>
              </a:solidFill>
            </a:rPr>
            <a:t> (-73%)- </a:t>
          </a:r>
          <a:r>
            <a:rPr lang="es-MX" sz="1600" b="1" i="1" dirty="0">
              <a:solidFill>
                <a:schemeClr val="accent2"/>
              </a:solidFill>
            </a:rPr>
            <a:t>Cobro múltiple o acumulado</a:t>
          </a:r>
          <a:r>
            <a:rPr lang="es-MX" sz="1600" b="1" dirty="0">
              <a:solidFill>
                <a:schemeClr val="bg2">
                  <a:lumMod val="50000"/>
                </a:schemeClr>
              </a:solidFill>
            </a:rPr>
            <a:t> ( -38%).</a:t>
          </a:r>
        </a:p>
      </dgm:t>
    </dgm:pt>
    <dgm:pt modelId="{8E8BC6C7-BE71-4C18-BC7A-004B52F63271}" type="parTrans" cxnId="{E68AFBA4-AE45-4FAA-BDDA-D299FFCF181D}">
      <dgm:prSet/>
      <dgm:spPr/>
      <dgm:t>
        <a:bodyPr/>
        <a:lstStyle/>
        <a:p>
          <a:endParaRPr lang="es-MX"/>
        </a:p>
      </dgm:t>
    </dgm:pt>
    <dgm:pt modelId="{1662D3C4-75AD-46E8-A1A1-F814D260D910}" type="sibTrans" cxnId="{E68AFBA4-AE45-4FAA-BDDA-D299FFCF181D}">
      <dgm:prSet/>
      <dgm:spPr/>
      <dgm:t>
        <a:bodyPr/>
        <a:lstStyle/>
        <a:p>
          <a:endParaRPr lang="es-MX"/>
        </a:p>
      </dgm:t>
    </dgm:pt>
    <dgm:pt modelId="{0161EF68-6E69-45EB-888A-A03C93D2ECA8}">
      <dgm:prSet phldrT="[Texto]" custT="1"/>
      <dgm:spPr/>
      <dgm:t>
        <a:bodyPr/>
        <a:lstStyle/>
        <a:p>
          <a:pPr algn="just"/>
          <a:r>
            <a:rPr lang="es-CO" sz="1600" b="1" dirty="0">
              <a:solidFill>
                <a:schemeClr val="bg2">
                  <a:lumMod val="50000"/>
                </a:schemeClr>
              </a:solidFill>
            </a:rPr>
            <a:t>Las reclamaciones que presentaron incremento registradas en la facturación, que fueron: </a:t>
          </a:r>
          <a:r>
            <a:rPr lang="es-CO" sz="1600" b="1" i="1" dirty="0">
              <a:solidFill>
                <a:srgbClr val="92D050"/>
              </a:solidFill>
            </a:rPr>
            <a:t>Inconformidad con la medición o consumo </a:t>
          </a:r>
          <a:r>
            <a:rPr lang="es-CO" sz="1600" b="1" dirty="0">
              <a:solidFill>
                <a:schemeClr val="bg2">
                  <a:lumMod val="50000"/>
                </a:schemeClr>
              </a:solidFill>
            </a:rPr>
            <a:t>(121%) y </a:t>
          </a:r>
          <a:r>
            <a:rPr lang="es-CO" sz="1600" b="1" i="1" dirty="0">
              <a:solidFill>
                <a:srgbClr val="92D050"/>
              </a:solidFill>
            </a:rPr>
            <a:t>Clase de Uso Incorrecto </a:t>
          </a:r>
          <a:r>
            <a:rPr lang="es-CO" sz="1600" b="1" dirty="0">
              <a:solidFill>
                <a:schemeClr val="bg2">
                  <a:lumMod val="50000"/>
                </a:schemeClr>
              </a:solidFill>
            </a:rPr>
            <a:t>(84%).</a:t>
          </a:r>
        </a:p>
        <a:p>
          <a:pPr algn="just"/>
          <a:r>
            <a:rPr lang="es-CO" sz="1600" b="1" dirty="0">
              <a:solidFill>
                <a:schemeClr val="accent2"/>
              </a:solidFill>
            </a:rPr>
            <a:t>Aforos</a:t>
          </a:r>
          <a:r>
            <a:rPr lang="es-CO" sz="1600" b="1" dirty="0">
              <a:solidFill>
                <a:schemeClr val="bg2">
                  <a:lumMod val="50000"/>
                </a:schemeClr>
              </a:solidFill>
            </a:rPr>
            <a:t> adelantados en la ciudad y al Proceso de </a:t>
          </a:r>
          <a:r>
            <a:rPr lang="es-CO" sz="1600" b="1" dirty="0">
              <a:solidFill>
                <a:schemeClr val="accent2"/>
              </a:solidFill>
            </a:rPr>
            <a:t>Homologación</a:t>
          </a:r>
          <a:r>
            <a:rPr lang="es-CO" sz="1600" b="1" dirty="0">
              <a:solidFill>
                <a:schemeClr val="bg2">
                  <a:lumMod val="50000"/>
                </a:schemeClr>
              </a:solidFill>
            </a:rPr>
            <a:t> permanente de la Base de datos.</a:t>
          </a:r>
        </a:p>
      </dgm:t>
    </dgm:pt>
    <dgm:pt modelId="{F430D1A7-027B-4D4A-8470-FD33C6FB08A3}" type="parTrans" cxnId="{5BE6E0AB-B057-4C70-A2DD-56BA94F99CAA}">
      <dgm:prSet/>
      <dgm:spPr/>
      <dgm:t>
        <a:bodyPr/>
        <a:lstStyle/>
        <a:p>
          <a:endParaRPr lang="es-MX"/>
        </a:p>
      </dgm:t>
    </dgm:pt>
    <dgm:pt modelId="{B0563E1B-9844-4853-83AE-BFBE51948A6B}" type="sibTrans" cxnId="{5BE6E0AB-B057-4C70-A2DD-56BA94F99CAA}">
      <dgm:prSet/>
      <dgm:spPr/>
      <dgm:t>
        <a:bodyPr/>
        <a:lstStyle/>
        <a:p>
          <a:endParaRPr lang="es-MX"/>
        </a:p>
      </dgm:t>
    </dgm:pt>
    <dgm:pt modelId="{D0FF2A0D-F688-422B-9BC2-0965E93F9750}">
      <dgm:prSet phldrT="[Texto]" custT="1"/>
      <dgm:spPr/>
      <dgm:t>
        <a:bodyPr/>
        <a:lstStyle/>
        <a:p>
          <a:pPr algn="just"/>
          <a:endParaRPr lang="es-CO" sz="1600" b="1" dirty="0">
            <a:solidFill>
              <a:schemeClr val="bg2">
                <a:lumMod val="50000"/>
              </a:schemeClr>
            </a:solidFill>
          </a:endParaRPr>
        </a:p>
        <a:p>
          <a:pPr algn="just"/>
          <a:r>
            <a:rPr lang="es-CO" sz="1600" b="1" dirty="0">
              <a:solidFill>
                <a:schemeClr val="bg2">
                  <a:lumMod val="50000"/>
                </a:schemeClr>
              </a:solidFill>
            </a:rPr>
            <a:t>Del total de las reclamaciones , se han atendido un total de 235, que representan el 79%</a:t>
          </a:r>
        </a:p>
      </dgm:t>
    </dgm:pt>
    <dgm:pt modelId="{1D270863-515B-4901-ADAF-B1B2AFFF50C3}" type="sibTrans" cxnId="{41D21541-C375-42D7-A0E7-AFC96589C1F7}">
      <dgm:prSet/>
      <dgm:spPr/>
      <dgm:t>
        <a:bodyPr/>
        <a:lstStyle/>
        <a:p>
          <a:endParaRPr lang="es-MX"/>
        </a:p>
      </dgm:t>
    </dgm:pt>
    <dgm:pt modelId="{08C15977-1484-463A-B621-CC35B1672B77}" type="parTrans" cxnId="{41D21541-C375-42D7-A0E7-AFC96589C1F7}">
      <dgm:prSet/>
      <dgm:spPr/>
      <dgm:t>
        <a:bodyPr/>
        <a:lstStyle/>
        <a:p>
          <a:endParaRPr lang="es-MX"/>
        </a:p>
      </dgm:t>
    </dgm:pt>
    <dgm:pt modelId="{AF162623-C36B-43A6-888D-051A72842F40}" type="pres">
      <dgm:prSet presAssocID="{D7BE8DA7-C1C5-4725-AC13-FD1BA5944529}" presName="vert0" presStyleCnt="0">
        <dgm:presLayoutVars>
          <dgm:dir/>
          <dgm:animOne val="branch"/>
          <dgm:animLvl val="lvl"/>
        </dgm:presLayoutVars>
      </dgm:prSet>
      <dgm:spPr/>
    </dgm:pt>
    <dgm:pt modelId="{1FF2A58F-FDA7-43F4-AA06-966BAED6E062}" type="pres">
      <dgm:prSet presAssocID="{07FF5B07-476A-4420-B3BD-2E9E3B1EFD84}" presName="thickLine" presStyleLbl="alignNode1" presStyleIdx="0" presStyleCnt="1"/>
      <dgm:spPr/>
    </dgm:pt>
    <dgm:pt modelId="{6CFB16F9-0D9E-4146-9F83-92395FC70B57}" type="pres">
      <dgm:prSet presAssocID="{07FF5B07-476A-4420-B3BD-2E9E3B1EFD84}" presName="horz1" presStyleCnt="0"/>
      <dgm:spPr/>
    </dgm:pt>
    <dgm:pt modelId="{40FC866C-9469-4827-94CD-1B3287EEFF19}" type="pres">
      <dgm:prSet presAssocID="{07FF5B07-476A-4420-B3BD-2E9E3B1EFD84}" presName="tx1" presStyleLbl="revTx" presStyleIdx="0" presStyleCnt="5"/>
      <dgm:spPr/>
    </dgm:pt>
    <dgm:pt modelId="{E47B6682-97B5-48A7-B954-7B1F5F42D621}" type="pres">
      <dgm:prSet presAssocID="{07FF5B07-476A-4420-B3BD-2E9E3B1EFD84}" presName="vert1" presStyleCnt="0"/>
      <dgm:spPr/>
    </dgm:pt>
    <dgm:pt modelId="{4F58690F-6E9E-4675-A34D-0CE64DCF9A7B}" type="pres">
      <dgm:prSet presAssocID="{D6FCBEAD-2414-45CA-9610-E48A7F96CD66}" presName="vertSpace2a" presStyleCnt="0"/>
      <dgm:spPr/>
    </dgm:pt>
    <dgm:pt modelId="{B8E2CE68-7EE5-4037-B3DF-22229E1CEDE4}" type="pres">
      <dgm:prSet presAssocID="{D6FCBEAD-2414-45CA-9610-E48A7F96CD66}" presName="horz2" presStyleCnt="0"/>
      <dgm:spPr/>
    </dgm:pt>
    <dgm:pt modelId="{BD994122-4F0B-459A-BBD2-B057E43416B8}" type="pres">
      <dgm:prSet presAssocID="{D6FCBEAD-2414-45CA-9610-E48A7F96CD66}" presName="horzSpace2" presStyleCnt="0"/>
      <dgm:spPr/>
    </dgm:pt>
    <dgm:pt modelId="{75D12425-F4D0-4D1B-820B-EE88C09E6470}" type="pres">
      <dgm:prSet presAssocID="{D6FCBEAD-2414-45CA-9610-E48A7F96CD66}" presName="tx2" presStyleLbl="revTx" presStyleIdx="1" presStyleCnt="5"/>
      <dgm:spPr/>
    </dgm:pt>
    <dgm:pt modelId="{C4F984B2-CB09-42EA-B016-61107CDF5C6E}" type="pres">
      <dgm:prSet presAssocID="{D6FCBEAD-2414-45CA-9610-E48A7F96CD66}" presName="vert2" presStyleCnt="0"/>
      <dgm:spPr/>
    </dgm:pt>
    <dgm:pt modelId="{EC36247C-2965-4F85-90DB-4075843493D6}" type="pres">
      <dgm:prSet presAssocID="{D6FCBEAD-2414-45CA-9610-E48A7F96CD66}" presName="thinLine2b" presStyleLbl="callout" presStyleIdx="0" presStyleCnt="4"/>
      <dgm:spPr/>
    </dgm:pt>
    <dgm:pt modelId="{46B4B2D6-DD88-4188-9354-06FAF088496F}" type="pres">
      <dgm:prSet presAssocID="{D6FCBEAD-2414-45CA-9610-E48A7F96CD66}" presName="vertSpace2b" presStyleCnt="0"/>
      <dgm:spPr/>
    </dgm:pt>
    <dgm:pt modelId="{4ECC7CDB-189C-4396-B074-1C719F73CBFC}" type="pres">
      <dgm:prSet presAssocID="{E777DF9D-37C9-492B-A436-FE6B1B49F6DE}" presName="horz2" presStyleCnt="0"/>
      <dgm:spPr/>
    </dgm:pt>
    <dgm:pt modelId="{5E96E647-B64C-4AE4-A85C-DFCD0B6E2B08}" type="pres">
      <dgm:prSet presAssocID="{E777DF9D-37C9-492B-A436-FE6B1B49F6DE}" presName="horzSpace2" presStyleCnt="0"/>
      <dgm:spPr/>
    </dgm:pt>
    <dgm:pt modelId="{E1F2A510-4F4D-42CB-ACC9-4DECC0C8C69F}" type="pres">
      <dgm:prSet presAssocID="{E777DF9D-37C9-492B-A436-FE6B1B49F6DE}" presName="tx2" presStyleLbl="revTx" presStyleIdx="2" presStyleCnt="5"/>
      <dgm:spPr/>
    </dgm:pt>
    <dgm:pt modelId="{CA0B36BC-79F0-472A-B301-1C9BC7A2DD63}" type="pres">
      <dgm:prSet presAssocID="{E777DF9D-37C9-492B-A436-FE6B1B49F6DE}" presName="vert2" presStyleCnt="0"/>
      <dgm:spPr/>
    </dgm:pt>
    <dgm:pt modelId="{3560EE92-67F9-4766-B359-139B78062339}" type="pres">
      <dgm:prSet presAssocID="{E777DF9D-37C9-492B-A436-FE6B1B49F6DE}" presName="thinLine2b" presStyleLbl="callout" presStyleIdx="1" presStyleCnt="4"/>
      <dgm:spPr/>
    </dgm:pt>
    <dgm:pt modelId="{8EB431D5-E90F-4F6C-9B30-5AB8FC82A91C}" type="pres">
      <dgm:prSet presAssocID="{E777DF9D-37C9-492B-A436-FE6B1B49F6DE}" presName="vertSpace2b" presStyleCnt="0"/>
      <dgm:spPr/>
    </dgm:pt>
    <dgm:pt modelId="{912A6AC4-FBF3-4734-A9F8-77EB72E0C883}" type="pres">
      <dgm:prSet presAssocID="{0161EF68-6E69-45EB-888A-A03C93D2ECA8}" presName="horz2" presStyleCnt="0"/>
      <dgm:spPr/>
    </dgm:pt>
    <dgm:pt modelId="{2ED0AB6A-A517-41AC-BF3E-92D4F3B69500}" type="pres">
      <dgm:prSet presAssocID="{0161EF68-6E69-45EB-888A-A03C93D2ECA8}" presName="horzSpace2" presStyleCnt="0"/>
      <dgm:spPr/>
    </dgm:pt>
    <dgm:pt modelId="{2D1C4431-C802-4E7B-92DB-EF5E86E4694B}" type="pres">
      <dgm:prSet presAssocID="{0161EF68-6E69-45EB-888A-A03C93D2ECA8}" presName="tx2" presStyleLbl="revTx" presStyleIdx="3" presStyleCnt="5" custScaleY="128147" custLinFactNeighborX="-1802" custLinFactNeighborY="-3715"/>
      <dgm:spPr/>
    </dgm:pt>
    <dgm:pt modelId="{D150C57C-516C-4230-83B2-1B581C7858B6}" type="pres">
      <dgm:prSet presAssocID="{0161EF68-6E69-45EB-888A-A03C93D2ECA8}" presName="vert2" presStyleCnt="0"/>
      <dgm:spPr/>
    </dgm:pt>
    <dgm:pt modelId="{5568E6C6-B441-4788-B0CF-76D5FF5648B4}" type="pres">
      <dgm:prSet presAssocID="{0161EF68-6E69-45EB-888A-A03C93D2ECA8}" presName="thinLine2b" presStyleLbl="callout" presStyleIdx="2" presStyleCnt="4"/>
      <dgm:spPr/>
    </dgm:pt>
    <dgm:pt modelId="{C5E98EE8-D0A9-4822-883B-D3448765A7AA}" type="pres">
      <dgm:prSet presAssocID="{0161EF68-6E69-45EB-888A-A03C93D2ECA8}" presName="vertSpace2b" presStyleCnt="0"/>
      <dgm:spPr/>
    </dgm:pt>
    <dgm:pt modelId="{161E4D54-1D57-4A73-A95D-7B498B9AD116}" type="pres">
      <dgm:prSet presAssocID="{D0FF2A0D-F688-422B-9BC2-0965E93F9750}" presName="horz2" presStyleCnt="0"/>
      <dgm:spPr/>
    </dgm:pt>
    <dgm:pt modelId="{C424838D-A216-4314-B491-F1A7DC5B874B}" type="pres">
      <dgm:prSet presAssocID="{D0FF2A0D-F688-422B-9BC2-0965E93F9750}" presName="horzSpace2" presStyleCnt="0"/>
      <dgm:spPr/>
    </dgm:pt>
    <dgm:pt modelId="{6CFEAEEB-C0BC-4A69-8A66-66065383B801}" type="pres">
      <dgm:prSet presAssocID="{D0FF2A0D-F688-422B-9BC2-0965E93F9750}" presName="tx2" presStyleLbl="revTx" presStyleIdx="4" presStyleCnt="5"/>
      <dgm:spPr/>
    </dgm:pt>
    <dgm:pt modelId="{E767D1BB-BB8A-4C6C-9EF4-D12077F40714}" type="pres">
      <dgm:prSet presAssocID="{D0FF2A0D-F688-422B-9BC2-0965E93F9750}" presName="vert2" presStyleCnt="0"/>
      <dgm:spPr/>
    </dgm:pt>
    <dgm:pt modelId="{C505D787-B941-4B30-9C81-FA56ADDEA710}" type="pres">
      <dgm:prSet presAssocID="{D0FF2A0D-F688-422B-9BC2-0965E93F9750}" presName="thinLine2b" presStyleLbl="callout" presStyleIdx="3" presStyleCnt="4"/>
      <dgm:spPr/>
    </dgm:pt>
    <dgm:pt modelId="{7BD6FF38-9BC7-4327-8843-AE30A43084F4}" type="pres">
      <dgm:prSet presAssocID="{D0FF2A0D-F688-422B-9BC2-0965E93F9750}" presName="vertSpace2b" presStyleCnt="0"/>
      <dgm:spPr/>
    </dgm:pt>
  </dgm:ptLst>
  <dgm:cxnLst>
    <dgm:cxn modelId="{FEF9A705-9252-4DA5-9F47-0AF77060E6CB}" type="presOf" srcId="{0161EF68-6E69-45EB-888A-A03C93D2ECA8}" destId="{2D1C4431-C802-4E7B-92DB-EF5E86E4694B}" srcOrd="0" destOrd="0" presId="urn:microsoft.com/office/officeart/2008/layout/LinedList"/>
    <dgm:cxn modelId="{87B38217-7A7C-4313-9434-5D7BE067C193}" type="presOf" srcId="{D0FF2A0D-F688-422B-9BC2-0965E93F9750}" destId="{6CFEAEEB-C0BC-4A69-8A66-66065383B801}" srcOrd="0" destOrd="0" presId="urn:microsoft.com/office/officeart/2008/layout/LinedList"/>
    <dgm:cxn modelId="{FC48E22A-B5D5-40D7-9704-19F4ED854426}" srcId="{D7BE8DA7-C1C5-4725-AC13-FD1BA5944529}" destId="{07FF5B07-476A-4420-B3BD-2E9E3B1EFD84}" srcOrd="0" destOrd="0" parTransId="{94792939-5B4E-49C1-B543-ED9F010E8EE5}" sibTransId="{E302950A-9E08-4583-9729-67D81A38E993}"/>
    <dgm:cxn modelId="{88E3D732-C933-4A9D-BC34-86749F07F236}" type="presOf" srcId="{07FF5B07-476A-4420-B3BD-2E9E3B1EFD84}" destId="{40FC866C-9469-4827-94CD-1B3287EEFF19}" srcOrd="0" destOrd="0" presId="urn:microsoft.com/office/officeart/2008/layout/LinedList"/>
    <dgm:cxn modelId="{1F83A933-0211-4C95-9700-917587296181}" type="presOf" srcId="{E777DF9D-37C9-492B-A436-FE6B1B49F6DE}" destId="{E1F2A510-4F4D-42CB-ACC9-4DECC0C8C69F}" srcOrd="0" destOrd="0" presId="urn:microsoft.com/office/officeart/2008/layout/LinedList"/>
    <dgm:cxn modelId="{41D21541-C375-42D7-A0E7-AFC96589C1F7}" srcId="{07FF5B07-476A-4420-B3BD-2E9E3B1EFD84}" destId="{D0FF2A0D-F688-422B-9BC2-0965E93F9750}" srcOrd="3" destOrd="0" parTransId="{08C15977-1484-463A-B621-CC35B1672B77}" sibTransId="{1D270863-515B-4901-ADAF-B1B2AFFF50C3}"/>
    <dgm:cxn modelId="{9B7DB867-EBE0-49CA-9FE2-4E9AC220D71F}" srcId="{07FF5B07-476A-4420-B3BD-2E9E3B1EFD84}" destId="{D6FCBEAD-2414-45CA-9610-E48A7F96CD66}" srcOrd="0" destOrd="0" parTransId="{CB75DC1D-E8A1-4509-865E-60956D1F2629}" sibTransId="{8F36C05C-A46D-4BE4-A90F-A7C9507E8CA0}"/>
    <dgm:cxn modelId="{E68AFBA4-AE45-4FAA-BDDA-D299FFCF181D}" srcId="{07FF5B07-476A-4420-B3BD-2E9E3B1EFD84}" destId="{E777DF9D-37C9-492B-A436-FE6B1B49F6DE}" srcOrd="1" destOrd="0" parTransId="{8E8BC6C7-BE71-4C18-BC7A-004B52F63271}" sibTransId="{1662D3C4-75AD-46E8-A1A1-F814D260D910}"/>
    <dgm:cxn modelId="{5BE6E0AB-B057-4C70-A2DD-56BA94F99CAA}" srcId="{07FF5B07-476A-4420-B3BD-2E9E3B1EFD84}" destId="{0161EF68-6E69-45EB-888A-A03C93D2ECA8}" srcOrd="2" destOrd="0" parTransId="{F430D1A7-027B-4D4A-8470-FD33C6FB08A3}" sibTransId="{B0563E1B-9844-4853-83AE-BFBE51948A6B}"/>
    <dgm:cxn modelId="{86307EE5-A9A5-4C01-ABAA-2AD199026D75}" type="presOf" srcId="{D7BE8DA7-C1C5-4725-AC13-FD1BA5944529}" destId="{AF162623-C36B-43A6-888D-051A72842F40}" srcOrd="0" destOrd="0" presId="urn:microsoft.com/office/officeart/2008/layout/LinedList"/>
    <dgm:cxn modelId="{FC9C02EB-1295-4429-B059-16DEFC59D20C}" type="presOf" srcId="{D6FCBEAD-2414-45CA-9610-E48A7F96CD66}" destId="{75D12425-F4D0-4D1B-820B-EE88C09E6470}" srcOrd="0" destOrd="0" presId="urn:microsoft.com/office/officeart/2008/layout/LinedList"/>
    <dgm:cxn modelId="{49CABDB8-A6AC-4EFC-B072-34942765422B}" type="presParOf" srcId="{AF162623-C36B-43A6-888D-051A72842F40}" destId="{1FF2A58F-FDA7-43F4-AA06-966BAED6E062}" srcOrd="0" destOrd="0" presId="urn:microsoft.com/office/officeart/2008/layout/LinedList"/>
    <dgm:cxn modelId="{38EE942D-2896-4998-B8DE-5FBB0D725481}" type="presParOf" srcId="{AF162623-C36B-43A6-888D-051A72842F40}" destId="{6CFB16F9-0D9E-4146-9F83-92395FC70B57}" srcOrd="1" destOrd="0" presId="urn:microsoft.com/office/officeart/2008/layout/LinedList"/>
    <dgm:cxn modelId="{C7A2E47F-88A2-419B-8C7B-DC9FB07C86C2}" type="presParOf" srcId="{6CFB16F9-0D9E-4146-9F83-92395FC70B57}" destId="{40FC866C-9469-4827-94CD-1B3287EEFF19}" srcOrd="0" destOrd="0" presId="urn:microsoft.com/office/officeart/2008/layout/LinedList"/>
    <dgm:cxn modelId="{3E61D060-E711-49A7-A6E0-E038193A6ED6}" type="presParOf" srcId="{6CFB16F9-0D9E-4146-9F83-92395FC70B57}" destId="{E47B6682-97B5-48A7-B954-7B1F5F42D621}" srcOrd="1" destOrd="0" presId="urn:microsoft.com/office/officeart/2008/layout/LinedList"/>
    <dgm:cxn modelId="{232F4C68-6208-42F0-B2AE-1DD0FABBF9F7}" type="presParOf" srcId="{E47B6682-97B5-48A7-B954-7B1F5F42D621}" destId="{4F58690F-6E9E-4675-A34D-0CE64DCF9A7B}" srcOrd="0" destOrd="0" presId="urn:microsoft.com/office/officeart/2008/layout/LinedList"/>
    <dgm:cxn modelId="{C8294F19-2EC9-40B7-81AB-917E927EBD80}" type="presParOf" srcId="{E47B6682-97B5-48A7-B954-7B1F5F42D621}" destId="{B8E2CE68-7EE5-4037-B3DF-22229E1CEDE4}" srcOrd="1" destOrd="0" presId="urn:microsoft.com/office/officeart/2008/layout/LinedList"/>
    <dgm:cxn modelId="{D8A15FC3-2270-456A-80C0-7C0CBBC72CEB}" type="presParOf" srcId="{B8E2CE68-7EE5-4037-B3DF-22229E1CEDE4}" destId="{BD994122-4F0B-459A-BBD2-B057E43416B8}" srcOrd="0" destOrd="0" presId="urn:microsoft.com/office/officeart/2008/layout/LinedList"/>
    <dgm:cxn modelId="{DB0D7502-0AD3-414F-A22D-3061DDC0F07D}" type="presParOf" srcId="{B8E2CE68-7EE5-4037-B3DF-22229E1CEDE4}" destId="{75D12425-F4D0-4D1B-820B-EE88C09E6470}" srcOrd="1" destOrd="0" presId="urn:microsoft.com/office/officeart/2008/layout/LinedList"/>
    <dgm:cxn modelId="{B7112192-8265-4BE9-8185-F6DDD3600E6A}" type="presParOf" srcId="{B8E2CE68-7EE5-4037-B3DF-22229E1CEDE4}" destId="{C4F984B2-CB09-42EA-B016-61107CDF5C6E}" srcOrd="2" destOrd="0" presId="urn:microsoft.com/office/officeart/2008/layout/LinedList"/>
    <dgm:cxn modelId="{84C24E37-5645-4234-98DD-A7BCD4D2ABD1}" type="presParOf" srcId="{E47B6682-97B5-48A7-B954-7B1F5F42D621}" destId="{EC36247C-2965-4F85-90DB-4075843493D6}" srcOrd="2" destOrd="0" presId="urn:microsoft.com/office/officeart/2008/layout/LinedList"/>
    <dgm:cxn modelId="{AEB7B536-F826-46C9-871E-A6D4261B87BC}" type="presParOf" srcId="{E47B6682-97B5-48A7-B954-7B1F5F42D621}" destId="{46B4B2D6-DD88-4188-9354-06FAF088496F}" srcOrd="3" destOrd="0" presId="urn:microsoft.com/office/officeart/2008/layout/LinedList"/>
    <dgm:cxn modelId="{9ADB8DEC-5CDE-4BD5-9B63-EA939FAFC134}" type="presParOf" srcId="{E47B6682-97B5-48A7-B954-7B1F5F42D621}" destId="{4ECC7CDB-189C-4396-B074-1C719F73CBFC}" srcOrd="4" destOrd="0" presId="urn:microsoft.com/office/officeart/2008/layout/LinedList"/>
    <dgm:cxn modelId="{2D0DBE22-2014-4A61-9458-55E083717C64}" type="presParOf" srcId="{4ECC7CDB-189C-4396-B074-1C719F73CBFC}" destId="{5E96E647-B64C-4AE4-A85C-DFCD0B6E2B08}" srcOrd="0" destOrd="0" presId="urn:microsoft.com/office/officeart/2008/layout/LinedList"/>
    <dgm:cxn modelId="{C0586BF1-1DA6-4D38-A9EB-E3BCFCB50DD4}" type="presParOf" srcId="{4ECC7CDB-189C-4396-B074-1C719F73CBFC}" destId="{E1F2A510-4F4D-42CB-ACC9-4DECC0C8C69F}" srcOrd="1" destOrd="0" presId="urn:microsoft.com/office/officeart/2008/layout/LinedList"/>
    <dgm:cxn modelId="{C121BEFA-1035-4FEE-9946-92565D4C3B10}" type="presParOf" srcId="{4ECC7CDB-189C-4396-B074-1C719F73CBFC}" destId="{CA0B36BC-79F0-472A-B301-1C9BC7A2DD63}" srcOrd="2" destOrd="0" presId="urn:microsoft.com/office/officeart/2008/layout/LinedList"/>
    <dgm:cxn modelId="{29AF6788-CD3F-4E1B-985B-BFAB402E7F0F}" type="presParOf" srcId="{E47B6682-97B5-48A7-B954-7B1F5F42D621}" destId="{3560EE92-67F9-4766-B359-139B78062339}" srcOrd="5" destOrd="0" presId="urn:microsoft.com/office/officeart/2008/layout/LinedList"/>
    <dgm:cxn modelId="{7582D978-2CD2-4C43-9B6D-682A64134177}" type="presParOf" srcId="{E47B6682-97B5-48A7-B954-7B1F5F42D621}" destId="{8EB431D5-E90F-4F6C-9B30-5AB8FC82A91C}" srcOrd="6" destOrd="0" presId="urn:microsoft.com/office/officeart/2008/layout/LinedList"/>
    <dgm:cxn modelId="{8E27056B-E22D-4E71-9AE6-A47F6AAD70F8}" type="presParOf" srcId="{E47B6682-97B5-48A7-B954-7B1F5F42D621}" destId="{912A6AC4-FBF3-4734-A9F8-77EB72E0C883}" srcOrd="7" destOrd="0" presId="urn:microsoft.com/office/officeart/2008/layout/LinedList"/>
    <dgm:cxn modelId="{1D62DE18-4E14-467A-B594-682ACC5CA408}" type="presParOf" srcId="{912A6AC4-FBF3-4734-A9F8-77EB72E0C883}" destId="{2ED0AB6A-A517-41AC-BF3E-92D4F3B69500}" srcOrd="0" destOrd="0" presId="urn:microsoft.com/office/officeart/2008/layout/LinedList"/>
    <dgm:cxn modelId="{79D8204F-7C98-4C83-A1C9-3F3D9FC51D5F}" type="presParOf" srcId="{912A6AC4-FBF3-4734-A9F8-77EB72E0C883}" destId="{2D1C4431-C802-4E7B-92DB-EF5E86E4694B}" srcOrd="1" destOrd="0" presId="urn:microsoft.com/office/officeart/2008/layout/LinedList"/>
    <dgm:cxn modelId="{A1CA7E24-21EF-490E-93EC-42768B737153}" type="presParOf" srcId="{912A6AC4-FBF3-4734-A9F8-77EB72E0C883}" destId="{D150C57C-516C-4230-83B2-1B581C7858B6}" srcOrd="2" destOrd="0" presId="urn:microsoft.com/office/officeart/2008/layout/LinedList"/>
    <dgm:cxn modelId="{D6944CF1-88E3-4769-B5D9-9A39C6A97DFB}" type="presParOf" srcId="{E47B6682-97B5-48A7-B954-7B1F5F42D621}" destId="{5568E6C6-B441-4788-B0CF-76D5FF5648B4}" srcOrd="8" destOrd="0" presId="urn:microsoft.com/office/officeart/2008/layout/LinedList"/>
    <dgm:cxn modelId="{E903B80A-C935-400C-AF5D-895489C49267}" type="presParOf" srcId="{E47B6682-97B5-48A7-B954-7B1F5F42D621}" destId="{C5E98EE8-D0A9-4822-883B-D3448765A7AA}" srcOrd="9" destOrd="0" presId="urn:microsoft.com/office/officeart/2008/layout/LinedList"/>
    <dgm:cxn modelId="{B7208347-6590-47EE-9F33-BE297642C07B}" type="presParOf" srcId="{E47B6682-97B5-48A7-B954-7B1F5F42D621}" destId="{161E4D54-1D57-4A73-A95D-7B498B9AD116}" srcOrd="10" destOrd="0" presId="urn:microsoft.com/office/officeart/2008/layout/LinedList"/>
    <dgm:cxn modelId="{DB823BF4-9F55-4A5B-A287-CB346571ED6E}" type="presParOf" srcId="{161E4D54-1D57-4A73-A95D-7B498B9AD116}" destId="{C424838D-A216-4314-B491-F1A7DC5B874B}" srcOrd="0" destOrd="0" presId="urn:microsoft.com/office/officeart/2008/layout/LinedList"/>
    <dgm:cxn modelId="{5A1E9F4A-597B-4702-83D9-65E21F7FBE0D}" type="presParOf" srcId="{161E4D54-1D57-4A73-A95D-7B498B9AD116}" destId="{6CFEAEEB-C0BC-4A69-8A66-66065383B801}" srcOrd="1" destOrd="0" presId="urn:microsoft.com/office/officeart/2008/layout/LinedList"/>
    <dgm:cxn modelId="{C147694D-BBF1-4B13-AFF0-D5E67DADDE24}" type="presParOf" srcId="{161E4D54-1D57-4A73-A95D-7B498B9AD116}" destId="{E767D1BB-BB8A-4C6C-9EF4-D12077F40714}" srcOrd="2" destOrd="0" presId="urn:microsoft.com/office/officeart/2008/layout/LinedList"/>
    <dgm:cxn modelId="{125A58E2-C288-42BF-B789-8D1BF6CDB8D5}" type="presParOf" srcId="{E47B6682-97B5-48A7-B954-7B1F5F42D621}" destId="{C505D787-B941-4B30-9C81-FA56ADDEA710}" srcOrd="11" destOrd="0" presId="urn:microsoft.com/office/officeart/2008/layout/LinedList"/>
    <dgm:cxn modelId="{EB42EFFE-BB6C-479D-887D-CC2164C2C385}" type="presParOf" srcId="{E47B6682-97B5-48A7-B954-7B1F5F42D621}" destId="{7BD6FF38-9BC7-4327-8843-AE30A43084F4}" srcOrd="12" destOrd="0" presId="urn:microsoft.com/office/officeart/2008/layout/Lined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7BE8DA7-C1C5-4725-AC13-FD1BA5944529}" type="doc">
      <dgm:prSet loTypeId="urn:microsoft.com/office/officeart/2008/layout/LinedList" loCatId="list" qsTypeId="urn:microsoft.com/office/officeart/2005/8/quickstyle/simple1" qsCatId="simple" csTypeId="urn:microsoft.com/office/officeart/2005/8/colors/accent6_4" csCatId="accent6" phldr="1"/>
      <dgm:spPr/>
      <dgm:t>
        <a:bodyPr/>
        <a:lstStyle/>
        <a:p>
          <a:endParaRPr lang="es-MX"/>
        </a:p>
      </dgm:t>
    </dgm:pt>
    <dgm:pt modelId="{07FF5B07-476A-4420-B3BD-2E9E3B1EFD84}">
      <dgm:prSet phldrT="[Texto]"/>
      <dgm:spPr/>
      <dgm:t>
        <a:bodyPr/>
        <a:lstStyle/>
        <a:p>
          <a:r>
            <a:rPr lang="es-CO" b="1" dirty="0"/>
            <a:t>Análisis</a:t>
          </a:r>
          <a:endParaRPr lang="es-MX" b="1" dirty="0"/>
        </a:p>
      </dgm:t>
    </dgm:pt>
    <dgm:pt modelId="{94792939-5B4E-49C1-B543-ED9F010E8EE5}" type="parTrans" cxnId="{FC48E22A-B5D5-40D7-9704-19F4ED854426}">
      <dgm:prSet/>
      <dgm:spPr/>
      <dgm:t>
        <a:bodyPr/>
        <a:lstStyle/>
        <a:p>
          <a:endParaRPr lang="es-MX"/>
        </a:p>
      </dgm:t>
    </dgm:pt>
    <dgm:pt modelId="{E302950A-9E08-4583-9729-67D81A38E993}" type="sibTrans" cxnId="{FC48E22A-B5D5-40D7-9704-19F4ED854426}">
      <dgm:prSet/>
      <dgm:spPr/>
      <dgm:t>
        <a:bodyPr/>
        <a:lstStyle/>
        <a:p>
          <a:endParaRPr lang="es-MX"/>
        </a:p>
      </dgm:t>
    </dgm:pt>
    <dgm:pt modelId="{D6FCBEAD-2414-45CA-9610-E48A7F96CD66}">
      <dgm:prSet phldrT="[Texto]" custT="1"/>
      <dgm:spPr/>
      <dgm:t>
        <a:bodyPr/>
        <a:lstStyle/>
        <a:p>
          <a:r>
            <a:rPr lang="es-CO" sz="1600" b="1" dirty="0">
              <a:solidFill>
                <a:schemeClr val="bg2">
                  <a:lumMod val="50000"/>
                </a:schemeClr>
              </a:solidFill>
            </a:rPr>
            <a:t>Este resultado se debe a factores como:</a:t>
          </a:r>
        </a:p>
      </dgm:t>
    </dgm:pt>
    <dgm:pt modelId="{CB75DC1D-E8A1-4509-865E-60956D1F2629}" type="parTrans" cxnId="{9B7DB867-EBE0-49CA-9FE2-4E9AC220D71F}">
      <dgm:prSet/>
      <dgm:spPr/>
      <dgm:t>
        <a:bodyPr/>
        <a:lstStyle/>
        <a:p>
          <a:endParaRPr lang="es-MX"/>
        </a:p>
      </dgm:t>
    </dgm:pt>
    <dgm:pt modelId="{8F36C05C-A46D-4BE4-A90F-A7C9507E8CA0}" type="sibTrans" cxnId="{9B7DB867-EBE0-49CA-9FE2-4E9AC220D71F}">
      <dgm:prSet/>
      <dgm:spPr/>
      <dgm:t>
        <a:bodyPr/>
        <a:lstStyle/>
        <a:p>
          <a:endParaRPr lang="es-MX"/>
        </a:p>
      </dgm:t>
    </dgm:pt>
    <dgm:pt modelId="{E777DF9D-37C9-492B-A436-FE6B1B49F6DE}">
      <dgm:prSet phldrT="[Texto]" custT="1"/>
      <dgm:spPr/>
      <dgm:t>
        <a:bodyPr/>
        <a:lstStyle/>
        <a:p>
          <a:pPr marL="0" lvl="0" indent="0" algn="l" defTabSz="1022350">
            <a:lnSpc>
              <a:spcPct val="90000"/>
            </a:lnSpc>
            <a:spcBef>
              <a:spcPct val="0"/>
            </a:spcBef>
            <a:spcAft>
              <a:spcPct val="35000"/>
            </a:spcAft>
            <a:buNone/>
          </a:pPr>
          <a:r>
            <a:rPr lang="es-CO" sz="2000" b="1" kern="1200" dirty="0">
              <a:solidFill>
                <a:prstClr val="black">
                  <a:hueOff val="0"/>
                  <a:satOff val="0"/>
                  <a:lumOff val="0"/>
                  <a:alphaOff val="0"/>
                </a:prstClr>
              </a:solidFill>
              <a:latin typeface="Calibri" panose="020F0502020204030204"/>
              <a:ea typeface="+mn-ea"/>
              <a:cs typeface="+mn-cs"/>
            </a:rPr>
            <a:t>Acciones</a:t>
          </a:r>
          <a:endParaRPr lang="es-MX" sz="2000" b="1" kern="1200" dirty="0">
            <a:solidFill>
              <a:prstClr val="black">
                <a:hueOff val="0"/>
                <a:satOff val="0"/>
                <a:lumOff val="0"/>
                <a:alphaOff val="0"/>
              </a:prstClr>
            </a:solidFill>
            <a:latin typeface="Calibri" panose="020F0502020204030204"/>
            <a:ea typeface="+mn-ea"/>
            <a:cs typeface="+mn-cs"/>
          </a:endParaRPr>
        </a:p>
      </dgm:t>
    </dgm:pt>
    <dgm:pt modelId="{8E8BC6C7-BE71-4C18-BC7A-004B52F63271}" type="parTrans" cxnId="{E68AFBA4-AE45-4FAA-BDDA-D299FFCF181D}">
      <dgm:prSet/>
      <dgm:spPr/>
      <dgm:t>
        <a:bodyPr/>
        <a:lstStyle/>
        <a:p>
          <a:endParaRPr lang="es-MX"/>
        </a:p>
      </dgm:t>
    </dgm:pt>
    <dgm:pt modelId="{1662D3C4-75AD-46E8-A1A1-F814D260D910}" type="sibTrans" cxnId="{E68AFBA4-AE45-4FAA-BDDA-D299FFCF181D}">
      <dgm:prSet/>
      <dgm:spPr/>
      <dgm:t>
        <a:bodyPr/>
        <a:lstStyle/>
        <a:p>
          <a:endParaRPr lang="es-MX"/>
        </a:p>
      </dgm:t>
    </dgm:pt>
    <dgm:pt modelId="{0161EF68-6E69-45EB-888A-A03C93D2ECA8}">
      <dgm:prSet phldrT="[Texto]" custT="1"/>
      <dgm:spPr/>
      <dgm:t>
        <a:bodyPr/>
        <a:lstStyle/>
        <a:p>
          <a:pPr marL="0" lvl="0" algn="just" defTabSz="711200">
            <a:lnSpc>
              <a:spcPct val="90000"/>
            </a:lnSpc>
            <a:spcBef>
              <a:spcPct val="0"/>
            </a:spcBef>
            <a:spcAft>
              <a:spcPct val="35000"/>
            </a:spcAft>
            <a:buNone/>
          </a:pPr>
          <a:r>
            <a:rPr lang="es-MX" sz="1600" b="1" kern="1200" dirty="0">
              <a:solidFill>
                <a:srgbClr val="E7E6E6">
                  <a:lumMod val="50000"/>
                </a:srgbClr>
              </a:solidFill>
              <a:latin typeface="Calibri" panose="020F0502020204030204"/>
              <a:ea typeface="+mn-ea"/>
              <a:cs typeface="+mn-cs"/>
            </a:rPr>
            <a:t>Revisión de cobros dobles, que afectan la cartera y que fue depurada y autorizado el neteo en el mes de febrero, lo que mejora la cartera y su saldo en mora.</a:t>
          </a:r>
          <a:endParaRPr lang="es-CO" sz="1600" b="1" kern="1200" dirty="0">
            <a:solidFill>
              <a:srgbClr val="E7E6E6">
                <a:lumMod val="50000"/>
              </a:srgbClr>
            </a:solidFill>
            <a:latin typeface="Calibri" panose="020F0502020204030204"/>
            <a:ea typeface="+mn-ea"/>
            <a:cs typeface="+mn-cs"/>
          </a:endParaRPr>
        </a:p>
      </dgm:t>
    </dgm:pt>
    <dgm:pt modelId="{F430D1A7-027B-4D4A-8470-FD33C6FB08A3}" type="parTrans" cxnId="{5BE6E0AB-B057-4C70-A2DD-56BA94F99CAA}">
      <dgm:prSet/>
      <dgm:spPr/>
      <dgm:t>
        <a:bodyPr/>
        <a:lstStyle/>
        <a:p>
          <a:endParaRPr lang="es-MX"/>
        </a:p>
      </dgm:t>
    </dgm:pt>
    <dgm:pt modelId="{B0563E1B-9844-4853-83AE-BFBE51948A6B}" type="sibTrans" cxnId="{5BE6E0AB-B057-4C70-A2DD-56BA94F99CAA}">
      <dgm:prSet/>
      <dgm:spPr/>
      <dgm:t>
        <a:bodyPr/>
        <a:lstStyle/>
        <a:p>
          <a:endParaRPr lang="es-MX"/>
        </a:p>
      </dgm:t>
    </dgm:pt>
    <dgm:pt modelId="{D0FF2A0D-F688-422B-9BC2-0965E93F9750}">
      <dgm:prSet phldrT="[Texto]" custT="1"/>
      <dgm:spPr/>
      <dgm:t>
        <a:bodyPr/>
        <a:lstStyle/>
        <a:p>
          <a:pPr algn="just"/>
          <a:r>
            <a:rPr lang="es-CO" sz="1600" b="1" kern="1200" dirty="0">
              <a:solidFill>
                <a:schemeClr val="bg2">
                  <a:lumMod val="50000"/>
                </a:schemeClr>
              </a:solidFill>
            </a:rPr>
            <a:t>Suspensión del servicio de agua hace que los usuarios sientan una mayor presión para el pago de las </a:t>
          </a:r>
          <a:r>
            <a:rPr lang="es-CO" sz="1600" b="1" kern="1200" dirty="0">
              <a:solidFill>
                <a:srgbClr val="E7E6E6">
                  <a:lumMod val="50000"/>
                </a:srgbClr>
              </a:solidFill>
              <a:latin typeface="Calibri" panose="020F0502020204030204"/>
              <a:ea typeface="+mn-ea"/>
              <a:cs typeface="+mn-cs"/>
            </a:rPr>
            <a:t>facturas permite una mayor </a:t>
          </a:r>
          <a:r>
            <a:rPr lang="es-MX" sz="1600" b="1" kern="1200" dirty="0">
              <a:solidFill>
                <a:srgbClr val="E7E6E6">
                  <a:lumMod val="50000"/>
                </a:srgbClr>
              </a:solidFill>
              <a:latin typeface="Calibri" panose="020F0502020204030204"/>
              <a:ea typeface="+mn-ea"/>
              <a:cs typeface="+mn-cs"/>
            </a:rPr>
            <a:t>recuperación de la tasa de aseo</a:t>
          </a:r>
          <a:endParaRPr lang="es-CO" sz="1600" b="1" kern="1200" dirty="0">
            <a:solidFill>
              <a:srgbClr val="E7E6E6">
                <a:lumMod val="50000"/>
              </a:srgbClr>
            </a:solidFill>
            <a:latin typeface="Calibri" panose="020F0502020204030204"/>
            <a:ea typeface="+mn-ea"/>
            <a:cs typeface="+mn-cs"/>
          </a:endParaRPr>
        </a:p>
      </dgm:t>
    </dgm:pt>
    <dgm:pt modelId="{1D270863-515B-4901-ADAF-B1B2AFFF50C3}" type="sibTrans" cxnId="{41D21541-C375-42D7-A0E7-AFC96589C1F7}">
      <dgm:prSet/>
      <dgm:spPr/>
      <dgm:t>
        <a:bodyPr/>
        <a:lstStyle/>
        <a:p>
          <a:endParaRPr lang="es-MX"/>
        </a:p>
      </dgm:t>
    </dgm:pt>
    <dgm:pt modelId="{08C15977-1484-463A-B621-CC35B1672B77}" type="parTrans" cxnId="{41D21541-C375-42D7-A0E7-AFC96589C1F7}">
      <dgm:prSet/>
      <dgm:spPr/>
      <dgm:t>
        <a:bodyPr/>
        <a:lstStyle/>
        <a:p>
          <a:endParaRPr lang="es-MX"/>
        </a:p>
      </dgm:t>
    </dgm:pt>
    <dgm:pt modelId="{23C3500D-4845-4CA7-8106-BD0EBC8BA91B}">
      <dgm:prSet phldrT="[Texto]" custT="1"/>
      <dgm:spPr/>
      <dgm:t>
        <a:bodyPr/>
        <a:lstStyle/>
        <a:p>
          <a:pPr algn="just"/>
          <a:r>
            <a:rPr lang="es-CO" sz="1600" b="1" u="sng" kern="1200" dirty="0">
              <a:solidFill>
                <a:srgbClr val="E7E6E6">
                  <a:lumMod val="50000"/>
                </a:srgbClr>
              </a:solidFill>
              <a:latin typeface="Calibri" panose="020F0502020204030204"/>
              <a:ea typeface="+mn-ea"/>
              <a:cs typeface="+mn-cs"/>
            </a:rPr>
            <a:t>Cartera &gt; 60 días:</a:t>
          </a:r>
        </a:p>
        <a:p>
          <a:pPr algn="just"/>
          <a:r>
            <a:rPr lang="es-CO" sz="1600" b="1" kern="1200" dirty="0">
              <a:solidFill>
                <a:srgbClr val="E7E6E6">
                  <a:lumMod val="50000"/>
                </a:srgbClr>
              </a:solidFill>
              <a:latin typeface="Calibri" panose="020F0502020204030204"/>
              <a:ea typeface="+mn-ea"/>
              <a:cs typeface="+mn-cs"/>
            </a:rPr>
            <a:t>Cumplimiento de los acuerdos de pago</a:t>
          </a:r>
        </a:p>
        <a:p>
          <a:pPr algn="just"/>
          <a:r>
            <a:rPr lang="es-CO" sz="1600" b="1" kern="1200" dirty="0">
              <a:solidFill>
                <a:srgbClr val="E7E6E6">
                  <a:lumMod val="50000"/>
                </a:srgbClr>
              </a:solidFill>
              <a:latin typeface="Calibri" panose="020F0502020204030204"/>
              <a:ea typeface="+mn-ea"/>
              <a:cs typeface="+mn-cs"/>
            </a:rPr>
            <a:t>Disminución de la cartera financiada </a:t>
          </a:r>
        </a:p>
        <a:p>
          <a:pPr algn="just"/>
          <a:r>
            <a:rPr lang="es-CO" sz="1600" b="1" i="1" kern="1200" dirty="0" err="1">
              <a:solidFill>
                <a:schemeClr val="accent2"/>
              </a:solidFill>
              <a:latin typeface="Calibri" panose="020F0502020204030204"/>
              <a:ea typeface="+mn-ea"/>
              <a:cs typeface="+mn-cs"/>
            </a:rPr>
            <a:t>Mz</a:t>
          </a:r>
          <a:r>
            <a:rPr lang="es-CO" sz="1600" b="1" i="1" kern="1200" dirty="0">
              <a:solidFill>
                <a:schemeClr val="accent2"/>
              </a:solidFill>
              <a:latin typeface="Calibri" panose="020F0502020204030204"/>
              <a:ea typeface="+mn-ea"/>
              <a:cs typeface="+mn-cs"/>
            </a:rPr>
            <a:t> 21 $ 530 </a:t>
          </a:r>
          <a:r>
            <a:rPr lang="es-CO" sz="1600" b="1" i="1" kern="1200" dirty="0" err="1">
              <a:solidFill>
                <a:schemeClr val="accent2"/>
              </a:solidFill>
              <a:latin typeface="Calibri" panose="020F0502020204030204"/>
              <a:ea typeface="+mn-ea"/>
              <a:cs typeface="+mn-cs"/>
            </a:rPr>
            <a:t>mill</a:t>
          </a:r>
          <a:r>
            <a:rPr lang="es-CO" sz="1600" b="1" i="1" kern="1200" dirty="0">
              <a:solidFill>
                <a:schemeClr val="accent2"/>
              </a:solidFill>
              <a:latin typeface="Calibri" panose="020F0502020204030204"/>
              <a:ea typeface="+mn-ea"/>
              <a:cs typeface="+mn-cs"/>
            </a:rPr>
            <a:t> a </a:t>
          </a:r>
          <a:r>
            <a:rPr lang="es-CO" sz="1600" b="1" i="1" kern="1200" dirty="0" err="1">
              <a:solidFill>
                <a:schemeClr val="accent2"/>
              </a:solidFill>
              <a:latin typeface="Calibri" panose="020F0502020204030204"/>
              <a:ea typeface="+mn-ea"/>
              <a:cs typeface="+mn-cs"/>
            </a:rPr>
            <a:t>Mz</a:t>
          </a:r>
          <a:r>
            <a:rPr lang="es-CO" sz="1600" b="1" i="1" kern="1200" dirty="0">
              <a:solidFill>
                <a:schemeClr val="accent2"/>
              </a:solidFill>
              <a:latin typeface="Calibri" panose="020F0502020204030204"/>
              <a:ea typeface="+mn-ea"/>
              <a:cs typeface="+mn-cs"/>
            </a:rPr>
            <a:t> 22 $ 47 </a:t>
          </a:r>
          <a:r>
            <a:rPr lang="es-CO" sz="1600" b="1" i="1" kern="1200" dirty="0" err="1">
              <a:solidFill>
                <a:schemeClr val="accent2"/>
              </a:solidFill>
              <a:latin typeface="Calibri" panose="020F0502020204030204"/>
              <a:ea typeface="+mn-ea"/>
              <a:cs typeface="+mn-cs"/>
            </a:rPr>
            <a:t>mill</a:t>
          </a:r>
          <a:r>
            <a:rPr lang="es-CO" sz="1600" b="1" i="1" kern="1200" dirty="0">
              <a:solidFill>
                <a:schemeClr val="accent2"/>
              </a:solidFill>
              <a:latin typeface="Calibri" panose="020F0502020204030204"/>
              <a:ea typeface="+mn-ea"/>
              <a:cs typeface="+mn-cs"/>
            </a:rPr>
            <a:t>)</a:t>
          </a:r>
        </a:p>
        <a:p>
          <a:pPr algn="just"/>
          <a:r>
            <a:rPr lang="es-MX" sz="1600" b="1" u="sng" kern="1200" dirty="0">
              <a:solidFill>
                <a:srgbClr val="E7E6E6">
                  <a:lumMod val="50000"/>
                </a:srgbClr>
              </a:solidFill>
              <a:latin typeface="Calibri" panose="020F0502020204030204"/>
              <a:ea typeface="+mn-ea"/>
              <a:cs typeface="+mn-cs"/>
            </a:rPr>
            <a:t>Cartera Total:</a:t>
          </a:r>
        </a:p>
        <a:p>
          <a:pPr algn="just"/>
          <a:r>
            <a:rPr lang="es-MX" sz="1600" b="1" u="none" kern="1200" dirty="0">
              <a:solidFill>
                <a:srgbClr val="E7E6E6">
                  <a:lumMod val="50000"/>
                </a:srgbClr>
              </a:solidFill>
              <a:latin typeface="Calibri" panose="020F0502020204030204"/>
              <a:ea typeface="+mn-ea"/>
              <a:cs typeface="+mn-cs"/>
            </a:rPr>
            <a:t>Disminución cartera Total (- 24%).</a:t>
          </a:r>
        </a:p>
        <a:p>
          <a:pPr algn="just"/>
          <a:r>
            <a:rPr lang="es-MX" sz="1600" b="1" u="none" kern="1200" dirty="0">
              <a:solidFill>
                <a:srgbClr val="E7E6E6">
                  <a:lumMod val="50000"/>
                </a:srgbClr>
              </a:solidFill>
              <a:latin typeface="Calibri" panose="020F0502020204030204"/>
              <a:ea typeface="+mn-ea"/>
              <a:cs typeface="+mn-cs"/>
            </a:rPr>
            <a:t>Cartera Financiada – (- 66%) – </a:t>
          </a:r>
        </a:p>
        <a:p>
          <a:pPr algn="just"/>
          <a:r>
            <a:rPr lang="es-CO" sz="1600" b="1" i="1" kern="1200" dirty="0" err="1">
              <a:solidFill>
                <a:schemeClr val="accent2"/>
              </a:solidFill>
              <a:latin typeface="Calibri" panose="020F0502020204030204"/>
              <a:ea typeface="+mn-ea"/>
              <a:cs typeface="+mn-cs"/>
            </a:rPr>
            <a:t>Mz</a:t>
          </a:r>
          <a:r>
            <a:rPr lang="es-CO" sz="1600" b="1" i="1" kern="1200" dirty="0">
              <a:solidFill>
                <a:schemeClr val="accent2"/>
              </a:solidFill>
              <a:latin typeface="Calibri" panose="020F0502020204030204"/>
              <a:ea typeface="+mn-ea"/>
              <a:cs typeface="+mn-cs"/>
            </a:rPr>
            <a:t> 21 $  9.129 </a:t>
          </a:r>
          <a:r>
            <a:rPr lang="es-CO" sz="1600" b="1" i="1" kern="1200" dirty="0" err="1">
              <a:solidFill>
                <a:schemeClr val="accent2"/>
              </a:solidFill>
              <a:latin typeface="Calibri" panose="020F0502020204030204"/>
              <a:ea typeface="+mn-ea"/>
              <a:cs typeface="+mn-cs"/>
            </a:rPr>
            <a:t>mill</a:t>
          </a:r>
          <a:r>
            <a:rPr lang="es-CO" sz="1600" b="1" i="1" kern="1200" dirty="0">
              <a:solidFill>
                <a:schemeClr val="accent2"/>
              </a:solidFill>
              <a:latin typeface="Calibri" panose="020F0502020204030204"/>
              <a:ea typeface="+mn-ea"/>
              <a:cs typeface="+mn-cs"/>
            </a:rPr>
            <a:t> a </a:t>
          </a:r>
          <a:r>
            <a:rPr lang="es-CO" sz="1600" b="1" i="1" kern="1200" dirty="0" err="1">
              <a:solidFill>
                <a:schemeClr val="accent2"/>
              </a:solidFill>
              <a:latin typeface="Calibri" panose="020F0502020204030204"/>
              <a:ea typeface="+mn-ea"/>
              <a:cs typeface="+mn-cs"/>
            </a:rPr>
            <a:t>Mz</a:t>
          </a:r>
          <a:r>
            <a:rPr lang="es-CO" sz="1600" b="1" i="1" kern="1200" dirty="0">
              <a:solidFill>
                <a:schemeClr val="accent2"/>
              </a:solidFill>
              <a:latin typeface="Calibri" panose="020F0502020204030204"/>
              <a:ea typeface="+mn-ea"/>
              <a:cs typeface="+mn-cs"/>
            </a:rPr>
            <a:t> 22 $ 3.075 </a:t>
          </a:r>
          <a:r>
            <a:rPr lang="es-CO" sz="1600" b="1" i="1" kern="1200" dirty="0" err="1">
              <a:solidFill>
                <a:schemeClr val="accent2"/>
              </a:solidFill>
              <a:latin typeface="Calibri" panose="020F0502020204030204"/>
              <a:ea typeface="+mn-ea"/>
              <a:cs typeface="+mn-cs"/>
            </a:rPr>
            <a:t>mill</a:t>
          </a:r>
          <a:r>
            <a:rPr lang="es-CO" sz="1600" b="1" i="1" kern="1200" dirty="0">
              <a:solidFill>
                <a:schemeClr val="accent2"/>
              </a:solidFill>
              <a:latin typeface="Calibri" panose="020F0502020204030204"/>
              <a:ea typeface="+mn-ea"/>
              <a:cs typeface="+mn-cs"/>
            </a:rPr>
            <a:t>)</a:t>
          </a:r>
          <a:endParaRPr lang="es-MX" sz="1600" b="1" u="none" kern="1200" dirty="0">
            <a:solidFill>
              <a:srgbClr val="E7E6E6">
                <a:lumMod val="50000"/>
              </a:srgbClr>
            </a:solidFill>
            <a:latin typeface="Calibri" panose="020F0502020204030204"/>
            <a:ea typeface="+mn-ea"/>
            <a:cs typeface="+mn-cs"/>
          </a:endParaRPr>
        </a:p>
      </dgm:t>
    </dgm:pt>
    <dgm:pt modelId="{1213162F-8526-4C8A-B1C4-EBAF9092220D}" type="parTrans" cxnId="{99B2424D-8162-4043-A3D6-E4DDF569DB96}">
      <dgm:prSet/>
      <dgm:spPr/>
      <dgm:t>
        <a:bodyPr/>
        <a:lstStyle/>
        <a:p>
          <a:endParaRPr lang="es-MX"/>
        </a:p>
      </dgm:t>
    </dgm:pt>
    <dgm:pt modelId="{5C86F201-46FD-4875-9114-4CE514E60869}" type="sibTrans" cxnId="{99B2424D-8162-4043-A3D6-E4DDF569DB96}">
      <dgm:prSet/>
      <dgm:spPr/>
      <dgm:t>
        <a:bodyPr/>
        <a:lstStyle/>
        <a:p>
          <a:endParaRPr lang="es-MX"/>
        </a:p>
      </dgm:t>
    </dgm:pt>
    <dgm:pt modelId="{AF162623-C36B-43A6-888D-051A72842F40}" type="pres">
      <dgm:prSet presAssocID="{D7BE8DA7-C1C5-4725-AC13-FD1BA5944529}" presName="vert0" presStyleCnt="0">
        <dgm:presLayoutVars>
          <dgm:dir/>
          <dgm:animOne val="branch"/>
          <dgm:animLvl val="lvl"/>
        </dgm:presLayoutVars>
      </dgm:prSet>
      <dgm:spPr/>
    </dgm:pt>
    <dgm:pt modelId="{1FF2A58F-FDA7-43F4-AA06-966BAED6E062}" type="pres">
      <dgm:prSet presAssocID="{07FF5B07-476A-4420-B3BD-2E9E3B1EFD84}" presName="thickLine" presStyleLbl="alignNode1" presStyleIdx="0" presStyleCnt="2"/>
      <dgm:spPr/>
    </dgm:pt>
    <dgm:pt modelId="{6CFB16F9-0D9E-4146-9F83-92395FC70B57}" type="pres">
      <dgm:prSet presAssocID="{07FF5B07-476A-4420-B3BD-2E9E3B1EFD84}" presName="horz1" presStyleCnt="0"/>
      <dgm:spPr/>
    </dgm:pt>
    <dgm:pt modelId="{40FC866C-9469-4827-94CD-1B3287EEFF19}" type="pres">
      <dgm:prSet presAssocID="{07FF5B07-476A-4420-B3BD-2E9E3B1EFD84}" presName="tx1" presStyleLbl="revTx" presStyleIdx="0" presStyleCnt="6" custLinFactNeighborX="-492" custLinFactNeighborY="1739"/>
      <dgm:spPr/>
    </dgm:pt>
    <dgm:pt modelId="{E47B6682-97B5-48A7-B954-7B1F5F42D621}" type="pres">
      <dgm:prSet presAssocID="{07FF5B07-476A-4420-B3BD-2E9E3B1EFD84}" presName="vert1" presStyleCnt="0"/>
      <dgm:spPr/>
    </dgm:pt>
    <dgm:pt modelId="{4F58690F-6E9E-4675-A34D-0CE64DCF9A7B}" type="pres">
      <dgm:prSet presAssocID="{D6FCBEAD-2414-45CA-9610-E48A7F96CD66}" presName="vertSpace2a" presStyleCnt="0"/>
      <dgm:spPr/>
    </dgm:pt>
    <dgm:pt modelId="{B8E2CE68-7EE5-4037-B3DF-22229E1CEDE4}" type="pres">
      <dgm:prSet presAssocID="{D6FCBEAD-2414-45CA-9610-E48A7F96CD66}" presName="horz2" presStyleCnt="0"/>
      <dgm:spPr/>
    </dgm:pt>
    <dgm:pt modelId="{BD994122-4F0B-459A-BBD2-B057E43416B8}" type="pres">
      <dgm:prSet presAssocID="{D6FCBEAD-2414-45CA-9610-E48A7F96CD66}" presName="horzSpace2" presStyleCnt="0"/>
      <dgm:spPr/>
    </dgm:pt>
    <dgm:pt modelId="{75D12425-F4D0-4D1B-820B-EE88C09E6470}" type="pres">
      <dgm:prSet presAssocID="{D6FCBEAD-2414-45CA-9610-E48A7F96CD66}" presName="tx2" presStyleLbl="revTx" presStyleIdx="1" presStyleCnt="6" custScaleY="35090"/>
      <dgm:spPr/>
    </dgm:pt>
    <dgm:pt modelId="{C4F984B2-CB09-42EA-B016-61107CDF5C6E}" type="pres">
      <dgm:prSet presAssocID="{D6FCBEAD-2414-45CA-9610-E48A7F96CD66}" presName="vert2" presStyleCnt="0"/>
      <dgm:spPr/>
    </dgm:pt>
    <dgm:pt modelId="{EC36247C-2965-4F85-90DB-4075843493D6}" type="pres">
      <dgm:prSet presAssocID="{D6FCBEAD-2414-45CA-9610-E48A7F96CD66}" presName="thinLine2b" presStyleLbl="callout" presStyleIdx="0" presStyleCnt="4"/>
      <dgm:spPr/>
    </dgm:pt>
    <dgm:pt modelId="{46B4B2D6-DD88-4188-9354-06FAF088496F}" type="pres">
      <dgm:prSet presAssocID="{D6FCBEAD-2414-45CA-9610-E48A7F96CD66}" presName="vertSpace2b" presStyleCnt="0"/>
      <dgm:spPr/>
    </dgm:pt>
    <dgm:pt modelId="{E495F93A-CDE3-434C-91CE-46A64342C5D8}" type="pres">
      <dgm:prSet presAssocID="{23C3500D-4845-4CA7-8106-BD0EBC8BA91B}" presName="horz2" presStyleCnt="0"/>
      <dgm:spPr/>
    </dgm:pt>
    <dgm:pt modelId="{E8657B30-E45B-45AE-A778-D1AD8177190E}" type="pres">
      <dgm:prSet presAssocID="{23C3500D-4845-4CA7-8106-BD0EBC8BA91B}" presName="horzSpace2" presStyleCnt="0"/>
      <dgm:spPr/>
    </dgm:pt>
    <dgm:pt modelId="{E8A222C5-85E5-4DCB-97A8-1FCF979F28F7}" type="pres">
      <dgm:prSet presAssocID="{23C3500D-4845-4CA7-8106-BD0EBC8BA91B}" presName="tx2" presStyleLbl="revTx" presStyleIdx="2" presStyleCnt="6" custScaleY="248066"/>
      <dgm:spPr/>
    </dgm:pt>
    <dgm:pt modelId="{5DC190FF-1FE6-4166-9D90-F97F53438945}" type="pres">
      <dgm:prSet presAssocID="{23C3500D-4845-4CA7-8106-BD0EBC8BA91B}" presName="vert2" presStyleCnt="0"/>
      <dgm:spPr/>
    </dgm:pt>
    <dgm:pt modelId="{7689CD2C-7B78-4C14-881B-6867165B2F47}" type="pres">
      <dgm:prSet presAssocID="{23C3500D-4845-4CA7-8106-BD0EBC8BA91B}" presName="thinLine2b" presStyleLbl="callout" presStyleIdx="1" presStyleCnt="4"/>
      <dgm:spPr/>
    </dgm:pt>
    <dgm:pt modelId="{6B42A2C9-6BC2-48D7-B879-A68385E1E383}" type="pres">
      <dgm:prSet presAssocID="{23C3500D-4845-4CA7-8106-BD0EBC8BA91B}" presName="vertSpace2b" presStyleCnt="0"/>
      <dgm:spPr/>
    </dgm:pt>
    <dgm:pt modelId="{25EF2BAF-5BEE-496C-9C52-19E451920394}" type="pres">
      <dgm:prSet presAssocID="{E777DF9D-37C9-492B-A436-FE6B1B49F6DE}" presName="thickLine" presStyleLbl="alignNode1" presStyleIdx="1" presStyleCnt="2"/>
      <dgm:spPr/>
    </dgm:pt>
    <dgm:pt modelId="{E489E08F-0E75-456A-A39A-AFE34CDD957A}" type="pres">
      <dgm:prSet presAssocID="{E777DF9D-37C9-492B-A436-FE6B1B49F6DE}" presName="horz1" presStyleCnt="0"/>
      <dgm:spPr/>
    </dgm:pt>
    <dgm:pt modelId="{9FB58433-FF7B-400A-A29A-8E582D596B7D}" type="pres">
      <dgm:prSet presAssocID="{E777DF9D-37C9-492B-A436-FE6B1B49F6DE}" presName="tx1" presStyleLbl="revTx" presStyleIdx="3" presStyleCnt="6"/>
      <dgm:spPr/>
    </dgm:pt>
    <dgm:pt modelId="{938F7BE9-D4E6-4F24-B718-57A83C8DAC15}" type="pres">
      <dgm:prSet presAssocID="{E777DF9D-37C9-492B-A436-FE6B1B49F6DE}" presName="vert1" presStyleCnt="0"/>
      <dgm:spPr/>
    </dgm:pt>
    <dgm:pt modelId="{35399E43-D295-42D7-8696-CDA3CC5B71CE}" type="pres">
      <dgm:prSet presAssocID="{0161EF68-6E69-45EB-888A-A03C93D2ECA8}" presName="vertSpace2a" presStyleCnt="0"/>
      <dgm:spPr/>
    </dgm:pt>
    <dgm:pt modelId="{912A6AC4-FBF3-4734-A9F8-77EB72E0C883}" type="pres">
      <dgm:prSet presAssocID="{0161EF68-6E69-45EB-888A-A03C93D2ECA8}" presName="horz2" presStyleCnt="0"/>
      <dgm:spPr/>
    </dgm:pt>
    <dgm:pt modelId="{2ED0AB6A-A517-41AC-BF3E-92D4F3B69500}" type="pres">
      <dgm:prSet presAssocID="{0161EF68-6E69-45EB-888A-A03C93D2ECA8}" presName="horzSpace2" presStyleCnt="0"/>
      <dgm:spPr/>
    </dgm:pt>
    <dgm:pt modelId="{2D1C4431-C802-4E7B-92DB-EF5E86E4694B}" type="pres">
      <dgm:prSet presAssocID="{0161EF68-6E69-45EB-888A-A03C93D2ECA8}" presName="tx2" presStyleLbl="revTx" presStyleIdx="4" presStyleCnt="6" custScaleY="79811" custLinFactNeighborX="-1802" custLinFactNeighborY="-3715"/>
      <dgm:spPr/>
    </dgm:pt>
    <dgm:pt modelId="{D150C57C-516C-4230-83B2-1B581C7858B6}" type="pres">
      <dgm:prSet presAssocID="{0161EF68-6E69-45EB-888A-A03C93D2ECA8}" presName="vert2" presStyleCnt="0"/>
      <dgm:spPr/>
    </dgm:pt>
    <dgm:pt modelId="{5568E6C6-B441-4788-B0CF-76D5FF5648B4}" type="pres">
      <dgm:prSet presAssocID="{0161EF68-6E69-45EB-888A-A03C93D2ECA8}" presName="thinLine2b" presStyleLbl="callout" presStyleIdx="2" presStyleCnt="4"/>
      <dgm:spPr/>
    </dgm:pt>
    <dgm:pt modelId="{C5E98EE8-D0A9-4822-883B-D3448765A7AA}" type="pres">
      <dgm:prSet presAssocID="{0161EF68-6E69-45EB-888A-A03C93D2ECA8}" presName="vertSpace2b" presStyleCnt="0"/>
      <dgm:spPr/>
    </dgm:pt>
    <dgm:pt modelId="{161E4D54-1D57-4A73-A95D-7B498B9AD116}" type="pres">
      <dgm:prSet presAssocID="{D0FF2A0D-F688-422B-9BC2-0965E93F9750}" presName="horz2" presStyleCnt="0"/>
      <dgm:spPr/>
    </dgm:pt>
    <dgm:pt modelId="{C424838D-A216-4314-B491-F1A7DC5B874B}" type="pres">
      <dgm:prSet presAssocID="{D0FF2A0D-F688-422B-9BC2-0965E93F9750}" presName="horzSpace2" presStyleCnt="0"/>
      <dgm:spPr/>
    </dgm:pt>
    <dgm:pt modelId="{6CFEAEEB-C0BC-4A69-8A66-66065383B801}" type="pres">
      <dgm:prSet presAssocID="{D0FF2A0D-F688-422B-9BC2-0965E93F9750}" presName="tx2" presStyleLbl="revTx" presStyleIdx="5" presStyleCnt="6"/>
      <dgm:spPr/>
    </dgm:pt>
    <dgm:pt modelId="{E767D1BB-BB8A-4C6C-9EF4-D12077F40714}" type="pres">
      <dgm:prSet presAssocID="{D0FF2A0D-F688-422B-9BC2-0965E93F9750}" presName="vert2" presStyleCnt="0"/>
      <dgm:spPr/>
    </dgm:pt>
    <dgm:pt modelId="{C505D787-B941-4B30-9C81-FA56ADDEA710}" type="pres">
      <dgm:prSet presAssocID="{D0FF2A0D-F688-422B-9BC2-0965E93F9750}" presName="thinLine2b" presStyleLbl="callout" presStyleIdx="3" presStyleCnt="4"/>
      <dgm:spPr/>
    </dgm:pt>
    <dgm:pt modelId="{7BD6FF38-9BC7-4327-8843-AE30A43084F4}" type="pres">
      <dgm:prSet presAssocID="{D0FF2A0D-F688-422B-9BC2-0965E93F9750}" presName="vertSpace2b" presStyleCnt="0"/>
      <dgm:spPr/>
    </dgm:pt>
  </dgm:ptLst>
  <dgm:cxnLst>
    <dgm:cxn modelId="{380DB71B-53E7-40BB-8F6A-CFFE39C8B16F}" type="presOf" srcId="{0161EF68-6E69-45EB-888A-A03C93D2ECA8}" destId="{2D1C4431-C802-4E7B-92DB-EF5E86E4694B}" srcOrd="0" destOrd="0" presId="urn:microsoft.com/office/officeart/2008/layout/LinedList"/>
    <dgm:cxn modelId="{FC48E22A-B5D5-40D7-9704-19F4ED854426}" srcId="{D7BE8DA7-C1C5-4725-AC13-FD1BA5944529}" destId="{07FF5B07-476A-4420-B3BD-2E9E3B1EFD84}" srcOrd="0" destOrd="0" parTransId="{94792939-5B4E-49C1-B543-ED9F010E8EE5}" sibTransId="{E302950A-9E08-4583-9729-67D81A38E993}"/>
    <dgm:cxn modelId="{6C43DB30-40A5-4240-BF99-3860D7CBFDF9}" type="presOf" srcId="{D0FF2A0D-F688-422B-9BC2-0965E93F9750}" destId="{6CFEAEEB-C0BC-4A69-8A66-66065383B801}" srcOrd="0" destOrd="0" presId="urn:microsoft.com/office/officeart/2008/layout/LinedList"/>
    <dgm:cxn modelId="{88E3D732-C933-4A9D-BC34-86749F07F236}" type="presOf" srcId="{07FF5B07-476A-4420-B3BD-2E9E3B1EFD84}" destId="{40FC866C-9469-4827-94CD-1B3287EEFF19}" srcOrd="0" destOrd="0" presId="urn:microsoft.com/office/officeart/2008/layout/LinedList"/>
    <dgm:cxn modelId="{41D21541-C375-42D7-A0E7-AFC96589C1F7}" srcId="{E777DF9D-37C9-492B-A436-FE6B1B49F6DE}" destId="{D0FF2A0D-F688-422B-9BC2-0965E93F9750}" srcOrd="1" destOrd="0" parTransId="{08C15977-1484-463A-B621-CC35B1672B77}" sibTransId="{1D270863-515B-4901-ADAF-B1B2AFFF50C3}"/>
    <dgm:cxn modelId="{9B7DB867-EBE0-49CA-9FE2-4E9AC220D71F}" srcId="{07FF5B07-476A-4420-B3BD-2E9E3B1EFD84}" destId="{D6FCBEAD-2414-45CA-9610-E48A7F96CD66}" srcOrd="0" destOrd="0" parTransId="{CB75DC1D-E8A1-4509-865E-60956D1F2629}" sibTransId="{8F36C05C-A46D-4BE4-A90F-A7C9507E8CA0}"/>
    <dgm:cxn modelId="{99B2424D-8162-4043-A3D6-E4DDF569DB96}" srcId="{07FF5B07-476A-4420-B3BD-2E9E3B1EFD84}" destId="{23C3500D-4845-4CA7-8106-BD0EBC8BA91B}" srcOrd="1" destOrd="0" parTransId="{1213162F-8526-4C8A-B1C4-EBAF9092220D}" sibTransId="{5C86F201-46FD-4875-9114-4CE514E60869}"/>
    <dgm:cxn modelId="{6AACA995-1E46-4285-9F3B-421EE7EE8266}" type="presOf" srcId="{E777DF9D-37C9-492B-A436-FE6B1B49F6DE}" destId="{9FB58433-FF7B-400A-A29A-8E582D596B7D}" srcOrd="0" destOrd="0" presId="urn:microsoft.com/office/officeart/2008/layout/LinedList"/>
    <dgm:cxn modelId="{E68AFBA4-AE45-4FAA-BDDA-D299FFCF181D}" srcId="{D7BE8DA7-C1C5-4725-AC13-FD1BA5944529}" destId="{E777DF9D-37C9-492B-A436-FE6B1B49F6DE}" srcOrd="1" destOrd="0" parTransId="{8E8BC6C7-BE71-4C18-BC7A-004B52F63271}" sibTransId="{1662D3C4-75AD-46E8-A1A1-F814D260D910}"/>
    <dgm:cxn modelId="{5BE6E0AB-B057-4C70-A2DD-56BA94F99CAA}" srcId="{E777DF9D-37C9-492B-A436-FE6B1B49F6DE}" destId="{0161EF68-6E69-45EB-888A-A03C93D2ECA8}" srcOrd="0" destOrd="0" parTransId="{F430D1A7-027B-4D4A-8470-FD33C6FB08A3}" sibTransId="{B0563E1B-9844-4853-83AE-BFBE51948A6B}"/>
    <dgm:cxn modelId="{86307EE5-A9A5-4C01-ABAA-2AD199026D75}" type="presOf" srcId="{D7BE8DA7-C1C5-4725-AC13-FD1BA5944529}" destId="{AF162623-C36B-43A6-888D-051A72842F40}" srcOrd="0" destOrd="0" presId="urn:microsoft.com/office/officeart/2008/layout/LinedList"/>
    <dgm:cxn modelId="{FC9C02EB-1295-4429-B059-16DEFC59D20C}" type="presOf" srcId="{D6FCBEAD-2414-45CA-9610-E48A7F96CD66}" destId="{75D12425-F4D0-4D1B-820B-EE88C09E6470}" srcOrd="0" destOrd="0" presId="urn:microsoft.com/office/officeart/2008/layout/LinedList"/>
    <dgm:cxn modelId="{8B8C0CFD-CD4C-4BD3-8EA1-50CDB9476FDA}" type="presOf" srcId="{23C3500D-4845-4CA7-8106-BD0EBC8BA91B}" destId="{E8A222C5-85E5-4DCB-97A8-1FCF979F28F7}" srcOrd="0" destOrd="0" presId="urn:microsoft.com/office/officeart/2008/layout/LinedList"/>
    <dgm:cxn modelId="{49CABDB8-A6AC-4EFC-B072-34942765422B}" type="presParOf" srcId="{AF162623-C36B-43A6-888D-051A72842F40}" destId="{1FF2A58F-FDA7-43F4-AA06-966BAED6E062}" srcOrd="0" destOrd="0" presId="urn:microsoft.com/office/officeart/2008/layout/LinedList"/>
    <dgm:cxn modelId="{38EE942D-2896-4998-B8DE-5FBB0D725481}" type="presParOf" srcId="{AF162623-C36B-43A6-888D-051A72842F40}" destId="{6CFB16F9-0D9E-4146-9F83-92395FC70B57}" srcOrd="1" destOrd="0" presId="urn:microsoft.com/office/officeart/2008/layout/LinedList"/>
    <dgm:cxn modelId="{C7A2E47F-88A2-419B-8C7B-DC9FB07C86C2}" type="presParOf" srcId="{6CFB16F9-0D9E-4146-9F83-92395FC70B57}" destId="{40FC866C-9469-4827-94CD-1B3287EEFF19}" srcOrd="0" destOrd="0" presId="urn:microsoft.com/office/officeart/2008/layout/LinedList"/>
    <dgm:cxn modelId="{3E61D060-E711-49A7-A6E0-E038193A6ED6}" type="presParOf" srcId="{6CFB16F9-0D9E-4146-9F83-92395FC70B57}" destId="{E47B6682-97B5-48A7-B954-7B1F5F42D621}" srcOrd="1" destOrd="0" presId="urn:microsoft.com/office/officeart/2008/layout/LinedList"/>
    <dgm:cxn modelId="{232F4C68-6208-42F0-B2AE-1DD0FABBF9F7}" type="presParOf" srcId="{E47B6682-97B5-48A7-B954-7B1F5F42D621}" destId="{4F58690F-6E9E-4675-A34D-0CE64DCF9A7B}" srcOrd="0" destOrd="0" presId="urn:microsoft.com/office/officeart/2008/layout/LinedList"/>
    <dgm:cxn modelId="{C8294F19-2EC9-40B7-81AB-917E927EBD80}" type="presParOf" srcId="{E47B6682-97B5-48A7-B954-7B1F5F42D621}" destId="{B8E2CE68-7EE5-4037-B3DF-22229E1CEDE4}" srcOrd="1" destOrd="0" presId="urn:microsoft.com/office/officeart/2008/layout/LinedList"/>
    <dgm:cxn modelId="{D8A15FC3-2270-456A-80C0-7C0CBBC72CEB}" type="presParOf" srcId="{B8E2CE68-7EE5-4037-B3DF-22229E1CEDE4}" destId="{BD994122-4F0B-459A-BBD2-B057E43416B8}" srcOrd="0" destOrd="0" presId="urn:microsoft.com/office/officeart/2008/layout/LinedList"/>
    <dgm:cxn modelId="{DB0D7502-0AD3-414F-A22D-3061DDC0F07D}" type="presParOf" srcId="{B8E2CE68-7EE5-4037-B3DF-22229E1CEDE4}" destId="{75D12425-F4D0-4D1B-820B-EE88C09E6470}" srcOrd="1" destOrd="0" presId="urn:microsoft.com/office/officeart/2008/layout/LinedList"/>
    <dgm:cxn modelId="{B7112192-8265-4BE9-8185-F6DDD3600E6A}" type="presParOf" srcId="{B8E2CE68-7EE5-4037-B3DF-22229E1CEDE4}" destId="{C4F984B2-CB09-42EA-B016-61107CDF5C6E}" srcOrd="2" destOrd="0" presId="urn:microsoft.com/office/officeart/2008/layout/LinedList"/>
    <dgm:cxn modelId="{84C24E37-5645-4234-98DD-A7BCD4D2ABD1}" type="presParOf" srcId="{E47B6682-97B5-48A7-B954-7B1F5F42D621}" destId="{EC36247C-2965-4F85-90DB-4075843493D6}" srcOrd="2" destOrd="0" presId="urn:microsoft.com/office/officeart/2008/layout/LinedList"/>
    <dgm:cxn modelId="{AEB7B536-F826-46C9-871E-A6D4261B87BC}" type="presParOf" srcId="{E47B6682-97B5-48A7-B954-7B1F5F42D621}" destId="{46B4B2D6-DD88-4188-9354-06FAF088496F}" srcOrd="3" destOrd="0" presId="urn:microsoft.com/office/officeart/2008/layout/LinedList"/>
    <dgm:cxn modelId="{C7E86D6E-2E1C-42BB-AC19-6F220CE9AB4E}" type="presParOf" srcId="{E47B6682-97B5-48A7-B954-7B1F5F42D621}" destId="{E495F93A-CDE3-434C-91CE-46A64342C5D8}" srcOrd="4" destOrd="0" presId="urn:microsoft.com/office/officeart/2008/layout/LinedList"/>
    <dgm:cxn modelId="{FBED47BB-14FE-4859-98D7-100071FF0631}" type="presParOf" srcId="{E495F93A-CDE3-434C-91CE-46A64342C5D8}" destId="{E8657B30-E45B-45AE-A778-D1AD8177190E}" srcOrd="0" destOrd="0" presId="urn:microsoft.com/office/officeart/2008/layout/LinedList"/>
    <dgm:cxn modelId="{0142657C-F2F6-45EF-8521-D9C8C28968F5}" type="presParOf" srcId="{E495F93A-CDE3-434C-91CE-46A64342C5D8}" destId="{E8A222C5-85E5-4DCB-97A8-1FCF979F28F7}" srcOrd="1" destOrd="0" presId="urn:microsoft.com/office/officeart/2008/layout/LinedList"/>
    <dgm:cxn modelId="{B2221811-8284-41EE-A9DF-3F141BF22C80}" type="presParOf" srcId="{E495F93A-CDE3-434C-91CE-46A64342C5D8}" destId="{5DC190FF-1FE6-4166-9D90-F97F53438945}" srcOrd="2" destOrd="0" presId="urn:microsoft.com/office/officeart/2008/layout/LinedList"/>
    <dgm:cxn modelId="{AA9389B6-1599-4BCF-A549-3D2FBCF5517A}" type="presParOf" srcId="{E47B6682-97B5-48A7-B954-7B1F5F42D621}" destId="{7689CD2C-7B78-4C14-881B-6867165B2F47}" srcOrd="5" destOrd="0" presId="urn:microsoft.com/office/officeart/2008/layout/LinedList"/>
    <dgm:cxn modelId="{B5D5256B-2ABF-4CCC-BA73-FD338FA5948A}" type="presParOf" srcId="{E47B6682-97B5-48A7-B954-7B1F5F42D621}" destId="{6B42A2C9-6BC2-48D7-B879-A68385E1E383}" srcOrd="6" destOrd="0" presId="urn:microsoft.com/office/officeart/2008/layout/LinedList"/>
    <dgm:cxn modelId="{21E605EB-CB7B-4670-8C1D-F6782A9721B5}" type="presParOf" srcId="{AF162623-C36B-43A6-888D-051A72842F40}" destId="{25EF2BAF-5BEE-496C-9C52-19E451920394}" srcOrd="2" destOrd="0" presId="urn:microsoft.com/office/officeart/2008/layout/LinedList"/>
    <dgm:cxn modelId="{6FEB096A-7F74-4D38-B3C9-001111C0E949}" type="presParOf" srcId="{AF162623-C36B-43A6-888D-051A72842F40}" destId="{E489E08F-0E75-456A-A39A-AFE34CDD957A}" srcOrd="3" destOrd="0" presId="urn:microsoft.com/office/officeart/2008/layout/LinedList"/>
    <dgm:cxn modelId="{695C302E-AD7C-4D32-8B26-F11CE8283A0F}" type="presParOf" srcId="{E489E08F-0E75-456A-A39A-AFE34CDD957A}" destId="{9FB58433-FF7B-400A-A29A-8E582D596B7D}" srcOrd="0" destOrd="0" presId="urn:microsoft.com/office/officeart/2008/layout/LinedList"/>
    <dgm:cxn modelId="{2264EB77-DDC6-4CE3-A993-F1EE49B9112D}" type="presParOf" srcId="{E489E08F-0E75-456A-A39A-AFE34CDD957A}" destId="{938F7BE9-D4E6-4F24-B718-57A83C8DAC15}" srcOrd="1" destOrd="0" presId="urn:microsoft.com/office/officeart/2008/layout/LinedList"/>
    <dgm:cxn modelId="{117BD644-C296-41AC-ADD7-032D0A2E776F}" type="presParOf" srcId="{938F7BE9-D4E6-4F24-B718-57A83C8DAC15}" destId="{35399E43-D295-42D7-8696-CDA3CC5B71CE}" srcOrd="0" destOrd="0" presId="urn:microsoft.com/office/officeart/2008/layout/LinedList"/>
    <dgm:cxn modelId="{00F2558F-7F9B-4106-A79E-DF955ABC042C}" type="presParOf" srcId="{938F7BE9-D4E6-4F24-B718-57A83C8DAC15}" destId="{912A6AC4-FBF3-4734-A9F8-77EB72E0C883}" srcOrd="1" destOrd="0" presId="urn:microsoft.com/office/officeart/2008/layout/LinedList"/>
    <dgm:cxn modelId="{DF20C0C3-1FE2-4D57-B8A6-FE7C5F06ECAF}" type="presParOf" srcId="{912A6AC4-FBF3-4734-A9F8-77EB72E0C883}" destId="{2ED0AB6A-A517-41AC-BF3E-92D4F3B69500}" srcOrd="0" destOrd="0" presId="urn:microsoft.com/office/officeart/2008/layout/LinedList"/>
    <dgm:cxn modelId="{34FE7545-72FA-4808-B3A5-18FED84DEBEB}" type="presParOf" srcId="{912A6AC4-FBF3-4734-A9F8-77EB72E0C883}" destId="{2D1C4431-C802-4E7B-92DB-EF5E86E4694B}" srcOrd="1" destOrd="0" presId="urn:microsoft.com/office/officeart/2008/layout/LinedList"/>
    <dgm:cxn modelId="{C078E4DD-AC44-4A1B-B293-AA6CB0EF51B4}" type="presParOf" srcId="{912A6AC4-FBF3-4734-A9F8-77EB72E0C883}" destId="{D150C57C-516C-4230-83B2-1B581C7858B6}" srcOrd="2" destOrd="0" presId="urn:microsoft.com/office/officeart/2008/layout/LinedList"/>
    <dgm:cxn modelId="{03B6B06C-71AC-4516-B33E-AC021EFB43F0}" type="presParOf" srcId="{938F7BE9-D4E6-4F24-B718-57A83C8DAC15}" destId="{5568E6C6-B441-4788-B0CF-76D5FF5648B4}" srcOrd="2" destOrd="0" presId="urn:microsoft.com/office/officeart/2008/layout/LinedList"/>
    <dgm:cxn modelId="{51625501-606E-458E-B7A5-CB27FD7ABDE9}" type="presParOf" srcId="{938F7BE9-D4E6-4F24-B718-57A83C8DAC15}" destId="{C5E98EE8-D0A9-4822-883B-D3448765A7AA}" srcOrd="3" destOrd="0" presId="urn:microsoft.com/office/officeart/2008/layout/LinedList"/>
    <dgm:cxn modelId="{1F237139-6964-48E1-B721-9B9B1EA6A7A1}" type="presParOf" srcId="{938F7BE9-D4E6-4F24-B718-57A83C8DAC15}" destId="{161E4D54-1D57-4A73-A95D-7B498B9AD116}" srcOrd="4" destOrd="0" presId="urn:microsoft.com/office/officeart/2008/layout/LinedList"/>
    <dgm:cxn modelId="{C62AB1A8-94EE-4719-8993-BFE4FC2DBAC3}" type="presParOf" srcId="{161E4D54-1D57-4A73-A95D-7B498B9AD116}" destId="{C424838D-A216-4314-B491-F1A7DC5B874B}" srcOrd="0" destOrd="0" presId="urn:microsoft.com/office/officeart/2008/layout/LinedList"/>
    <dgm:cxn modelId="{935C3330-8494-4E28-8120-E1879801E8F1}" type="presParOf" srcId="{161E4D54-1D57-4A73-A95D-7B498B9AD116}" destId="{6CFEAEEB-C0BC-4A69-8A66-66065383B801}" srcOrd="1" destOrd="0" presId="urn:microsoft.com/office/officeart/2008/layout/LinedList"/>
    <dgm:cxn modelId="{7DF3EFCD-5C5B-4C00-8A27-D75D56D4533F}" type="presParOf" srcId="{161E4D54-1D57-4A73-A95D-7B498B9AD116}" destId="{E767D1BB-BB8A-4C6C-9EF4-D12077F40714}" srcOrd="2" destOrd="0" presId="urn:microsoft.com/office/officeart/2008/layout/LinedList"/>
    <dgm:cxn modelId="{340F3746-B444-4B97-9DEC-483A27285553}" type="presParOf" srcId="{938F7BE9-D4E6-4F24-B718-57A83C8DAC15}" destId="{C505D787-B941-4B30-9C81-FA56ADDEA710}" srcOrd="5" destOrd="0" presId="urn:microsoft.com/office/officeart/2008/layout/LinedList"/>
    <dgm:cxn modelId="{BB26BB51-2B71-464F-AE7C-D0F9334CAAB7}" type="presParOf" srcId="{938F7BE9-D4E6-4F24-B718-57A83C8DAC15}" destId="{7BD6FF38-9BC7-4327-8843-AE30A43084F4}" srcOrd="6" destOrd="0" presId="urn:microsoft.com/office/officeart/2008/layout/Lined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7BE8DA7-C1C5-4725-AC13-FD1BA5944529}" type="doc">
      <dgm:prSet loTypeId="urn:microsoft.com/office/officeart/2008/layout/LinedList" loCatId="list" qsTypeId="urn:microsoft.com/office/officeart/2005/8/quickstyle/simple1" qsCatId="simple" csTypeId="urn:microsoft.com/office/officeart/2005/8/colors/accent6_4" csCatId="accent6" phldr="1"/>
      <dgm:spPr/>
      <dgm:t>
        <a:bodyPr/>
        <a:lstStyle/>
        <a:p>
          <a:endParaRPr lang="es-MX"/>
        </a:p>
      </dgm:t>
    </dgm:pt>
    <dgm:pt modelId="{07FF5B07-476A-4420-B3BD-2E9E3B1EFD84}">
      <dgm:prSet phldrT="[Texto]"/>
      <dgm:spPr/>
      <dgm:t>
        <a:bodyPr/>
        <a:lstStyle/>
        <a:p>
          <a:r>
            <a:rPr lang="es-CO" b="1" dirty="0"/>
            <a:t>Análisis</a:t>
          </a:r>
          <a:endParaRPr lang="es-MX" b="1" dirty="0"/>
        </a:p>
      </dgm:t>
    </dgm:pt>
    <dgm:pt modelId="{94792939-5B4E-49C1-B543-ED9F010E8EE5}" type="parTrans" cxnId="{FC48E22A-B5D5-40D7-9704-19F4ED854426}">
      <dgm:prSet/>
      <dgm:spPr/>
      <dgm:t>
        <a:bodyPr/>
        <a:lstStyle/>
        <a:p>
          <a:endParaRPr lang="es-MX"/>
        </a:p>
      </dgm:t>
    </dgm:pt>
    <dgm:pt modelId="{E302950A-9E08-4583-9729-67D81A38E993}" type="sibTrans" cxnId="{FC48E22A-B5D5-40D7-9704-19F4ED854426}">
      <dgm:prSet/>
      <dgm:spPr/>
      <dgm:t>
        <a:bodyPr/>
        <a:lstStyle/>
        <a:p>
          <a:endParaRPr lang="es-MX"/>
        </a:p>
      </dgm:t>
    </dgm:pt>
    <dgm:pt modelId="{D6FCBEAD-2414-45CA-9610-E48A7F96CD66}">
      <dgm:prSet phldrT="[Texto]" custT="1"/>
      <dgm:spPr/>
      <dgm:t>
        <a:bodyPr/>
        <a:lstStyle/>
        <a:p>
          <a:r>
            <a:rPr lang="es-CO" sz="1600" b="1" dirty="0">
              <a:solidFill>
                <a:schemeClr val="bg2">
                  <a:lumMod val="50000"/>
                </a:schemeClr>
              </a:solidFill>
            </a:rPr>
            <a:t>Este resultado se debe a factores como:</a:t>
          </a:r>
        </a:p>
      </dgm:t>
    </dgm:pt>
    <dgm:pt modelId="{CB75DC1D-E8A1-4509-865E-60956D1F2629}" type="parTrans" cxnId="{9B7DB867-EBE0-49CA-9FE2-4E9AC220D71F}">
      <dgm:prSet/>
      <dgm:spPr/>
      <dgm:t>
        <a:bodyPr/>
        <a:lstStyle/>
        <a:p>
          <a:endParaRPr lang="es-MX"/>
        </a:p>
      </dgm:t>
    </dgm:pt>
    <dgm:pt modelId="{8F36C05C-A46D-4BE4-A90F-A7C9507E8CA0}" type="sibTrans" cxnId="{9B7DB867-EBE0-49CA-9FE2-4E9AC220D71F}">
      <dgm:prSet/>
      <dgm:spPr/>
      <dgm:t>
        <a:bodyPr/>
        <a:lstStyle/>
        <a:p>
          <a:endParaRPr lang="es-MX"/>
        </a:p>
      </dgm:t>
    </dgm:pt>
    <dgm:pt modelId="{E777DF9D-37C9-492B-A436-FE6B1B49F6DE}">
      <dgm:prSet phldrT="[Texto]" custT="1"/>
      <dgm:spPr/>
      <dgm:t>
        <a:bodyPr/>
        <a:lstStyle/>
        <a:p>
          <a:pPr marL="0" lvl="0" indent="0" algn="l" defTabSz="1022350">
            <a:lnSpc>
              <a:spcPct val="90000"/>
            </a:lnSpc>
            <a:spcBef>
              <a:spcPct val="0"/>
            </a:spcBef>
            <a:spcAft>
              <a:spcPct val="35000"/>
            </a:spcAft>
            <a:buNone/>
          </a:pPr>
          <a:r>
            <a:rPr lang="es-CO" sz="2000" b="1" kern="1200" dirty="0">
              <a:solidFill>
                <a:prstClr val="black">
                  <a:hueOff val="0"/>
                  <a:satOff val="0"/>
                  <a:lumOff val="0"/>
                  <a:alphaOff val="0"/>
                </a:prstClr>
              </a:solidFill>
              <a:latin typeface="Calibri" panose="020F0502020204030204"/>
              <a:ea typeface="+mn-ea"/>
              <a:cs typeface="+mn-cs"/>
            </a:rPr>
            <a:t>Acciones</a:t>
          </a:r>
          <a:endParaRPr lang="es-MX" sz="2000" b="1" kern="1200" dirty="0">
            <a:solidFill>
              <a:prstClr val="black">
                <a:hueOff val="0"/>
                <a:satOff val="0"/>
                <a:lumOff val="0"/>
                <a:alphaOff val="0"/>
              </a:prstClr>
            </a:solidFill>
            <a:latin typeface="Calibri" panose="020F0502020204030204"/>
            <a:ea typeface="+mn-ea"/>
            <a:cs typeface="+mn-cs"/>
          </a:endParaRPr>
        </a:p>
      </dgm:t>
    </dgm:pt>
    <dgm:pt modelId="{8E8BC6C7-BE71-4C18-BC7A-004B52F63271}" type="parTrans" cxnId="{E68AFBA4-AE45-4FAA-BDDA-D299FFCF181D}">
      <dgm:prSet/>
      <dgm:spPr/>
      <dgm:t>
        <a:bodyPr/>
        <a:lstStyle/>
        <a:p>
          <a:endParaRPr lang="es-MX"/>
        </a:p>
      </dgm:t>
    </dgm:pt>
    <dgm:pt modelId="{1662D3C4-75AD-46E8-A1A1-F814D260D910}" type="sibTrans" cxnId="{E68AFBA4-AE45-4FAA-BDDA-D299FFCF181D}">
      <dgm:prSet/>
      <dgm:spPr/>
      <dgm:t>
        <a:bodyPr/>
        <a:lstStyle/>
        <a:p>
          <a:endParaRPr lang="es-MX"/>
        </a:p>
      </dgm:t>
    </dgm:pt>
    <dgm:pt modelId="{0161EF68-6E69-45EB-888A-A03C93D2ECA8}">
      <dgm:prSet phldrT="[Texto]" custT="1"/>
      <dgm:spPr/>
      <dgm:t>
        <a:bodyPr/>
        <a:lstStyle/>
        <a:p>
          <a:pPr marL="0" lvl="0" algn="just" defTabSz="711200">
            <a:lnSpc>
              <a:spcPct val="90000"/>
            </a:lnSpc>
            <a:spcBef>
              <a:spcPct val="0"/>
            </a:spcBef>
            <a:spcAft>
              <a:spcPct val="35000"/>
            </a:spcAft>
            <a:buNone/>
          </a:pPr>
          <a:r>
            <a:rPr lang="es-MX" sz="1600" b="1" kern="1200" dirty="0">
              <a:solidFill>
                <a:srgbClr val="E7E6E6">
                  <a:lumMod val="50000"/>
                </a:srgbClr>
              </a:solidFill>
              <a:latin typeface="Calibri" panose="020F0502020204030204"/>
              <a:ea typeface="+mn-ea"/>
              <a:cs typeface="+mn-cs"/>
            </a:rPr>
            <a:t>Incrementar el ingreso validando los servicios suscritos activos con EPM pero no en Emvarias.</a:t>
          </a:r>
          <a:endParaRPr lang="es-CO" sz="1600" b="1" kern="1200" dirty="0">
            <a:solidFill>
              <a:srgbClr val="E7E6E6">
                <a:lumMod val="50000"/>
              </a:srgbClr>
            </a:solidFill>
            <a:latin typeface="Calibri" panose="020F0502020204030204"/>
            <a:ea typeface="+mn-ea"/>
            <a:cs typeface="+mn-cs"/>
          </a:endParaRPr>
        </a:p>
      </dgm:t>
    </dgm:pt>
    <dgm:pt modelId="{F430D1A7-027B-4D4A-8470-FD33C6FB08A3}" type="parTrans" cxnId="{5BE6E0AB-B057-4C70-A2DD-56BA94F99CAA}">
      <dgm:prSet/>
      <dgm:spPr/>
      <dgm:t>
        <a:bodyPr/>
        <a:lstStyle/>
        <a:p>
          <a:endParaRPr lang="es-MX"/>
        </a:p>
      </dgm:t>
    </dgm:pt>
    <dgm:pt modelId="{B0563E1B-9844-4853-83AE-BFBE51948A6B}" type="sibTrans" cxnId="{5BE6E0AB-B057-4C70-A2DD-56BA94F99CAA}">
      <dgm:prSet/>
      <dgm:spPr/>
      <dgm:t>
        <a:bodyPr/>
        <a:lstStyle/>
        <a:p>
          <a:endParaRPr lang="es-MX"/>
        </a:p>
      </dgm:t>
    </dgm:pt>
    <dgm:pt modelId="{D0FF2A0D-F688-422B-9BC2-0965E93F9750}">
      <dgm:prSet phldrT="[Texto]" custT="1"/>
      <dgm:spPr/>
      <dgm:t>
        <a:bodyPr/>
        <a:lstStyle/>
        <a:p>
          <a:pPr algn="just"/>
          <a:r>
            <a:rPr lang="es-MX" sz="1600" b="1" kern="1200" dirty="0">
              <a:solidFill>
                <a:srgbClr val="E7E6E6">
                  <a:lumMod val="50000"/>
                </a:srgbClr>
              </a:solidFill>
              <a:latin typeface="Calibri" panose="020F0502020204030204"/>
              <a:ea typeface="+mn-ea"/>
              <a:cs typeface="+mn-cs"/>
            </a:rPr>
            <a:t>Mesas de trabajo con facturación EPM, facturación y cartera </a:t>
          </a:r>
          <a:r>
            <a:rPr lang="es-MX" sz="1600" b="1" kern="1200" dirty="0">
              <a:solidFill>
                <a:srgbClr val="E7E6E6">
                  <a:lumMod val="50000"/>
                </a:srgbClr>
              </a:solidFill>
              <a:latin typeface="+mn-lt"/>
              <a:ea typeface="+mn-ea"/>
              <a:cs typeface="+mn-cs"/>
            </a:rPr>
            <a:t>Emvarias,</a:t>
          </a:r>
          <a:r>
            <a:rPr lang="es-MX" sz="1600" b="1" kern="1200" dirty="0">
              <a:solidFill>
                <a:srgbClr val="E7E6E6">
                  <a:lumMod val="50000"/>
                </a:srgbClr>
              </a:solidFill>
              <a:latin typeface="Calibri" panose="020F0502020204030204"/>
              <a:ea typeface="+mn-ea"/>
              <a:cs typeface="+mn-cs"/>
            </a:rPr>
            <a:t> donde se están activando usuarios que no facturan desde hace varios meses</a:t>
          </a:r>
          <a:endParaRPr lang="es-CO" sz="1600" b="1" kern="1200" dirty="0">
            <a:solidFill>
              <a:srgbClr val="E7E6E6">
                <a:lumMod val="50000"/>
              </a:srgbClr>
            </a:solidFill>
            <a:latin typeface="Calibri" panose="020F0502020204030204"/>
            <a:ea typeface="+mn-ea"/>
            <a:cs typeface="+mn-cs"/>
          </a:endParaRPr>
        </a:p>
      </dgm:t>
    </dgm:pt>
    <dgm:pt modelId="{1D270863-515B-4901-ADAF-B1B2AFFF50C3}" type="sibTrans" cxnId="{41D21541-C375-42D7-A0E7-AFC96589C1F7}">
      <dgm:prSet/>
      <dgm:spPr/>
      <dgm:t>
        <a:bodyPr/>
        <a:lstStyle/>
        <a:p>
          <a:endParaRPr lang="es-MX"/>
        </a:p>
      </dgm:t>
    </dgm:pt>
    <dgm:pt modelId="{08C15977-1484-463A-B621-CC35B1672B77}" type="parTrans" cxnId="{41D21541-C375-42D7-A0E7-AFC96589C1F7}">
      <dgm:prSet/>
      <dgm:spPr/>
      <dgm:t>
        <a:bodyPr/>
        <a:lstStyle/>
        <a:p>
          <a:endParaRPr lang="es-MX"/>
        </a:p>
      </dgm:t>
    </dgm:pt>
    <dgm:pt modelId="{23C3500D-4845-4CA7-8106-BD0EBC8BA91B}">
      <dgm:prSet phldrT="[Texto]" custT="1"/>
      <dgm:spPr/>
      <dgm:t>
        <a:bodyPr/>
        <a:lstStyle/>
        <a:p>
          <a:pPr algn="just"/>
          <a:r>
            <a:rPr lang="es-CO" sz="1600" b="1" u="sng" kern="1200" dirty="0">
              <a:solidFill>
                <a:srgbClr val="E7E6E6">
                  <a:lumMod val="50000"/>
                </a:srgbClr>
              </a:solidFill>
              <a:latin typeface="Calibri" panose="020F0502020204030204"/>
              <a:ea typeface="+mn-ea"/>
              <a:cs typeface="+mn-cs"/>
            </a:rPr>
            <a:t>Cartera &gt; 60 días:</a:t>
          </a:r>
        </a:p>
        <a:p>
          <a:pPr algn="just"/>
          <a:r>
            <a:rPr lang="es-CO" sz="1600" b="1" kern="1200" dirty="0">
              <a:solidFill>
                <a:srgbClr val="E7E6E6">
                  <a:lumMod val="50000"/>
                </a:srgbClr>
              </a:solidFill>
              <a:latin typeface="Calibri" panose="020F0502020204030204"/>
              <a:ea typeface="+mn-ea"/>
              <a:cs typeface="+mn-cs"/>
            </a:rPr>
            <a:t>Cumplimiento de los acuerdos de pago</a:t>
          </a:r>
        </a:p>
        <a:p>
          <a:pPr algn="just"/>
          <a:r>
            <a:rPr lang="es-CO" sz="1600" b="1" kern="1200" dirty="0">
              <a:solidFill>
                <a:srgbClr val="E7E6E6">
                  <a:lumMod val="50000"/>
                </a:srgbClr>
              </a:solidFill>
              <a:latin typeface="Calibri" panose="020F0502020204030204"/>
              <a:ea typeface="+mn-ea"/>
              <a:cs typeface="+mn-cs"/>
            </a:rPr>
            <a:t>Disminución de la cartera financiada </a:t>
          </a:r>
        </a:p>
        <a:p>
          <a:pPr algn="just"/>
          <a:r>
            <a:rPr lang="es-CO" sz="1600" b="1" i="1" kern="1200" dirty="0" err="1">
              <a:solidFill>
                <a:schemeClr val="accent2"/>
              </a:solidFill>
              <a:latin typeface="Calibri" panose="020F0502020204030204"/>
              <a:ea typeface="+mn-ea"/>
              <a:cs typeface="+mn-cs"/>
            </a:rPr>
            <a:t>Mz</a:t>
          </a:r>
          <a:r>
            <a:rPr lang="es-CO" sz="1600" b="1" i="1" kern="1200" dirty="0">
              <a:solidFill>
                <a:schemeClr val="accent2"/>
              </a:solidFill>
              <a:latin typeface="Calibri" panose="020F0502020204030204"/>
              <a:ea typeface="+mn-ea"/>
              <a:cs typeface="+mn-cs"/>
            </a:rPr>
            <a:t> 21 $ 530 </a:t>
          </a:r>
          <a:r>
            <a:rPr lang="es-CO" sz="1600" b="1" i="1" kern="1200" dirty="0" err="1">
              <a:solidFill>
                <a:schemeClr val="accent2"/>
              </a:solidFill>
              <a:latin typeface="Calibri" panose="020F0502020204030204"/>
              <a:ea typeface="+mn-ea"/>
              <a:cs typeface="+mn-cs"/>
            </a:rPr>
            <a:t>mill</a:t>
          </a:r>
          <a:r>
            <a:rPr lang="es-CO" sz="1600" b="1" i="1" kern="1200" dirty="0">
              <a:solidFill>
                <a:schemeClr val="accent2"/>
              </a:solidFill>
              <a:latin typeface="Calibri" panose="020F0502020204030204"/>
              <a:ea typeface="+mn-ea"/>
              <a:cs typeface="+mn-cs"/>
            </a:rPr>
            <a:t> a </a:t>
          </a:r>
          <a:r>
            <a:rPr lang="es-CO" sz="1600" b="1" i="1" kern="1200" dirty="0" err="1">
              <a:solidFill>
                <a:schemeClr val="accent2"/>
              </a:solidFill>
              <a:latin typeface="Calibri" panose="020F0502020204030204"/>
              <a:ea typeface="+mn-ea"/>
              <a:cs typeface="+mn-cs"/>
            </a:rPr>
            <a:t>Mz</a:t>
          </a:r>
          <a:r>
            <a:rPr lang="es-CO" sz="1600" b="1" i="1" kern="1200" dirty="0">
              <a:solidFill>
                <a:schemeClr val="accent2"/>
              </a:solidFill>
              <a:latin typeface="Calibri" panose="020F0502020204030204"/>
              <a:ea typeface="+mn-ea"/>
              <a:cs typeface="+mn-cs"/>
            </a:rPr>
            <a:t> 22 $ 47 </a:t>
          </a:r>
          <a:r>
            <a:rPr lang="es-CO" sz="1600" b="1" i="1" kern="1200" dirty="0" err="1">
              <a:solidFill>
                <a:schemeClr val="accent2"/>
              </a:solidFill>
              <a:latin typeface="Calibri" panose="020F0502020204030204"/>
              <a:ea typeface="+mn-ea"/>
              <a:cs typeface="+mn-cs"/>
            </a:rPr>
            <a:t>mill</a:t>
          </a:r>
          <a:r>
            <a:rPr lang="es-CO" sz="1600" b="1" i="1" kern="1200" dirty="0">
              <a:solidFill>
                <a:schemeClr val="accent2"/>
              </a:solidFill>
              <a:latin typeface="Calibri" panose="020F0502020204030204"/>
              <a:ea typeface="+mn-ea"/>
              <a:cs typeface="+mn-cs"/>
            </a:rPr>
            <a:t>)</a:t>
          </a:r>
        </a:p>
        <a:p>
          <a:pPr algn="just"/>
          <a:r>
            <a:rPr lang="es-MX" sz="1600" b="1" u="sng" kern="1200" dirty="0">
              <a:solidFill>
                <a:srgbClr val="E7E6E6">
                  <a:lumMod val="50000"/>
                </a:srgbClr>
              </a:solidFill>
              <a:latin typeface="Calibri" panose="020F0502020204030204"/>
              <a:ea typeface="+mn-ea"/>
              <a:cs typeface="+mn-cs"/>
            </a:rPr>
            <a:t>Ingresos:</a:t>
          </a:r>
        </a:p>
        <a:p>
          <a:pPr algn="just"/>
          <a:r>
            <a:rPr lang="es-MX" sz="1600" b="1" u="none" kern="1200" dirty="0">
              <a:solidFill>
                <a:srgbClr val="E7E6E6">
                  <a:lumMod val="50000"/>
                </a:srgbClr>
              </a:solidFill>
              <a:latin typeface="Calibri" panose="020F0502020204030204"/>
              <a:ea typeface="+mn-ea"/>
              <a:cs typeface="+mn-cs"/>
            </a:rPr>
            <a:t>Crecimiento ingresos anual (-11%).</a:t>
          </a:r>
        </a:p>
      </dgm:t>
    </dgm:pt>
    <dgm:pt modelId="{1213162F-8526-4C8A-B1C4-EBAF9092220D}" type="parTrans" cxnId="{99B2424D-8162-4043-A3D6-E4DDF569DB96}">
      <dgm:prSet/>
      <dgm:spPr/>
      <dgm:t>
        <a:bodyPr/>
        <a:lstStyle/>
        <a:p>
          <a:endParaRPr lang="es-MX"/>
        </a:p>
      </dgm:t>
    </dgm:pt>
    <dgm:pt modelId="{5C86F201-46FD-4875-9114-4CE514E60869}" type="sibTrans" cxnId="{99B2424D-8162-4043-A3D6-E4DDF569DB96}">
      <dgm:prSet/>
      <dgm:spPr/>
      <dgm:t>
        <a:bodyPr/>
        <a:lstStyle/>
        <a:p>
          <a:endParaRPr lang="es-MX"/>
        </a:p>
      </dgm:t>
    </dgm:pt>
    <dgm:pt modelId="{AF162623-C36B-43A6-888D-051A72842F40}" type="pres">
      <dgm:prSet presAssocID="{D7BE8DA7-C1C5-4725-AC13-FD1BA5944529}" presName="vert0" presStyleCnt="0">
        <dgm:presLayoutVars>
          <dgm:dir/>
          <dgm:animOne val="branch"/>
          <dgm:animLvl val="lvl"/>
        </dgm:presLayoutVars>
      </dgm:prSet>
      <dgm:spPr/>
    </dgm:pt>
    <dgm:pt modelId="{1FF2A58F-FDA7-43F4-AA06-966BAED6E062}" type="pres">
      <dgm:prSet presAssocID="{07FF5B07-476A-4420-B3BD-2E9E3B1EFD84}" presName="thickLine" presStyleLbl="alignNode1" presStyleIdx="0" presStyleCnt="2"/>
      <dgm:spPr/>
    </dgm:pt>
    <dgm:pt modelId="{6CFB16F9-0D9E-4146-9F83-92395FC70B57}" type="pres">
      <dgm:prSet presAssocID="{07FF5B07-476A-4420-B3BD-2E9E3B1EFD84}" presName="horz1" presStyleCnt="0"/>
      <dgm:spPr/>
    </dgm:pt>
    <dgm:pt modelId="{40FC866C-9469-4827-94CD-1B3287EEFF19}" type="pres">
      <dgm:prSet presAssocID="{07FF5B07-476A-4420-B3BD-2E9E3B1EFD84}" presName="tx1" presStyleLbl="revTx" presStyleIdx="0" presStyleCnt="6" custLinFactNeighborX="-492" custLinFactNeighborY="1739"/>
      <dgm:spPr/>
    </dgm:pt>
    <dgm:pt modelId="{E47B6682-97B5-48A7-B954-7B1F5F42D621}" type="pres">
      <dgm:prSet presAssocID="{07FF5B07-476A-4420-B3BD-2E9E3B1EFD84}" presName="vert1" presStyleCnt="0"/>
      <dgm:spPr/>
    </dgm:pt>
    <dgm:pt modelId="{4F58690F-6E9E-4675-A34D-0CE64DCF9A7B}" type="pres">
      <dgm:prSet presAssocID="{D6FCBEAD-2414-45CA-9610-E48A7F96CD66}" presName="vertSpace2a" presStyleCnt="0"/>
      <dgm:spPr/>
    </dgm:pt>
    <dgm:pt modelId="{B8E2CE68-7EE5-4037-B3DF-22229E1CEDE4}" type="pres">
      <dgm:prSet presAssocID="{D6FCBEAD-2414-45CA-9610-E48A7F96CD66}" presName="horz2" presStyleCnt="0"/>
      <dgm:spPr/>
    </dgm:pt>
    <dgm:pt modelId="{BD994122-4F0B-459A-BBD2-B057E43416B8}" type="pres">
      <dgm:prSet presAssocID="{D6FCBEAD-2414-45CA-9610-E48A7F96CD66}" presName="horzSpace2" presStyleCnt="0"/>
      <dgm:spPr/>
    </dgm:pt>
    <dgm:pt modelId="{75D12425-F4D0-4D1B-820B-EE88C09E6470}" type="pres">
      <dgm:prSet presAssocID="{D6FCBEAD-2414-45CA-9610-E48A7F96CD66}" presName="tx2" presStyleLbl="revTx" presStyleIdx="1" presStyleCnt="6" custScaleY="35090"/>
      <dgm:spPr/>
    </dgm:pt>
    <dgm:pt modelId="{C4F984B2-CB09-42EA-B016-61107CDF5C6E}" type="pres">
      <dgm:prSet presAssocID="{D6FCBEAD-2414-45CA-9610-E48A7F96CD66}" presName="vert2" presStyleCnt="0"/>
      <dgm:spPr/>
    </dgm:pt>
    <dgm:pt modelId="{EC36247C-2965-4F85-90DB-4075843493D6}" type="pres">
      <dgm:prSet presAssocID="{D6FCBEAD-2414-45CA-9610-E48A7F96CD66}" presName="thinLine2b" presStyleLbl="callout" presStyleIdx="0" presStyleCnt="4"/>
      <dgm:spPr/>
    </dgm:pt>
    <dgm:pt modelId="{46B4B2D6-DD88-4188-9354-06FAF088496F}" type="pres">
      <dgm:prSet presAssocID="{D6FCBEAD-2414-45CA-9610-E48A7F96CD66}" presName="vertSpace2b" presStyleCnt="0"/>
      <dgm:spPr/>
    </dgm:pt>
    <dgm:pt modelId="{E495F93A-CDE3-434C-91CE-46A64342C5D8}" type="pres">
      <dgm:prSet presAssocID="{23C3500D-4845-4CA7-8106-BD0EBC8BA91B}" presName="horz2" presStyleCnt="0"/>
      <dgm:spPr/>
    </dgm:pt>
    <dgm:pt modelId="{E8657B30-E45B-45AE-A778-D1AD8177190E}" type="pres">
      <dgm:prSet presAssocID="{23C3500D-4845-4CA7-8106-BD0EBC8BA91B}" presName="horzSpace2" presStyleCnt="0"/>
      <dgm:spPr/>
    </dgm:pt>
    <dgm:pt modelId="{E8A222C5-85E5-4DCB-97A8-1FCF979F28F7}" type="pres">
      <dgm:prSet presAssocID="{23C3500D-4845-4CA7-8106-BD0EBC8BA91B}" presName="tx2" presStyleLbl="revTx" presStyleIdx="2" presStyleCnt="6" custScaleY="184458"/>
      <dgm:spPr/>
    </dgm:pt>
    <dgm:pt modelId="{5DC190FF-1FE6-4166-9D90-F97F53438945}" type="pres">
      <dgm:prSet presAssocID="{23C3500D-4845-4CA7-8106-BD0EBC8BA91B}" presName="vert2" presStyleCnt="0"/>
      <dgm:spPr/>
    </dgm:pt>
    <dgm:pt modelId="{7689CD2C-7B78-4C14-881B-6867165B2F47}" type="pres">
      <dgm:prSet presAssocID="{23C3500D-4845-4CA7-8106-BD0EBC8BA91B}" presName="thinLine2b" presStyleLbl="callout" presStyleIdx="1" presStyleCnt="4"/>
      <dgm:spPr/>
    </dgm:pt>
    <dgm:pt modelId="{6B42A2C9-6BC2-48D7-B879-A68385E1E383}" type="pres">
      <dgm:prSet presAssocID="{23C3500D-4845-4CA7-8106-BD0EBC8BA91B}" presName="vertSpace2b" presStyleCnt="0"/>
      <dgm:spPr/>
    </dgm:pt>
    <dgm:pt modelId="{25EF2BAF-5BEE-496C-9C52-19E451920394}" type="pres">
      <dgm:prSet presAssocID="{E777DF9D-37C9-492B-A436-FE6B1B49F6DE}" presName="thickLine" presStyleLbl="alignNode1" presStyleIdx="1" presStyleCnt="2"/>
      <dgm:spPr/>
    </dgm:pt>
    <dgm:pt modelId="{E489E08F-0E75-456A-A39A-AFE34CDD957A}" type="pres">
      <dgm:prSet presAssocID="{E777DF9D-37C9-492B-A436-FE6B1B49F6DE}" presName="horz1" presStyleCnt="0"/>
      <dgm:spPr/>
    </dgm:pt>
    <dgm:pt modelId="{9FB58433-FF7B-400A-A29A-8E582D596B7D}" type="pres">
      <dgm:prSet presAssocID="{E777DF9D-37C9-492B-A436-FE6B1B49F6DE}" presName="tx1" presStyleLbl="revTx" presStyleIdx="3" presStyleCnt="6"/>
      <dgm:spPr/>
    </dgm:pt>
    <dgm:pt modelId="{938F7BE9-D4E6-4F24-B718-57A83C8DAC15}" type="pres">
      <dgm:prSet presAssocID="{E777DF9D-37C9-492B-A436-FE6B1B49F6DE}" presName="vert1" presStyleCnt="0"/>
      <dgm:spPr/>
    </dgm:pt>
    <dgm:pt modelId="{35399E43-D295-42D7-8696-CDA3CC5B71CE}" type="pres">
      <dgm:prSet presAssocID="{0161EF68-6E69-45EB-888A-A03C93D2ECA8}" presName="vertSpace2a" presStyleCnt="0"/>
      <dgm:spPr/>
    </dgm:pt>
    <dgm:pt modelId="{912A6AC4-FBF3-4734-A9F8-77EB72E0C883}" type="pres">
      <dgm:prSet presAssocID="{0161EF68-6E69-45EB-888A-A03C93D2ECA8}" presName="horz2" presStyleCnt="0"/>
      <dgm:spPr/>
    </dgm:pt>
    <dgm:pt modelId="{2ED0AB6A-A517-41AC-BF3E-92D4F3B69500}" type="pres">
      <dgm:prSet presAssocID="{0161EF68-6E69-45EB-888A-A03C93D2ECA8}" presName="horzSpace2" presStyleCnt="0"/>
      <dgm:spPr/>
    </dgm:pt>
    <dgm:pt modelId="{2D1C4431-C802-4E7B-92DB-EF5E86E4694B}" type="pres">
      <dgm:prSet presAssocID="{0161EF68-6E69-45EB-888A-A03C93D2ECA8}" presName="tx2" presStyleLbl="revTx" presStyleIdx="4" presStyleCnt="6" custScaleY="29928" custLinFactNeighborX="-1802" custLinFactNeighborY="-3715"/>
      <dgm:spPr/>
    </dgm:pt>
    <dgm:pt modelId="{D150C57C-516C-4230-83B2-1B581C7858B6}" type="pres">
      <dgm:prSet presAssocID="{0161EF68-6E69-45EB-888A-A03C93D2ECA8}" presName="vert2" presStyleCnt="0"/>
      <dgm:spPr/>
    </dgm:pt>
    <dgm:pt modelId="{5568E6C6-B441-4788-B0CF-76D5FF5648B4}" type="pres">
      <dgm:prSet presAssocID="{0161EF68-6E69-45EB-888A-A03C93D2ECA8}" presName="thinLine2b" presStyleLbl="callout" presStyleIdx="2" presStyleCnt="4"/>
      <dgm:spPr/>
    </dgm:pt>
    <dgm:pt modelId="{C5E98EE8-D0A9-4822-883B-D3448765A7AA}" type="pres">
      <dgm:prSet presAssocID="{0161EF68-6E69-45EB-888A-A03C93D2ECA8}" presName="vertSpace2b" presStyleCnt="0"/>
      <dgm:spPr/>
    </dgm:pt>
    <dgm:pt modelId="{161E4D54-1D57-4A73-A95D-7B498B9AD116}" type="pres">
      <dgm:prSet presAssocID="{D0FF2A0D-F688-422B-9BC2-0965E93F9750}" presName="horz2" presStyleCnt="0"/>
      <dgm:spPr/>
    </dgm:pt>
    <dgm:pt modelId="{C424838D-A216-4314-B491-F1A7DC5B874B}" type="pres">
      <dgm:prSet presAssocID="{D0FF2A0D-F688-422B-9BC2-0965E93F9750}" presName="horzSpace2" presStyleCnt="0"/>
      <dgm:spPr/>
    </dgm:pt>
    <dgm:pt modelId="{6CFEAEEB-C0BC-4A69-8A66-66065383B801}" type="pres">
      <dgm:prSet presAssocID="{D0FF2A0D-F688-422B-9BC2-0965E93F9750}" presName="tx2" presStyleLbl="revTx" presStyleIdx="5" presStyleCnt="6" custScaleY="52838"/>
      <dgm:spPr/>
    </dgm:pt>
    <dgm:pt modelId="{E767D1BB-BB8A-4C6C-9EF4-D12077F40714}" type="pres">
      <dgm:prSet presAssocID="{D0FF2A0D-F688-422B-9BC2-0965E93F9750}" presName="vert2" presStyleCnt="0"/>
      <dgm:spPr/>
    </dgm:pt>
    <dgm:pt modelId="{C505D787-B941-4B30-9C81-FA56ADDEA710}" type="pres">
      <dgm:prSet presAssocID="{D0FF2A0D-F688-422B-9BC2-0965E93F9750}" presName="thinLine2b" presStyleLbl="callout" presStyleIdx="3" presStyleCnt="4"/>
      <dgm:spPr/>
    </dgm:pt>
    <dgm:pt modelId="{7BD6FF38-9BC7-4327-8843-AE30A43084F4}" type="pres">
      <dgm:prSet presAssocID="{D0FF2A0D-F688-422B-9BC2-0965E93F9750}" presName="vertSpace2b" presStyleCnt="0"/>
      <dgm:spPr/>
    </dgm:pt>
  </dgm:ptLst>
  <dgm:cxnLst>
    <dgm:cxn modelId="{380DB71B-53E7-40BB-8F6A-CFFE39C8B16F}" type="presOf" srcId="{0161EF68-6E69-45EB-888A-A03C93D2ECA8}" destId="{2D1C4431-C802-4E7B-92DB-EF5E86E4694B}" srcOrd="0" destOrd="0" presId="urn:microsoft.com/office/officeart/2008/layout/LinedList"/>
    <dgm:cxn modelId="{FC48E22A-B5D5-40D7-9704-19F4ED854426}" srcId="{D7BE8DA7-C1C5-4725-AC13-FD1BA5944529}" destId="{07FF5B07-476A-4420-B3BD-2E9E3B1EFD84}" srcOrd="0" destOrd="0" parTransId="{94792939-5B4E-49C1-B543-ED9F010E8EE5}" sibTransId="{E302950A-9E08-4583-9729-67D81A38E993}"/>
    <dgm:cxn modelId="{6C43DB30-40A5-4240-BF99-3860D7CBFDF9}" type="presOf" srcId="{D0FF2A0D-F688-422B-9BC2-0965E93F9750}" destId="{6CFEAEEB-C0BC-4A69-8A66-66065383B801}" srcOrd="0" destOrd="0" presId="urn:microsoft.com/office/officeart/2008/layout/LinedList"/>
    <dgm:cxn modelId="{88E3D732-C933-4A9D-BC34-86749F07F236}" type="presOf" srcId="{07FF5B07-476A-4420-B3BD-2E9E3B1EFD84}" destId="{40FC866C-9469-4827-94CD-1B3287EEFF19}" srcOrd="0" destOrd="0" presId="urn:microsoft.com/office/officeart/2008/layout/LinedList"/>
    <dgm:cxn modelId="{41D21541-C375-42D7-A0E7-AFC96589C1F7}" srcId="{E777DF9D-37C9-492B-A436-FE6B1B49F6DE}" destId="{D0FF2A0D-F688-422B-9BC2-0965E93F9750}" srcOrd="1" destOrd="0" parTransId="{08C15977-1484-463A-B621-CC35B1672B77}" sibTransId="{1D270863-515B-4901-ADAF-B1B2AFFF50C3}"/>
    <dgm:cxn modelId="{9B7DB867-EBE0-49CA-9FE2-4E9AC220D71F}" srcId="{07FF5B07-476A-4420-B3BD-2E9E3B1EFD84}" destId="{D6FCBEAD-2414-45CA-9610-E48A7F96CD66}" srcOrd="0" destOrd="0" parTransId="{CB75DC1D-E8A1-4509-865E-60956D1F2629}" sibTransId="{8F36C05C-A46D-4BE4-A90F-A7C9507E8CA0}"/>
    <dgm:cxn modelId="{99B2424D-8162-4043-A3D6-E4DDF569DB96}" srcId="{07FF5B07-476A-4420-B3BD-2E9E3B1EFD84}" destId="{23C3500D-4845-4CA7-8106-BD0EBC8BA91B}" srcOrd="1" destOrd="0" parTransId="{1213162F-8526-4C8A-B1C4-EBAF9092220D}" sibTransId="{5C86F201-46FD-4875-9114-4CE514E60869}"/>
    <dgm:cxn modelId="{6AACA995-1E46-4285-9F3B-421EE7EE8266}" type="presOf" srcId="{E777DF9D-37C9-492B-A436-FE6B1B49F6DE}" destId="{9FB58433-FF7B-400A-A29A-8E582D596B7D}" srcOrd="0" destOrd="0" presId="urn:microsoft.com/office/officeart/2008/layout/LinedList"/>
    <dgm:cxn modelId="{E68AFBA4-AE45-4FAA-BDDA-D299FFCF181D}" srcId="{D7BE8DA7-C1C5-4725-AC13-FD1BA5944529}" destId="{E777DF9D-37C9-492B-A436-FE6B1B49F6DE}" srcOrd="1" destOrd="0" parTransId="{8E8BC6C7-BE71-4C18-BC7A-004B52F63271}" sibTransId="{1662D3C4-75AD-46E8-A1A1-F814D260D910}"/>
    <dgm:cxn modelId="{5BE6E0AB-B057-4C70-A2DD-56BA94F99CAA}" srcId="{E777DF9D-37C9-492B-A436-FE6B1B49F6DE}" destId="{0161EF68-6E69-45EB-888A-A03C93D2ECA8}" srcOrd="0" destOrd="0" parTransId="{F430D1A7-027B-4D4A-8470-FD33C6FB08A3}" sibTransId="{B0563E1B-9844-4853-83AE-BFBE51948A6B}"/>
    <dgm:cxn modelId="{86307EE5-A9A5-4C01-ABAA-2AD199026D75}" type="presOf" srcId="{D7BE8DA7-C1C5-4725-AC13-FD1BA5944529}" destId="{AF162623-C36B-43A6-888D-051A72842F40}" srcOrd="0" destOrd="0" presId="urn:microsoft.com/office/officeart/2008/layout/LinedList"/>
    <dgm:cxn modelId="{FC9C02EB-1295-4429-B059-16DEFC59D20C}" type="presOf" srcId="{D6FCBEAD-2414-45CA-9610-E48A7F96CD66}" destId="{75D12425-F4D0-4D1B-820B-EE88C09E6470}" srcOrd="0" destOrd="0" presId="urn:microsoft.com/office/officeart/2008/layout/LinedList"/>
    <dgm:cxn modelId="{8B8C0CFD-CD4C-4BD3-8EA1-50CDB9476FDA}" type="presOf" srcId="{23C3500D-4845-4CA7-8106-BD0EBC8BA91B}" destId="{E8A222C5-85E5-4DCB-97A8-1FCF979F28F7}" srcOrd="0" destOrd="0" presId="urn:microsoft.com/office/officeart/2008/layout/LinedList"/>
    <dgm:cxn modelId="{49CABDB8-A6AC-4EFC-B072-34942765422B}" type="presParOf" srcId="{AF162623-C36B-43A6-888D-051A72842F40}" destId="{1FF2A58F-FDA7-43F4-AA06-966BAED6E062}" srcOrd="0" destOrd="0" presId="urn:microsoft.com/office/officeart/2008/layout/LinedList"/>
    <dgm:cxn modelId="{38EE942D-2896-4998-B8DE-5FBB0D725481}" type="presParOf" srcId="{AF162623-C36B-43A6-888D-051A72842F40}" destId="{6CFB16F9-0D9E-4146-9F83-92395FC70B57}" srcOrd="1" destOrd="0" presId="urn:microsoft.com/office/officeart/2008/layout/LinedList"/>
    <dgm:cxn modelId="{C7A2E47F-88A2-419B-8C7B-DC9FB07C86C2}" type="presParOf" srcId="{6CFB16F9-0D9E-4146-9F83-92395FC70B57}" destId="{40FC866C-9469-4827-94CD-1B3287EEFF19}" srcOrd="0" destOrd="0" presId="urn:microsoft.com/office/officeart/2008/layout/LinedList"/>
    <dgm:cxn modelId="{3E61D060-E711-49A7-A6E0-E038193A6ED6}" type="presParOf" srcId="{6CFB16F9-0D9E-4146-9F83-92395FC70B57}" destId="{E47B6682-97B5-48A7-B954-7B1F5F42D621}" srcOrd="1" destOrd="0" presId="urn:microsoft.com/office/officeart/2008/layout/LinedList"/>
    <dgm:cxn modelId="{232F4C68-6208-42F0-B2AE-1DD0FABBF9F7}" type="presParOf" srcId="{E47B6682-97B5-48A7-B954-7B1F5F42D621}" destId="{4F58690F-6E9E-4675-A34D-0CE64DCF9A7B}" srcOrd="0" destOrd="0" presId="urn:microsoft.com/office/officeart/2008/layout/LinedList"/>
    <dgm:cxn modelId="{C8294F19-2EC9-40B7-81AB-917E927EBD80}" type="presParOf" srcId="{E47B6682-97B5-48A7-B954-7B1F5F42D621}" destId="{B8E2CE68-7EE5-4037-B3DF-22229E1CEDE4}" srcOrd="1" destOrd="0" presId="urn:microsoft.com/office/officeart/2008/layout/LinedList"/>
    <dgm:cxn modelId="{D8A15FC3-2270-456A-80C0-7C0CBBC72CEB}" type="presParOf" srcId="{B8E2CE68-7EE5-4037-B3DF-22229E1CEDE4}" destId="{BD994122-4F0B-459A-BBD2-B057E43416B8}" srcOrd="0" destOrd="0" presId="urn:microsoft.com/office/officeart/2008/layout/LinedList"/>
    <dgm:cxn modelId="{DB0D7502-0AD3-414F-A22D-3061DDC0F07D}" type="presParOf" srcId="{B8E2CE68-7EE5-4037-B3DF-22229E1CEDE4}" destId="{75D12425-F4D0-4D1B-820B-EE88C09E6470}" srcOrd="1" destOrd="0" presId="urn:microsoft.com/office/officeart/2008/layout/LinedList"/>
    <dgm:cxn modelId="{B7112192-8265-4BE9-8185-F6DDD3600E6A}" type="presParOf" srcId="{B8E2CE68-7EE5-4037-B3DF-22229E1CEDE4}" destId="{C4F984B2-CB09-42EA-B016-61107CDF5C6E}" srcOrd="2" destOrd="0" presId="urn:microsoft.com/office/officeart/2008/layout/LinedList"/>
    <dgm:cxn modelId="{84C24E37-5645-4234-98DD-A7BCD4D2ABD1}" type="presParOf" srcId="{E47B6682-97B5-48A7-B954-7B1F5F42D621}" destId="{EC36247C-2965-4F85-90DB-4075843493D6}" srcOrd="2" destOrd="0" presId="urn:microsoft.com/office/officeart/2008/layout/LinedList"/>
    <dgm:cxn modelId="{AEB7B536-F826-46C9-871E-A6D4261B87BC}" type="presParOf" srcId="{E47B6682-97B5-48A7-B954-7B1F5F42D621}" destId="{46B4B2D6-DD88-4188-9354-06FAF088496F}" srcOrd="3" destOrd="0" presId="urn:microsoft.com/office/officeart/2008/layout/LinedList"/>
    <dgm:cxn modelId="{C7E86D6E-2E1C-42BB-AC19-6F220CE9AB4E}" type="presParOf" srcId="{E47B6682-97B5-48A7-B954-7B1F5F42D621}" destId="{E495F93A-CDE3-434C-91CE-46A64342C5D8}" srcOrd="4" destOrd="0" presId="urn:microsoft.com/office/officeart/2008/layout/LinedList"/>
    <dgm:cxn modelId="{FBED47BB-14FE-4859-98D7-100071FF0631}" type="presParOf" srcId="{E495F93A-CDE3-434C-91CE-46A64342C5D8}" destId="{E8657B30-E45B-45AE-A778-D1AD8177190E}" srcOrd="0" destOrd="0" presId="urn:microsoft.com/office/officeart/2008/layout/LinedList"/>
    <dgm:cxn modelId="{0142657C-F2F6-45EF-8521-D9C8C28968F5}" type="presParOf" srcId="{E495F93A-CDE3-434C-91CE-46A64342C5D8}" destId="{E8A222C5-85E5-4DCB-97A8-1FCF979F28F7}" srcOrd="1" destOrd="0" presId="urn:microsoft.com/office/officeart/2008/layout/LinedList"/>
    <dgm:cxn modelId="{B2221811-8284-41EE-A9DF-3F141BF22C80}" type="presParOf" srcId="{E495F93A-CDE3-434C-91CE-46A64342C5D8}" destId="{5DC190FF-1FE6-4166-9D90-F97F53438945}" srcOrd="2" destOrd="0" presId="urn:microsoft.com/office/officeart/2008/layout/LinedList"/>
    <dgm:cxn modelId="{AA9389B6-1599-4BCF-A549-3D2FBCF5517A}" type="presParOf" srcId="{E47B6682-97B5-48A7-B954-7B1F5F42D621}" destId="{7689CD2C-7B78-4C14-881B-6867165B2F47}" srcOrd="5" destOrd="0" presId="urn:microsoft.com/office/officeart/2008/layout/LinedList"/>
    <dgm:cxn modelId="{B5D5256B-2ABF-4CCC-BA73-FD338FA5948A}" type="presParOf" srcId="{E47B6682-97B5-48A7-B954-7B1F5F42D621}" destId="{6B42A2C9-6BC2-48D7-B879-A68385E1E383}" srcOrd="6" destOrd="0" presId="urn:microsoft.com/office/officeart/2008/layout/LinedList"/>
    <dgm:cxn modelId="{21E605EB-CB7B-4670-8C1D-F6782A9721B5}" type="presParOf" srcId="{AF162623-C36B-43A6-888D-051A72842F40}" destId="{25EF2BAF-5BEE-496C-9C52-19E451920394}" srcOrd="2" destOrd="0" presId="urn:microsoft.com/office/officeart/2008/layout/LinedList"/>
    <dgm:cxn modelId="{6FEB096A-7F74-4D38-B3C9-001111C0E949}" type="presParOf" srcId="{AF162623-C36B-43A6-888D-051A72842F40}" destId="{E489E08F-0E75-456A-A39A-AFE34CDD957A}" srcOrd="3" destOrd="0" presId="urn:microsoft.com/office/officeart/2008/layout/LinedList"/>
    <dgm:cxn modelId="{695C302E-AD7C-4D32-8B26-F11CE8283A0F}" type="presParOf" srcId="{E489E08F-0E75-456A-A39A-AFE34CDD957A}" destId="{9FB58433-FF7B-400A-A29A-8E582D596B7D}" srcOrd="0" destOrd="0" presId="urn:microsoft.com/office/officeart/2008/layout/LinedList"/>
    <dgm:cxn modelId="{2264EB77-DDC6-4CE3-A993-F1EE49B9112D}" type="presParOf" srcId="{E489E08F-0E75-456A-A39A-AFE34CDD957A}" destId="{938F7BE9-D4E6-4F24-B718-57A83C8DAC15}" srcOrd="1" destOrd="0" presId="urn:microsoft.com/office/officeart/2008/layout/LinedList"/>
    <dgm:cxn modelId="{117BD644-C296-41AC-ADD7-032D0A2E776F}" type="presParOf" srcId="{938F7BE9-D4E6-4F24-B718-57A83C8DAC15}" destId="{35399E43-D295-42D7-8696-CDA3CC5B71CE}" srcOrd="0" destOrd="0" presId="urn:microsoft.com/office/officeart/2008/layout/LinedList"/>
    <dgm:cxn modelId="{00F2558F-7F9B-4106-A79E-DF955ABC042C}" type="presParOf" srcId="{938F7BE9-D4E6-4F24-B718-57A83C8DAC15}" destId="{912A6AC4-FBF3-4734-A9F8-77EB72E0C883}" srcOrd="1" destOrd="0" presId="urn:microsoft.com/office/officeart/2008/layout/LinedList"/>
    <dgm:cxn modelId="{DF20C0C3-1FE2-4D57-B8A6-FE7C5F06ECAF}" type="presParOf" srcId="{912A6AC4-FBF3-4734-A9F8-77EB72E0C883}" destId="{2ED0AB6A-A517-41AC-BF3E-92D4F3B69500}" srcOrd="0" destOrd="0" presId="urn:microsoft.com/office/officeart/2008/layout/LinedList"/>
    <dgm:cxn modelId="{34FE7545-72FA-4808-B3A5-18FED84DEBEB}" type="presParOf" srcId="{912A6AC4-FBF3-4734-A9F8-77EB72E0C883}" destId="{2D1C4431-C802-4E7B-92DB-EF5E86E4694B}" srcOrd="1" destOrd="0" presId="urn:microsoft.com/office/officeart/2008/layout/LinedList"/>
    <dgm:cxn modelId="{C078E4DD-AC44-4A1B-B293-AA6CB0EF51B4}" type="presParOf" srcId="{912A6AC4-FBF3-4734-A9F8-77EB72E0C883}" destId="{D150C57C-516C-4230-83B2-1B581C7858B6}" srcOrd="2" destOrd="0" presId="urn:microsoft.com/office/officeart/2008/layout/LinedList"/>
    <dgm:cxn modelId="{03B6B06C-71AC-4516-B33E-AC021EFB43F0}" type="presParOf" srcId="{938F7BE9-D4E6-4F24-B718-57A83C8DAC15}" destId="{5568E6C6-B441-4788-B0CF-76D5FF5648B4}" srcOrd="2" destOrd="0" presId="urn:microsoft.com/office/officeart/2008/layout/LinedList"/>
    <dgm:cxn modelId="{51625501-606E-458E-B7A5-CB27FD7ABDE9}" type="presParOf" srcId="{938F7BE9-D4E6-4F24-B718-57A83C8DAC15}" destId="{C5E98EE8-D0A9-4822-883B-D3448765A7AA}" srcOrd="3" destOrd="0" presId="urn:microsoft.com/office/officeart/2008/layout/LinedList"/>
    <dgm:cxn modelId="{1F237139-6964-48E1-B721-9B9B1EA6A7A1}" type="presParOf" srcId="{938F7BE9-D4E6-4F24-B718-57A83C8DAC15}" destId="{161E4D54-1D57-4A73-A95D-7B498B9AD116}" srcOrd="4" destOrd="0" presId="urn:microsoft.com/office/officeart/2008/layout/LinedList"/>
    <dgm:cxn modelId="{C62AB1A8-94EE-4719-8993-BFE4FC2DBAC3}" type="presParOf" srcId="{161E4D54-1D57-4A73-A95D-7B498B9AD116}" destId="{C424838D-A216-4314-B491-F1A7DC5B874B}" srcOrd="0" destOrd="0" presId="urn:microsoft.com/office/officeart/2008/layout/LinedList"/>
    <dgm:cxn modelId="{935C3330-8494-4E28-8120-E1879801E8F1}" type="presParOf" srcId="{161E4D54-1D57-4A73-A95D-7B498B9AD116}" destId="{6CFEAEEB-C0BC-4A69-8A66-66065383B801}" srcOrd="1" destOrd="0" presId="urn:microsoft.com/office/officeart/2008/layout/LinedList"/>
    <dgm:cxn modelId="{7DF3EFCD-5C5B-4C00-8A27-D75D56D4533F}" type="presParOf" srcId="{161E4D54-1D57-4A73-A95D-7B498B9AD116}" destId="{E767D1BB-BB8A-4C6C-9EF4-D12077F40714}" srcOrd="2" destOrd="0" presId="urn:microsoft.com/office/officeart/2008/layout/LinedList"/>
    <dgm:cxn modelId="{340F3746-B444-4B97-9DEC-483A27285553}" type="presParOf" srcId="{938F7BE9-D4E6-4F24-B718-57A83C8DAC15}" destId="{C505D787-B941-4B30-9C81-FA56ADDEA710}" srcOrd="5" destOrd="0" presId="urn:microsoft.com/office/officeart/2008/layout/LinedList"/>
    <dgm:cxn modelId="{BB26BB51-2B71-464F-AE7C-D0F9334CAAB7}" type="presParOf" srcId="{938F7BE9-D4E6-4F24-B718-57A83C8DAC15}" destId="{7BD6FF38-9BC7-4327-8843-AE30A43084F4}" srcOrd="6" destOrd="0" presId="urn:microsoft.com/office/officeart/2008/layout/Lined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59DDF5-4E43-4BF0-9767-61C311A5DF5F}">
      <dsp:nvSpPr>
        <dsp:cNvPr id="0" name=""/>
        <dsp:cNvSpPr/>
      </dsp:nvSpPr>
      <dsp:spPr>
        <a:xfrm>
          <a:off x="0" y="0"/>
          <a:ext cx="4906771" cy="0"/>
        </a:xfrm>
        <a:prstGeom prst="line">
          <a:avLst/>
        </a:prstGeom>
        <a:solidFill>
          <a:schemeClr val="accent6">
            <a:shade val="50000"/>
            <a:hueOff val="0"/>
            <a:satOff val="0"/>
            <a:lumOff val="0"/>
            <a:alphaOff val="0"/>
          </a:schemeClr>
        </a:solidFill>
        <a:ln w="12700" cap="flat" cmpd="sng" algn="ctr">
          <a:solidFill>
            <a:schemeClr val="accent6">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27693A-E84F-4735-B8C5-1BD316AA6EFA}">
      <dsp:nvSpPr>
        <dsp:cNvPr id="0" name=""/>
        <dsp:cNvSpPr/>
      </dsp:nvSpPr>
      <dsp:spPr>
        <a:xfrm>
          <a:off x="0" y="0"/>
          <a:ext cx="981354" cy="5130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CO" sz="2000" b="1" kern="1200" dirty="0"/>
            <a:t>Análisis</a:t>
          </a:r>
          <a:endParaRPr lang="es-MX" sz="2000" b="1" kern="1200" dirty="0"/>
        </a:p>
      </dsp:txBody>
      <dsp:txXfrm>
        <a:off x="0" y="0"/>
        <a:ext cx="981354" cy="5130798"/>
      </dsp:txXfrm>
    </dsp:sp>
    <dsp:sp modelId="{AACEAA02-D5C6-4755-9A91-040AB7E9A826}">
      <dsp:nvSpPr>
        <dsp:cNvPr id="0" name=""/>
        <dsp:cNvSpPr/>
      </dsp:nvSpPr>
      <dsp:spPr>
        <a:xfrm>
          <a:off x="1054955" y="119250"/>
          <a:ext cx="3790840" cy="2385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just" defTabSz="666750">
            <a:lnSpc>
              <a:spcPct val="90000"/>
            </a:lnSpc>
            <a:spcBef>
              <a:spcPct val="0"/>
            </a:spcBef>
            <a:spcAft>
              <a:spcPct val="35000"/>
            </a:spcAft>
            <a:buNone/>
          </a:pPr>
          <a:r>
            <a:rPr lang="es-MX" sz="1500" b="1" kern="1200" dirty="0">
              <a:solidFill>
                <a:schemeClr val="bg2">
                  <a:lumMod val="50000"/>
                </a:schemeClr>
              </a:solidFill>
            </a:rPr>
            <a:t>Menores ingresos que se habían proyectado por la modificación tarifaria solicitada por el componente de Disposición final, que se esperaba iniciara en enero del 2022 y a la fecha no se ha aplicado.</a:t>
          </a:r>
        </a:p>
        <a:p>
          <a:pPr marL="0" lvl="0" indent="0" algn="just" defTabSz="666750">
            <a:lnSpc>
              <a:spcPct val="90000"/>
            </a:lnSpc>
            <a:spcBef>
              <a:spcPct val="0"/>
            </a:spcBef>
            <a:spcAft>
              <a:spcPct val="35000"/>
            </a:spcAft>
            <a:buNone/>
          </a:pPr>
          <a:endParaRPr lang="es-MX" sz="1500" b="1" kern="1200" dirty="0">
            <a:solidFill>
              <a:schemeClr val="bg2">
                <a:lumMod val="50000"/>
              </a:schemeClr>
            </a:solidFill>
          </a:endParaRPr>
        </a:p>
        <a:p>
          <a:pPr marL="0" lvl="0" indent="0" algn="just" defTabSz="666750">
            <a:lnSpc>
              <a:spcPct val="90000"/>
            </a:lnSpc>
            <a:spcBef>
              <a:spcPct val="0"/>
            </a:spcBef>
            <a:spcAft>
              <a:spcPct val="35000"/>
            </a:spcAft>
            <a:buNone/>
          </a:pPr>
          <a:r>
            <a:rPr lang="es-MX" sz="1500" b="1" kern="1200" dirty="0">
              <a:solidFill>
                <a:schemeClr val="bg2">
                  <a:lumMod val="50000"/>
                </a:schemeClr>
              </a:solidFill>
            </a:rPr>
            <a:t>Sub ejecución de ingresos efectivos de -$12,142, principalmente por disposición final en - $14,872.</a:t>
          </a:r>
          <a:endParaRPr lang="es-MX" sz="1500" kern="1200" dirty="0">
            <a:solidFill>
              <a:schemeClr val="bg2">
                <a:lumMod val="50000"/>
              </a:schemeClr>
            </a:solidFill>
          </a:endParaRPr>
        </a:p>
      </dsp:txBody>
      <dsp:txXfrm>
        <a:off x="1054955" y="119250"/>
        <a:ext cx="3790840" cy="2385019"/>
      </dsp:txXfrm>
    </dsp:sp>
    <dsp:sp modelId="{D0BFC5D8-E395-49E7-9199-A0CFD354DB41}">
      <dsp:nvSpPr>
        <dsp:cNvPr id="0" name=""/>
        <dsp:cNvSpPr/>
      </dsp:nvSpPr>
      <dsp:spPr>
        <a:xfrm>
          <a:off x="981354" y="2504270"/>
          <a:ext cx="3925416"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3D6D167-EEFF-4AFE-AF2B-D760A918EC83}">
      <dsp:nvSpPr>
        <dsp:cNvPr id="0" name=""/>
        <dsp:cNvSpPr/>
      </dsp:nvSpPr>
      <dsp:spPr>
        <a:xfrm>
          <a:off x="1054955" y="2623521"/>
          <a:ext cx="3851815" cy="2385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s-MX" sz="1500" b="1" kern="1200" dirty="0">
              <a:solidFill>
                <a:schemeClr val="bg2">
                  <a:lumMod val="50000"/>
                </a:schemeClr>
              </a:solidFill>
            </a:rPr>
            <a:t>Sub ejecución de costos y gastos efectivos en - $1,028, principalmente:</a:t>
          </a:r>
        </a:p>
        <a:p>
          <a:pPr marL="0" lvl="0" indent="0" algn="l" defTabSz="666750">
            <a:lnSpc>
              <a:spcPct val="90000"/>
            </a:lnSpc>
            <a:spcBef>
              <a:spcPct val="0"/>
            </a:spcBef>
            <a:spcAft>
              <a:spcPct val="35000"/>
            </a:spcAft>
            <a:buNone/>
          </a:pPr>
          <a:r>
            <a:rPr lang="es-MX" sz="1500" b="1" kern="1200" dirty="0">
              <a:solidFill>
                <a:schemeClr val="bg2">
                  <a:lumMod val="50000"/>
                </a:schemeClr>
              </a:solidFill>
            </a:rPr>
            <a:t>Ordenes y contratos</a:t>
          </a:r>
        </a:p>
        <a:p>
          <a:pPr marL="0" lvl="0" indent="0" algn="l" defTabSz="666750">
            <a:lnSpc>
              <a:spcPct val="90000"/>
            </a:lnSpc>
            <a:spcBef>
              <a:spcPct val="0"/>
            </a:spcBef>
            <a:spcAft>
              <a:spcPct val="35000"/>
            </a:spcAft>
            <a:buNone/>
          </a:pPr>
          <a:r>
            <a:rPr lang="es-MX" sz="1500" b="1" kern="1200" dirty="0">
              <a:solidFill>
                <a:schemeClr val="bg2">
                  <a:lumMod val="50000"/>
                </a:schemeClr>
              </a:solidFill>
            </a:rPr>
            <a:t>Generales</a:t>
          </a:r>
        </a:p>
        <a:p>
          <a:pPr marL="0" lvl="0" indent="0" algn="l" defTabSz="666750">
            <a:lnSpc>
              <a:spcPct val="90000"/>
            </a:lnSpc>
            <a:spcBef>
              <a:spcPct val="0"/>
            </a:spcBef>
            <a:spcAft>
              <a:spcPct val="35000"/>
            </a:spcAft>
            <a:buNone/>
          </a:pPr>
          <a:r>
            <a:rPr lang="es-MX" sz="1500" b="1" kern="1200" dirty="0">
              <a:solidFill>
                <a:schemeClr val="bg2">
                  <a:lumMod val="50000"/>
                </a:schemeClr>
              </a:solidFill>
            </a:rPr>
            <a:t>Impuestos</a:t>
          </a:r>
        </a:p>
        <a:p>
          <a:pPr marL="0" lvl="0" indent="0" algn="l" defTabSz="666750">
            <a:lnSpc>
              <a:spcPct val="90000"/>
            </a:lnSpc>
            <a:spcBef>
              <a:spcPct val="0"/>
            </a:spcBef>
            <a:spcAft>
              <a:spcPct val="35000"/>
            </a:spcAft>
            <a:buNone/>
          </a:pPr>
          <a:r>
            <a:rPr lang="es-MX" sz="1500" b="1" kern="1200" dirty="0">
              <a:solidFill>
                <a:schemeClr val="bg2">
                  <a:lumMod val="50000"/>
                </a:schemeClr>
              </a:solidFill>
            </a:rPr>
            <a:t>Servicios de personal</a:t>
          </a:r>
        </a:p>
        <a:p>
          <a:pPr marL="0" lvl="0" indent="0" algn="l" defTabSz="666750">
            <a:lnSpc>
              <a:spcPct val="90000"/>
            </a:lnSpc>
            <a:spcBef>
              <a:spcPct val="0"/>
            </a:spcBef>
            <a:spcAft>
              <a:spcPct val="35000"/>
            </a:spcAft>
            <a:buNone/>
          </a:pPr>
          <a:r>
            <a:rPr lang="es-MX" sz="1500" b="1" kern="1200" dirty="0">
              <a:solidFill>
                <a:schemeClr val="bg2">
                  <a:lumMod val="50000"/>
                </a:schemeClr>
              </a:solidFill>
            </a:rPr>
            <a:t>Otros gastos</a:t>
          </a:r>
          <a:endParaRPr lang="es-MX" sz="1500" kern="1200" dirty="0">
            <a:solidFill>
              <a:schemeClr val="bg2">
                <a:lumMod val="50000"/>
              </a:schemeClr>
            </a:solidFill>
          </a:endParaRPr>
        </a:p>
      </dsp:txBody>
      <dsp:txXfrm>
        <a:off x="1054955" y="2623521"/>
        <a:ext cx="3851815" cy="2385019"/>
      </dsp:txXfrm>
    </dsp:sp>
    <dsp:sp modelId="{34C3C6A7-6EFA-48B7-8D8C-920C2ACD1373}">
      <dsp:nvSpPr>
        <dsp:cNvPr id="0" name=""/>
        <dsp:cNvSpPr/>
      </dsp:nvSpPr>
      <dsp:spPr>
        <a:xfrm>
          <a:off x="981354" y="5008540"/>
          <a:ext cx="3925416"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1EBB7C-9A5E-4CCB-94D1-01F9F2C06D56}">
      <dsp:nvSpPr>
        <dsp:cNvPr id="0" name=""/>
        <dsp:cNvSpPr/>
      </dsp:nvSpPr>
      <dsp:spPr>
        <a:xfrm>
          <a:off x="0" y="0"/>
          <a:ext cx="5302593" cy="0"/>
        </a:xfrm>
        <a:prstGeom prst="line">
          <a:avLst/>
        </a:prstGeom>
        <a:solidFill>
          <a:schemeClr val="accent6">
            <a:shade val="50000"/>
            <a:hueOff val="0"/>
            <a:satOff val="0"/>
            <a:lumOff val="0"/>
            <a:alphaOff val="0"/>
          </a:schemeClr>
        </a:solidFill>
        <a:ln w="12700" cap="flat" cmpd="sng" algn="ctr">
          <a:solidFill>
            <a:schemeClr val="accent6">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C3E3B0-AB14-4C70-A962-538576FD1EED}">
      <dsp:nvSpPr>
        <dsp:cNvPr id="0" name=""/>
        <dsp:cNvSpPr/>
      </dsp:nvSpPr>
      <dsp:spPr>
        <a:xfrm>
          <a:off x="0" y="0"/>
          <a:ext cx="1060518" cy="3649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s-CO" sz="2200" b="1" kern="1200" dirty="0"/>
            <a:t>Análisis</a:t>
          </a:r>
          <a:endParaRPr lang="es-MX" sz="2200" b="1" kern="1200" dirty="0"/>
        </a:p>
      </dsp:txBody>
      <dsp:txXfrm>
        <a:off x="0" y="0"/>
        <a:ext cx="1060518" cy="3649133"/>
      </dsp:txXfrm>
    </dsp:sp>
    <dsp:sp modelId="{8528AA1F-E174-4446-AB9A-6700647E1C1B}">
      <dsp:nvSpPr>
        <dsp:cNvPr id="0" name=""/>
        <dsp:cNvSpPr/>
      </dsp:nvSpPr>
      <dsp:spPr>
        <a:xfrm>
          <a:off x="1140057" y="34388"/>
          <a:ext cx="4162535" cy="687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s-MX" sz="1900" b="1" kern="1200" dirty="0">
              <a:solidFill>
                <a:schemeClr val="bg2">
                  <a:lumMod val="50000"/>
                </a:schemeClr>
              </a:solidFill>
            </a:rPr>
            <a:t>Menor  EBITDA  -$ 11,114</a:t>
          </a:r>
          <a:endParaRPr lang="es-MX" sz="1900" kern="1200" dirty="0">
            <a:solidFill>
              <a:schemeClr val="bg2">
                <a:lumMod val="50000"/>
              </a:schemeClr>
            </a:solidFill>
          </a:endParaRPr>
        </a:p>
      </dsp:txBody>
      <dsp:txXfrm>
        <a:off x="1140057" y="34388"/>
        <a:ext cx="4162535" cy="687776"/>
      </dsp:txXfrm>
    </dsp:sp>
    <dsp:sp modelId="{1BF17C5C-9FF1-4AA8-BB7D-78CBFF0239D5}">
      <dsp:nvSpPr>
        <dsp:cNvPr id="0" name=""/>
        <dsp:cNvSpPr/>
      </dsp:nvSpPr>
      <dsp:spPr>
        <a:xfrm>
          <a:off x="1060518" y="722164"/>
          <a:ext cx="4242074"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D8AD179-E1C5-4B26-8E39-47762F69AD6D}">
      <dsp:nvSpPr>
        <dsp:cNvPr id="0" name=""/>
        <dsp:cNvSpPr/>
      </dsp:nvSpPr>
      <dsp:spPr>
        <a:xfrm>
          <a:off x="1140057" y="756553"/>
          <a:ext cx="4162535" cy="687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s-MX" sz="1900" b="1" kern="1200" dirty="0">
              <a:solidFill>
                <a:schemeClr val="bg2">
                  <a:lumMod val="50000"/>
                </a:schemeClr>
              </a:solidFill>
            </a:rPr>
            <a:t>Mayores ingresos no efectivos $ 1,422</a:t>
          </a:r>
          <a:endParaRPr lang="es-MX" sz="1900" kern="1200" dirty="0">
            <a:solidFill>
              <a:schemeClr val="bg2">
                <a:lumMod val="50000"/>
              </a:schemeClr>
            </a:solidFill>
          </a:endParaRPr>
        </a:p>
      </dsp:txBody>
      <dsp:txXfrm>
        <a:off x="1140057" y="756553"/>
        <a:ext cx="4162535" cy="687776"/>
      </dsp:txXfrm>
    </dsp:sp>
    <dsp:sp modelId="{67E4025F-1225-4729-BB92-40D9C7952BEF}">
      <dsp:nvSpPr>
        <dsp:cNvPr id="0" name=""/>
        <dsp:cNvSpPr/>
      </dsp:nvSpPr>
      <dsp:spPr>
        <a:xfrm>
          <a:off x="1060518" y="1444329"/>
          <a:ext cx="4242074"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AE1D2B-8D3D-47E5-866A-0A6A28305CFB}">
      <dsp:nvSpPr>
        <dsp:cNvPr id="0" name=""/>
        <dsp:cNvSpPr/>
      </dsp:nvSpPr>
      <dsp:spPr>
        <a:xfrm>
          <a:off x="1140057" y="1478718"/>
          <a:ext cx="4162535" cy="687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s-MX" sz="1900" b="1" kern="1200" dirty="0">
              <a:solidFill>
                <a:schemeClr val="bg2">
                  <a:lumMod val="50000"/>
                </a:schemeClr>
              </a:solidFill>
            </a:rPr>
            <a:t>Menores costo depreciaciones por $398</a:t>
          </a:r>
          <a:endParaRPr lang="es-MX" sz="1900" kern="1200" dirty="0">
            <a:solidFill>
              <a:schemeClr val="bg2">
                <a:lumMod val="50000"/>
              </a:schemeClr>
            </a:solidFill>
          </a:endParaRPr>
        </a:p>
      </dsp:txBody>
      <dsp:txXfrm>
        <a:off x="1140057" y="1478718"/>
        <a:ext cx="4162535" cy="687776"/>
      </dsp:txXfrm>
    </dsp:sp>
    <dsp:sp modelId="{277A7537-E178-45C7-9F97-CA0D749FAF3B}">
      <dsp:nvSpPr>
        <dsp:cNvPr id="0" name=""/>
        <dsp:cNvSpPr/>
      </dsp:nvSpPr>
      <dsp:spPr>
        <a:xfrm>
          <a:off x="1060518" y="2166494"/>
          <a:ext cx="4242074"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A06B694-447B-4C17-9270-C11779183657}">
      <dsp:nvSpPr>
        <dsp:cNvPr id="0" name=""/>
        <dsp:cNvSpPr/>
      </dsp:nvSpPr>
      <dsp:spPr>
        <a:xfrm>
          <a:off x="1140057" y="2200883"/>
          <a:ext cx="4162535" cy="687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s-MX" sz="1900" b="1" kern="1200" dirty="0">
              <a:solidFill>
                <a:schemeClr val="bg2">
                  <a:lumMod val="50000"/>
                </a:schemeClr>
              </a:solidFill>
            </a:rPr>
            <a:t>Mayores ingresos financieros netos por $677</a:t>
          </a:r>
          <a:endParaRPr lang="es-MX" sz="1900" kern="1200" dirty="0">
            <a:solidFill>
              <a:schemeClr val="bg2">
                <a:lumMod val="50000"/>
              </a:schemeClr>
            </a:solidFill>
          </a:endParaRPr>
        </a:p>
      </dsp:txBody>
      <dsp:txXfrm>
        <a:off x="1140057" y="2200883"/>
        <a:ext cx="4162535" cy="687776"/>
      </dsp:txXfrm>
    </dsp:sp>
    <dsp:sp modelId="{0357DFB5-8BB0-4D85-B9A6-0175DD1FF194}">
      <dsp:nvSpPr>
        <dsp:cNvPr id="0" name=""/>
        <dsp:cNvSpPr/>
      </dsp:nvSpPr>
      <dsp:spPr>
        <a:xfrm>
          <a:off x="1060518" y="2888659"/>
          <a:ext cx="4242074"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5768D1C-13DE-4937-879F-6A2D552A9A22}">
      <dsp:nvSpPr>
        <dsp:cNvPr id="0" name=""/>
        <dsp:cNvSpPr/>
      </dsp:nvSpPr>
      <dsp:spPr>
        <a:xfrm>
          <a:off x="1140057" y="2923048"/>
          <a:ext cx="4162535" cy="687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s-MX" sz="1900" b="1" kern="1200" dirty="0">
              <a:solidFill>
                <a:schemeClr val="bg2">
                  <a:lumMod val="50000"/>
                </a:schemeClr>
              </a:solidFill>
            </a:rPr>
            <a:t>Menor provisión del impuesto de renta $1,637</a:t>
          </a:r>
          <a:endParaRPr lang="es-MX" sz="1900" kern="1200" dirty="0">
            <a:solidFill>
              <a:schemeClr val="bg2">
                <a:lumMod val="50000"/>
              </a:schemeClr>
            </a:solidFill>
          </a:endParaRPr>
        </a:p>
      </dsp:txBody>
      <dsp:txXfrm>
        <a:off x="1140057" y="2923048"/>
        <a:ext cx="4162535" cy="687776"/>
      </dsp:txXfrm>
    </dsp:sp>
    <dsp:sp modelId="{EF3D30C5-E7DE-480B-AAB3-576D86B62012}">
      <dsp:nvSpPr>
        <dsp:cNvPr id="0" name=""/>
        <dsp:cNvSpPr/>
      </dsp:nvSpPr>
      <dsp:spPr>
        <a:xfrm>
          <a:off x="1060518" y="3610824"/>
          <a:ext cx="4242074"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8F11FB-EA2B-4BF8-8556-581ABF726A0C}">
      <dsp:nvSpPr>
        <dsp:cNvPr id="0" name=""/>
        <dsp:cNvSpPr/>
      </dsp:nvSpPr>
      <dsp:spPr>
        <a:xfrm>
          <a:off x="0" y="0"/>
          <a:ext cx="5079258" cy="0"/>
        </a:xfrm>
        <a:prstGeom prst="line">
          <a:avLst/>
        </a:prstGeom>
        <a:solidFill>
          <a:schemeClr val="accent6">
            <a:shade val="50000"/>
            <a:hueOff val="0"/>
            <a:satOff val="0"/>
            <a:lumOff val="0"/>
            <a:alphaOff val="0"/>
          </a:schemeClr>
        </a:solidFill>
        <a:ln w="12700" cap="flat" cmpd="sng" algn="ctr">
          <a:solidFill>
            <a:schemeClr val="accent6">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1D550A-E78A-4D25-91F0-9BB2066454BF}">
      <dsp:nvSpPr>
        <dsp:cNvPr id="0" name=""/>
        <dsp:cNvSpPr/>
      </dsp:nvSpPr>
      <dsp:spPr>
        <a:xfrm>
          <a:off x="0" y="0"/>
          <a:ext cx="1015851" cy="3823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s-CO" sz="2100" b="1" kern="1200" dirty="0"/>
            <a:t>Análisis</a:t>
          </a:r>
          <a:endParaRPr lang="es-MX" sz="2100" b="1" kern="1200" dirty="0"/>
        </a:p>
      </dsp:txBody>
      <dsp:txXfrm>
        <a:off x="0" y="0"/>
        <a:ext cx="1015851" cy="3823014"/>
      </dsp:txXfrm>
    </dsp:sp>
    <dsp:sp modelId="{2E5079D6-425A-49EB-875A-0A341677F54C}">
      <dsp:nvSpPr>
        <dsp:cNvPr id="0" name=""/>
        <dsp:cNvSpPr/>
      </dsp:nvSpPr>
      <dsp:spPr>
        <a:xfrm>
          <a:off x="1092040" y="29353"/>
          <a:ext cx="3987218" cy="587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O" sz="1600" b="1" kern="1200" dirty="0">
              <a:solidFill>
                <a:schemeClr val="bg2">
                  <a:lumMod val="50000"/>
                </a:schemeClr>
              </a:solidFill>
              <a:latin typeface="Calibri" panose="020F0502020204030204"/>
              <a:ea typeface="+mn-ea"/>
              <a:cs typeface="+mn-cs"/>
            </a:rPr>
            <a:t>Disminución del 1.4% con respecto al año 2021 – Equivalentes a $2.365 ton</a:t>
          </a:r>
          <a:endParaRPr lang="es-MX" sz="1600" b="1" kern="1200" dirty="0">
            <a:solidFill>
              <a:schemeClr val="bg2">
                <a:lumMod val="50000"/>
              </a:schemeClr>
            </a:solidFill>
            <a:latin typeface="Calibri" panose="020F0502020204030204"/>
            <a:ea typeface="+mn-ea"/>
            <a:cs typeface="+mn-cs"/>
          </a:endParaRPr>
        </a:p>
      </dsp:txBody>
      <dsp:txXfrm>
        <a:off x="1092040" y="29353"/>
        <a:ext cx="3987218" cy="587079"/>
      </dsp:txXfrm>
    </dsp:sp>
    <dsp:sp modelId="{C30FCF94-2EC7-43CB-88C9-5364AC35C607}">
      <dsp:nvSpPr>
        <dsp:cNvPr id="0" name=""/>
        <dsp:cNvSpPr/>
      </dsp:nvSpPr>
      <dsp:spPr>
        <a:xfrm>
          <a:off x="1015851" y="616433"/>
          <a:ext cx="4063407"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B152932-E268-4D3C-87F6-461DCD3AE2D1}">
      <dsp:nvSpPr>
        <dsp:cNvPr id="0" name=""/>
        <dsp:cNvSpPr/>
      </dsp:nvSpPr>
      <dsp:spPr>
        <a:xfrm>
          <a:off x="1092040" y="645786"/>
          <a:ext cx="3987218" cy="587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O" sz="1600" b="1" kern="1200" dirty="0">
              <a:solidFill>
                <a:schemeClr val="bg2">
                  <a:lumMod val="50000"/>
                </a:schemeClr>
              </a:solidFill>
              <a:latin typeface="Calibri" panose="020F0502020204030204"/>
              <a:ea typeface="+mn-ea"/>
              <a:cs typeface="+mn-cs"/>
            </a:rPr>
            <a:t>Mes Marzo  - Mayor Impacto en disminución de toneladas</a:t>
          </a:r>
          <a:endParaRPr lang="es-MX" sz="1600" b="1" kern="1200" dirty="0">
            <a:solidFill>
              <a:schemeClr val="bg2">
                <a:lumMod val="50000"/>
              </a:schemeClr>
            </a:solidFill>
            <a:latin typeface="Calibri" panose="020F0502020204030204"/>
            <a:ea typeface="+mn-ea"/>
            <a:cs typeface="+mn-cs"/>
          </a:endParaRPr>
        </a:p>
      </dsp:txBody>
      <dsp:txXfrm>
        <a:off x="1092040" y="645786"/>
        <a:ext cx="3987218" cy="587079"/>
      </dsp:txXfrm>
    </dsp:sp>
    <dsp:sp modelId="{06451E6E-B4C4-4B28-A963-EE359B95EA85}">
      <dsp:nvSpPr>
        <dsp:cNvPr id="0" name=""/>
        <dsp:cNvSpPr/>
      </dsp:nvSpPr>
      <dsp:spPr>
        <a:xfrm>
          <a:off x="1015851" y="1232866"/>
          <a:ext cx="4063407"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F013FEF-4332-40D0-B22B-8F4DD413D02E}">
      <dsp:nvSpPr>
        <dsp:cNvPr id="0" name=""/>
        <dsp:cNvSpPr/>
      </dsp:nvSpPr>
      <dsp:spPr>
        <a:xfrm>
          <a:off x="1092040" y="1262219"/>
          <a:ext cx="3987218" cy="2529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es-MX" sz="1600" b="1" kern="1200" dirty="0">
              <a:solidFill>
                <a:schemeClr val="bg2">
                  <a:lumMod val="50000"/>
                </a:schemeClr>
              </a:solidFill>
              <a:latin typeface="Calibri" panose="020F0502020204030204"/>
              <a:ea typeface="+mn-ea"/>
              <a:cs typeface="+mn-cs"/>
            </a:rPr>
            <a:t>Estos cambios se presentan debido a que el primer trimestre del 2021 se tuvo la reactivación económica, después de la cuarentena por la pandemia, sin embargo, podemos observar que para este 2022 se presentó una inflación mucho mayor a los años anteriores, lo que baja la capacidad de adquisición de las personas lo cuál se ve reflejado en la generación de residuos para el mes de marzo de 2022</a:t>
          </a:r>
          <a:r>
            <a:rPr lang="es-MX" sz="1600" b="1" kern="1200" dirty="0">
              <a:latin typeface="Calibri" panose="020F0502020204030204"/>
              <a:ea typeface="+mn-ea"/>
              <a:cs typeface="+mn-cs"/>
            </a:rPr>
            <a:t>.</a:t>
          </a:r>
        </a:p>
      </dsp:txBody>
      <dsp:txXfrm>
        <a:off x="1092040" y="1262219"/>
        <a:ext cx="3987218" cy="2529735"/>
      </dsp:txXfrm>
    </dsp:sp>
    <dsp:sp modelId="{1095FFC0-59FA-46F3-9B99-CD3B387E93A7}">
      <dsp:nvSpPr>
        <dsp:cNvPr id="0" name=""/>
        <dsp:cNvSpPr/>
      </dsp:nvSpPr>
      <dsp:spPr>
        <a:xfrm>
          <a:off x="1015851" y="3791955"/>
          <a:ext cx="4063407"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F2A58F-FDA7-43F4-AA06-966BAED6E062}">
      <dsp:nvSpPr>
        <dsp:cNvPr id="0" name=""/>
        <dsp:cNvSpPr/>
      </dsp:nvSpPr>
      <dsp:spPr>
        <a:xfrm>
          <a:off x="0" y="0"/>
          <a:ext cx="5243722" cy="0"/>
        </a:xfrm>
        <a:prstGeom prst="line">
          <a:avLst/>
        </a:prstGeom>
        <a:solidFill>
          <a:schemeClr val="accent6">
            <a:shade val="50000"/>
            <a:hueOff val="0"/>
            <a:satOff val="0"/>
            <a:lumOff val="0"/>
            <a:alphaOff val="0"/>
          </a:schemeClr>
        </a:solidFill>
        <a:ln w="12700" cap="flat" cmpd="sng" algn="ctr">
          <a:solidFill>
            <a:schemeClr val="accent6">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FC866C-9469-4827-94CD-1B3287EEFF19}">
      <dsp:nvSpPr>
        <dsp:cNvPr id="0" name=""/>
        <dsp:cNvSpPr/>
      </dsp:nvSpPr>
      <dsp:spPr>
        <a:xfrm>
          <a:off x="0" y="0"/>
          <a:ext cx="1048744" cy="5227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s-CO" sz="2100" b="1" kern="1200" dirty="0"/>
            <a:t>Análisis</a:t>
          </a:r>
          <a:endParaRPr lang="es-MX" sz="2100" b="1" kern="1200" dirty="0"/>
        </a:p>
      </dsp:txBody>
      <dsp:txXfrm>
        <a:off x="0" y="0"/>
        <a:ext cx="1048744" cy="5227724"/>
      </dsp:txXfrm>
    </dsp:sp>
    <dsp:sp modelId="{75D12425-F4D0-4D1B-820B-EE88C09E6470}">
      <dsp:nvSpPr>
        <dsp:cNvPr id="0" name=""/>
        <dsp:cNvSpPr/>
      </dsp:nvSpPr>
      <dsp:spPr>
        <a:xfrm>
          <a:off x="1127400" y="71855"/>
          <a:ext cx="4116321" cy="1028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O" sz="1600" b="1" kern="1200" dirty="0">
              <a:solidFill>
                <a:schemeClr val="bg2">
                  <a:lumMod val="50000"/>
                </a:schemeClr>
              </a:solidFill>
            </a:rPr>
            <a:t>Ejecución de 12.777 Km más que el año 2021 – 3.2%</a:t>
          </a:r>
          <a:endParaRPr lang="es-MX" sz="1600" b="1" kern="1200" dirty="0">
            <a:solidFill>
              <a:schemeClr val="bg2">
                <a:lumMod val="50000"/>
              </a:schemeClr>
            </a:solidFill>
          </a:endParaRPr>
        </a:p>
      </dsp:txBody>
      <dsp:txXfrm>
        <a:off x="1127400" y="71855"/>
        <a:ext cx="4116321" cy="1028700"/>
      </dsp:txXfrm>
    </dsp:sp>
    <dsp:sp modelId="{EC36247C-2965-4F85-90DB-4075843493D6}">
      <dsp:nvSpPr>
        <dsp:cNvPr id="0" name=""/>
        <dsp:cNvSpPr/>
      </dsp:nvSpPr>
      <dsp:spPr>
        <a:xfrm>
          <a:off x="1048744" y="1100555"/>
          <a:ext cx="4194977"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1F2A510-4F4D-42CB-ACC9-4DECC0C8C69F}">
      <dsp:nvSpPr>
        <dsp:cNvPr id="0" name=""/>
        <dsp:cNvSpPr/>
      </dsp:nvSpPr>
      <dsp:spPr>
        <a:xfrm>
          <a:off x="1127400" y="1172411"/>
          <a:ext cx="4116321" cy="1437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es-MX" sz="1600" b="1" kern="1200" dirty="0">
              <a:solidFill>
                <a:schemeClr val="bg2">
                  <a:lumMod val="50000"/>
                </a:schemeClr>
              </a:solidFill>
            </a:rPr>
            <a:t>En Marzo 2022 - Rediseño del Corregimiento de Santa Elena, lo cual representa un incremento promedio de 463 km de cuneta por mes. En total ingresaron 4 Operarios adicionales para cubrir 10 </a:t>
          </a:r>
          <a:r>
            <a:rPr lang="es-MX" sz="1600" b="1" kern="1200" dirty="0" err="1">
              <a:solidFill>
                <a:schemeClr val="bg2">
                  <a:lumMod val="50000"/>
                </a:schemeClr>
              </a:solidFill>
            </a:rPr>
            <a:t>Microrutas</a:t>
          </a:r>
          <a:r>
            <a:rPr lang="es-MX" sz="1600" b="1" kern="1200" dirty="0">
              <a:solidFill>
                <a:schemeClr val="bg2">
                  <a:lumMod val="50000"/>
                </a:schemeClr>
              </a:solidFill>
            </a:rPr>
            <a:t> nuevas.</a:t>
          </a:r>
        </a:p>
      </dsp:txBody>
      <dsp:txXfrm>
        <a:off x="1127400" y="1172411"/>
        <a:ext cx="4116321" cy="1437113"/>
      </dsp:txXfrm>
    </dsp:sp>
    <dsp:sp modelId="{3560EE92-67F9-4766-B359-139B78062339}">
      <dsp:nvSpPr>
        <dsp:cNvPr id="0" name=""/>
        <dsp:cNvSpPr/>
      </dsp:nvSpPr>
      <dsp:spPr>
        <a:xfrm>
          <a:off x="1048744" y="2609525"/>
          <a:ext cx="4194977"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AA8F56-639F-4869-8F2E-D48285587FD9}">
      <dsp:nvSpPr>
        <dsp:cNvPr id="0" name=""/>
        <dsp:cNvSpPr/>
      </dsp:nvSpPr>
      <dsp:spPr>
        <a:xfrm>
          <a:off x="1127400" y="2681380"/>
          <a:ext cx="4116321" cy="958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MX" sz="1600" b="1" kern="1200" dirty="0">
              <a:solidFill>
                <a:schemeClr val="bg2">
                  <a:lumMod val="50000"/>
                </a:schemeClr>
              </a:solidFill>
            </a:rPr>
            <a:t>Total de </a:t>
          </a:r>
          <a:r>
            <a:rPr lang="es-MX" sz="1600" b="1" kern="1200" dirty="0" err="1">
              <a:solidFill>
                <a:schemeClr val="bg2">
                  <a:lumMod val="50000"/>
                </a:schemeClr>
              </a:solidFill>
            </a:rPr>
            <a:t>Microrrutas</a:t>
          </a:r>
          <a:r>
            <a:rPr lang="es-MX" sz="1600" b="1" kern="1200" dirty="0">
              <a:solidFill>
                <a:schemeClr val="bg2">
                  <a:lumMod val="50000"/>
                </a:schemeClr>
              </a:solidFill>
            </a:rPr>
            <a:t> a Marzo 2022 – 1932</a:t>
          </a:r>
        </a:p>
      </dsp:txBody>
      <dsp:txXfrm>
        <a:off x="1127400" y="2681380"/>
        <a:ext cx="4116321" cy="958885"/>
      </dsp:txXfrm>
    </dsp:sp>
    <dsp:sp modelId="{DE35B824-B481-4A6B-8249-C0FBF6317CB1}">
      <dsp:nvSpPr>
        <dsp:cNvPr id="0" name=""/>
        <dsp:cNvSpPr/>
      </dsp:nvSpPr>
      <dsp:spPr>
        <a:xfrm>
          <a:off x="1048744" y="3640266"/>
          <a:ext cx="4194977"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FC6D99D-FE7D-4B30-8D01-00957A421608}">
      <dsp:nvSpPr>
        <dsp:cNvPr id="0" name=""/>
        <dsp:cNvSpPr/>
      </dsp:nvSpPr>
      <dsp:spPr>
        <a:xfrm>
          <a:off x="1127400" y="3712121"/>
          <a:ext cx="4116321" cy="1437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es-MX" sz="1600" b="1" kern="1200" dirty="0">
              <a:solidFill>
                <a:schemeClr val="bg2">
                  <a:lumMod val="50000"/>
                </a:schemeClr>
              </a:solidFill>
            </a:rPr>
            <a:t>Mejora en la disponibilidad de la Barredora, se recalca en la necesidad de reposición de dicho equipo. </a:t>
          </a:r>
        </a:p>
        <a:p>
          <a:pPr marL="0" lvl="0" indent="0" algn="just" defTabSz="711200">
            <a:lnSpc>
              <a:spcPct val="90000"/>
            </a:lnSpc>
            <a:spcBef>
              <a:spcPct val="0"/>
            </a:spcBef>
            <a:spcAft>
              <a:spcPct val="35000"/>
            </a:spcAft>
            <a:buNone/>
          </a:pPr>
          <a:r>
            <a:rPr lang="es-MX" sz="1600" b="1" kern="1200" dirty="0">
              <a:solidFill>
                <a:schemeClr val="bg2">
                  <a:lumMod val="50000"/>
                </a:schemeClr>
              </a:solidFill>
            </a:rPr>
            <a:t>Se han dejado de barrer 726 Km  - Barrido Mecánico</a:t>
          </a:r>
        </a:p>
      </dsp:txBody>
      <dsp:txXfrm>
        <a:off x="1127400" y="3712121"/>
        <a:ext cx="4116321" cy="1437113"/>
      </dsp:txXfrm>
    </dsp:sp>
    <dsp:sp modelId="{EE184C7E-5458-429D-9ECE-A0A6A0A6851D}">
      <dsp:nvSpPr>
        <dsp:cNvPr id="0" name=""/>
        <dsp:cNvSpPr/>
      </dsp:nvSpPr>
      <dsp:spPr>
        <a:xfrm>
          <a:off x="1048744" y="5149235"/>
          <a:ext cx="4194977"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F2A58F-FDA7-43F4-AA06-966BAED6E062}">
      <dsp:nvSpPr>
        <dsp:cNvPr id="0" name=""/>
        <dsp:cNvSpPr/>
      </dsp:nvSpPr>
      <dsp:spPr>
        <a:xfrm>
          <a:off x="0" y="0"/>
          <a:ext cx="3781158" cy="0"/>
        </a:xfrm>
        <a:prstGeom prst="line">
          <a:avLst/>
        </a:prstGeom>
        <a:solidFill>
          <a:schemeClr val="accent6">
            <a:shade val="50000"/>
            <a:hueOff val="0"/>
            <a:satOff val="0"/>
            <a:lumOff val="0"/>
            <a:alphaOff val="0"/>
          </a:schemeClr>
        </a:solidFill>
        <a:ln w="12700" cap="flat" cmpd="sng" algn="ctr">
          <a:solidFill>
            <a:schemeClr val="accent6">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FC866C-9469-4827-94CD-1B3287EEFF19}">
      <dsp:nvSpPr>
        <dsp:cNvPr id="0" name=""/>
        <dsp:cNvSpPr/>
      </dsp:nvSpPr>
      <dsp:spPr>
        <a:xfrm>
          <a:off x="0" y="0"/>
          <a:ext cx="756231" cy="3815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s-CO" sz="1500" b="1" kern="1200" dirty="0"/>
            <a:t>Análisis</a:t>
          </a:r>
          <a:endParaRPr lang="es-MX" sz="1500" b="1" kern="1200" dirty="0"/>
        </a:p>
      </dsp:txBody>
      <dsp:txXfrm>
        <a:off x="0" y="0"/>
        <a:ext cx="756231" cy="3815818"/>
      </dsp:txXfrm>
    </dsp:sp>
    <dsp:sp modelId="{75D12425-F4D0-4D1B-820B-EE88C09E6470}">
      <dsp:nvSpPr>
        <dsp:cNvPr id="0" name=""/>
        <dsp:cNvSpPr/>
      </dsp:nvSpPr>
      <dsp:spPr>
        <a:xfrm>
          <a:off x="812948" y="88687"/>
          <a:ext cx="2968209" cy="1773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O" sz="1600" b="1" kern="1200" dirty="0">
              <a:solidFill>
                <a:schemeClr val="bg2">
                  <a:lumMod val="50000"/>
                </a:schemeClr>
              </a:solidFill>
            </a:rPr>
            <a:t>Promedio de servicios mensuales del 5.106 ( Año 2022)</a:t>
          </a:r>
          <a:endParaRPr lang="es-MX" sz="1600" b="1" kern="1200" dirty="0">
            <a:solidFill>
              <a:schemeClr val="bg2">
                <a:lumMod val="50000"/>
              </a:schemeClr>
            </a:solidFill>
          </a:endParaRPr>
        </a:p>
      </dsp:txBody>
      <dsp:txXfrm>
        <a:off x="812948" y="88687"/>
        <a:ext cx="2968209" cy="1773759"/>
      </dsp:txXfrm>
    </dsp:sp>
    <dsp:sp modelId="{EC36247C-2965-4F85-90DB-4075843493D6}">
      <dsp:nvSpPr>
        <dsp:cNvPr id="0" name=""/>
        <dsp:cNvSpPr/>
      </dsp:nvSpPr>
      <dsp:spPr>
        <a:xfrm>
          <a:off x="756231" y="1862447"/>
          <a:ext cx="3024926"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1F2A510-4F4D-42CB-ACC9-4DECC0C8C69F}">
      <dsp:nvSpPr>
        <dsp:cNvPr id="0" name=""/>
        <dsp:cNvSpPr/>
      </dsp:nvSpPr>
      <dsp:spPr>
        <a:xfrm>
          <a:off x="812948" y="1951135"/>
          <a:ext cx="2968209" cy="1773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es-MX" sz="1600" b="1" kern="1200" dirty="0">
              <a:solidFill>
                <a:schemeClr val="bg2">
                  <a:lumMod val="50000"/>
                </a:schemeClr>
              </a:solidFill>
            </a:rPr>
            <a:t>Con respecto al años 2021, se presenta un aumento de 1.16% en la cantidad de frecuencias diseñadas y cumplidas </a:t>
          </a:r>
        </a:p>
      </dsp:txBody>
      <dsp:txXfrm>
        <a:off x="812948" y="1951135"/>
        <a:ext cx="2968209" cy="1773759"/>
      </dsp:txXfrm>
    </dsp:sp>
    <dsp:sp modelId="{3560EE92-67F9-4766-B359-139B78062339}">
      <dsp:nvSpPr>
        <dsp:cNvPr id="0" name=""/>
        <dsp:cNvSpPr/>
      </dsp:nvSpPr>
      <dsp:spPr>
        <a:xfrm>
          <a:off x="756231" y="3724894"/>
          <a:ext cx="3024926"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F2A58F-FDA7-43F4-AA06-966BAED6E062}">
      <dsp:nvSpPr>
        <dsp:cNvPr id="0" name=""/>
        <dsp:cNvSpPr/>
      </dsp:nvSpPr>
      <dsp:spPr>
        <a:xfrm>
          <a:off x="0" y="0"/>
          <a:ext cx="5081109" cy="0"/>
        </a:xfrm>
        <a:prstGeom prst="line">
          <a:avLst/>
        </a:prstGeom>
        <a:solidFill>
          <a:schemeClr val="accent6">
            <a:shade val="50000"/>
            <a:hueOff val="0"/>
            <a:satOff val="0"/>
            <a:lumOff val="0"/>
            <a:alphaOff val="0"/>
          </a:schemeClr>
        </a:solidFill>
        <a:ln w="12700" cap="flat" cmpd="sng" algn="ctr">
          <a:solidFill>
            <a:schemeClr val="accent6">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FC866C-9469-4827-94CD-1B3287EEFF19}">
      <dsp:nvSpPr>
        <dsp:cNvPr id="0" name=""/>
        <dsp:cNvSpPr/>
      </dsp:nvSpPr>
      <dsp:spPr>
        <a:xfrm>
          <a:off x="0" y="0"/>
          <a:ext cx="1016221" cy="2852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s-CO" sz="2100" b="1" kern="1200" dirty="0"/>
            <a:t>Análisis</a:t>
          </a:r>
          <a:endParaRPr lang="es-MX" sz="2100" b="1" kern="1200" dirty="0"/>
        </a:p>
      </dsp:txBody>
      <dsp:txXfrm>
        <a:off x="0" y="0"/>
        <a:ext cx="1016221" cy="2852894"/>
      </dsp:txXfrm>
    </dsp:sp>
    <dsp:sp modelId="{75D12425-F4D0-4D1B-820B-EE88C09E6470}">
      <dsp:nvSpPr>
        <dsp:cNvPr id="0" name=""/>
        <dsp:cNvSpPr/>
      </dsp:nvSpPr>
      <dsp:spPr>
        <a:xfrm>
          <a:off x="1092438" y="27094"/>
          <a:ext cx="3988670" cy="1196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O" sz="1600" b="1" kern="1200" dirty="0">
              <a:solidFill>
                <a:schemeClr val="bg2">
                  <a:lumMod val="50000"/>
                </a:schemeClr>
              </a:solidFill>
            </a:rPr>
            <a:t>Se presentaron un total 561 quejas del servicio en el trimestre, que comparado con el año 2021, representa un crecimiento del 64%</a:t>
          </a:r>
          <a:endParaRPr lang="es-MX" sz="1600" b="1" kern="1200" dirty="0">
            <a:solidFill>
              <a:schemeClr val="bg2">
                <a:lumMod val="50000"/>
              </a:schemeClr>
            </a:solidFill>
          </a:endParaRPr>
        </a:p>
      </dsp:txBody>
      <dsp:txXfrm>
        <a:off x="1092438" y="27094"/>
        <a:ext cx="3988670" cy="1196791"/>
      </dsp:txXfrm>
    </dsp:sp>
    <dsp:sp modelId="{EC36247C-2965-4F85-90DB-4075843493D6}">
      <dsp:nvSpPr>
        <dsp:cNvPr id="0" name=""/>
        <dsp:cNvSpPr/>
      </dsp:nvSpPr>
      <dsp:spPr>
        <a:xfrm>
          <a:off x="1016221" y="1223885"/>
          <a:ext cx="4064887"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1F2A510-4F4D-42CB-ACC9-4DECC0C8C69F}">
      <dsp:nvSpPr>
        <dsp:cNvPr id="0" name=""/>
        <dsp:cNvSpPr/>
      </dsp:nvSpPr>
      <dsp:spPr>
        <a:xfrm>
          <a:off x="1092438" y="1317858"/>
          <a:ext cx="3988670" cy="1573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es-MX" sz="1600" b="1" kern="1200" dirty="0">
              <a:solidFill>
                <a:schemeClr val="bg2">
                  <a:lumMod val="50000"/>
                </a:schemeClr>
              </a:solidFill>
            </a:rPr>
            <a:t>La queja que presenta mayor crecimiento es la asociada con la </a:t>
          </a:r>
          <a:r>
            <a:rPr lang="es-MX" sz="1600" b="1" i="1" kern="1200" dirty="0">
              <a:solidFill>
                <a:schemeClr val="bg2">
                  <a:lumMod val="50000"/>
                </a:schemeClr>
              </a:solidFill>
            </a:rPr>
            <a:t>Recolección de Residuos Ordinarios</a:t>
          </a:r>
          <a:r>
            <a:rPr lang="es-MX" sz="1600" b="1" kern="1200" dirty="0">
              <a:solidFill>
                <a:schemeClr val="bg2">
                  <a:lumMod val="50000"/>
                </a:schemeClr>
              </a:solidFill>
            </a:rPr>
            <a:t>, seguida de Barrido y Limpieza y Corte de Césped y Poda de árboles.(no recolección del residuo)</a:t>
          </a:r>
        </a:p>
      </dsp:txBody>
      <dsp:txXfrm>
        <a:off x="1092438" y="1317858"/>
        <a:ext cx="3988670" cy="1573714"/>
      </dsp:txXfrm>
    </dsp:sp>
    <dsp:sp modelId="{3560EE92-67F9-4766-B359-139B78062339}">
      <dsp:nvSpPr>
        <dsp:cNvPr id="0" name=""/>
        <dsp:cNvSpPr/>
      </dsp:nvSpPr>
      <dsp:spPr>
        <a:xfrm>
          <a:off x="1016221" y="2824693"/>
          <a:ext cx="4064887"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ED50B6B-DAC4-484D-9F70-1C8EEC2CC47D}">
      <dsp:nvSpPr>
        <dsp:cNvPr id="0" name=""/>
        <dsp:cNvSpPr/>
      </dsp:nvSpPr>
      <dsp:spPr>
        <a:xfrm>
          <a:off x="0" y="2852894"/>
          <a:ext cx="5081109" cy="0"/>
        </a:xfrm>
        <a:prstGeom prst="line">
          <a:avLst/>
        </a:prstGeom>
        <a:solidFill>
          <a:schemeClr val="accent6">
            <a:shade val="50000"/>
            <a:hueOff val="368424"/>
            <a:satOff val="-16105"/>
            <a:lumOff val="43961"/>
            <a:alphaOff val="0"/>
          </a:schemeClr>
        </a:solidFill>
        <a:ln w="12700" cap="flat" cmpd="sng" algn="ctr">
          <a:solidFill>
            <a:schemeClr val="accent6">
              <a:shade val="50000"/>
              <a:hueOff val="368424"/>
              <a:satOff val="-16105"/>
              <a:lumOff val="43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9697F9-37DD-4F83-937C-DB82929CD571}">
      <dsp:nvSpPr>
        <dsp:cNvPr id="0" name=""/>
        <dsp:cNvSpPr/>
      </dsp:nvSpPr>
      <dsp:spPr>
        <a:xfrm>
          <a:off x="16909" y="2852894"/>
          <a:ext cx="1016221" cy="2852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es-CO" sz="1600" b="1" kern="1200" dirty="0">
              <a:solidFill>
                <a:schemeClr val="tx1"/>
              </a:solidFill>
            </a:rPr>
            <a:t>Acciones</a:t>
          </a:r>
          <a:endParaRPr lang="es-MX" sz="1600" b="1" kern="1200" dirty="0">
            <a:solidFill>
              <a:schemeClr val="tx1"/>
            </a:solidFill>
          </a:endParaRPr>
        </a:p>
      </dsp:txBody>
      <dsp:txXfrm>
        <a:off x="16909" y="2852894"/>
        <a:ext cx="1016221" cy="2852894"/>
      </dsp:txXfrm>
    </dsp:sp>
    <dsp:sp modelId="{9843CCFD-9E76-4053-B503-B9674C67A3C1}">
      <dsp:nvSpPr>
        <dsp:cNvPr id="0" name=""/>
        <dsp:cNvSpPr/>
      </dsp:nvSpPr>
      <dsp:spPr>
        <a:xfrm>
          <a:off x="1092438" y="2919201"/>
          <a:ext cx="3988670" cy="1326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es-CO" sz="1600" b="1" kern="1200" dirty="0">
              <a:solidFill>
                <a:schemeClr val="bg2">
                  <a:lumMod val="50000"/>
                </a:schemeClr>
              </a:solidFill>
            </a:rPr>
            <a:t>Revisión de las quejas registradas del servicio para hacer el respectivo análisis con los Jefes de Zona y Servicio al Cliente</a:t>
          </a:r>
          <a:endParaRPr lang="es-MX" sz="1600" b="1" kern="1200" dirty="0">
            <a:solidFill>
              <a:schemeClr val="bg2">
                <a:lumMod val="50000"/>
              </a:schemeClr>
            </a:solidFill>
          </a:endParaRPr>
        </a:p>
      </dsp:txBody>
      <dsp:txXfrm>
        <a:off x="1092438" y="2919201"/>
        <a:ext cx="3988670" cy="1326149"/>
      </dsp:txXfrm>
    </dsp:sp>
    <dsp:sp modelId="{E575C264-5AF8-4D3B-8EFE-F0C8E5EB0D34}">
      <dsp:nvSpPr>
        <dsp:cNvPr id="0" name=""/>
        <dsp:cNvSpPr/>
      </dsp:nvSpPr>
      <dsp:spPr>
        <a:xfrm>
          <a:off x="1016221" y="4245351"/>
          <a:ext cx="4064887"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9127FF-5A41-4921-B4B8-0E89BA4D1CAA}">
      <dsp:nvSpPr>
        <dsp:cNvPr id="0" name=""/>
        <dsp:cNvSpPr/>
      </dsp:nvSpPr>
      <dsp:spPr>
        <a:xfrm>
          <a:off x="1092438" y="4311658"/>
          <a:ext cx="3988670" cy="1326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es-CO" sz="1600" b="1" kern="1200" dirty="0">
              <a:solidFill>
                <a:schemeClr val="bg2">
                  <a:lumMod val="50000"/>
                </a:schemeClr>
              </a:solidFill>
            </a:rPr>
            <a:t>Seguimiento interventoria de zonas verdes y con las fundaciones</a:t>
          </a:r>
          <a:endParaRPr lang="es-MX" sz="1600" b="1" kern="1200" dirty="0">
            <a:solidFill>
              <a:schemeClr val="bg2">
                <a:lumMod val="50000"/>
              </a:schemeClr>
            </a:solidFill>
          </a:endParaRPr>
        </a:p>
      </dsp:txBody>
      <dsp:txXfrm>
        <a:off x="1092438" y="4311658"/>
        <a:ext cx="3988670" cy="1326149"/>
      </dsp:txXfrm>
    </dsp:sp>
    <dsp:sp modelId="{23BFCE4F-286F-413D-8A03-94BCDF82149B}">
      <dsp:nvSpPr>
        <dsp:cNvPr id="0" name=""/>
        <dsp:cNvSpPr/>
      </dsp:nvSpPr>
      <dsp:spPr>
        <a:xfrm>
          <a:off x="1016221" y="5637808"/>
          <a:ext cx="4064887"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F2A58F-FDA7-43F4-AA06-966BAED6E062}">
      <dsp:nvSpPr>
        <dsp:cNvPr id="0" name=""/>
        <dsp:cNvSpPr/>
      </dsp:nvSpPr>
      <dsp:spPr>
        <a:xfrm>
          <a:off x="0" y="0"/>
          <a:ext cx="5701875" cy="0"/>
        </a:xfrm>
        <a:prstGeom prst="line">
          <a:avLst/>
        </a:prstGeom>
        <a:solidFill>
          <a:schemeClr val="accent6">
            <a:shade val="50000"/>
            <a:hueOff val="0"/>
            <a:satOff val="0"/>
            <a:lumOff val="0"/>
            <a:alphaOff val="0"/>
          </a:schemeClr>
        </a:solidFill>
        <a:ln w="12700" cap="flat" cmpd="sng" algn="ctr">
          <a:solidFill>
            <a:schemeClr val="accent6">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FC866C-9469-4827-94CD-1B3287EEFF19}">
      <dsp:nvSpPr>
        <dsp:cNvPr id="0" name=""/>
        <dsp:cNvSpPr/>
      </dsp:nvSpPr>
      <dsp:spPr>
        <a:xfrm>
          <a:off x="0" y="0"/>
          <a:ext cx="1140375" cy="584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s-CO" sz="2300" b="1" kern="1200" dirty="0"/>
            <a:t>Análisis</a:t>
          </a:r>
          <a:endParaRPr lang="es-MX" sz="2300" b="1" kern="1200" dirty="0"/>
        </a:p>
      </dsp:txBody>
      <dsp:txXfrm>
        <a:off x="0" y="0"/>
        <a:ext cx="1140375" cy="5842000"/>
      </dsp:txXfrm>
    </dsp:sp>
    <dsp:sp modelId="{75D12425-F4D0-4D1B-820B-EE88C09E6470}">
      <dsp:nvSpPr>
        <dsp:cNvPr id="0" name=""/>
        <dsp:cNvSpPr/>
      </dsp:nvSpPr>
      <dsp:spPr>
        <a:xfrm>
          <a:off x="1225903" y="64396"/>
          <a:ext cx="4475972" cy="1287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O" sz="1600" b="1" kern="1200" dirty="0">
              <a:solidFill>
                <a:schemeClr val="bg2">
                  <a:lumMod val="50000"/>
                </a:schemeClr>
              </a:solidFill>
            </a:rPr>
            <a:t>Se presentaron un total 884 reclamaciones de facturación en el trimestre, que comparado con el año 2021, representa una disminución del 17%.</a:t>
          </a:r>
          <a:endParaRPr lang="es-MX" sz="1600" b="1" kern="1200" dirty="0">
            <a:solidFill>
              <a:schemeClr val="bg2">
                <a:lumMod val="50000"/>
              </a:schemeClr>
            </a:solidFill>
          </a:endParaRPr>
        </a:p>
      </dsp:txBody>
      <dsp:txXfrm>
        <a:off x="1225903" y="64396"/>
        <a:ext cx="4475972" cy="1287921"/>
      </dsp:txXfrm>
    </dsp:sp>
    <dsp:sp modelId="{EC36247C-2965-4F85-90DB-4075843493D6}">
      <dsp:nvSpPr>
        <dsp:cNvPr id="0" name=""/>
        <dsp:cNvSpPr/>
      </dsp:nvSpPr>
      <dsp:spPr>
        <a:xfrm>
          <a:off x="1140375" y="1352317"/>
          <a:ext cx="456150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1F2A510-4F4D-42CB-ACC9-4DECC0C8C69F}">
      <dsp:nvSpPr>
        <dsp:cNvPr id="0" name=""/>
        <dsp:cNvSpPr/>
      </dsp:nvSpPr>
      <dsp:spPr>
        <a:xfrm>
          <a:off x="1225903" y="1416713"/>
          <a:ext cx="4475972" cy="1287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es-MX" sz="1600" b="1" kern="1200" dirty="0">
              <a:solidFill>
                <a:schemeClr val="bg2">
                  <a:lumMod val="50000"/>
                </a:schemeClr>
              </a:solidFill>
            </a:rPr>
            <a:t>Este resultado obedece a la gran disminución en tipologías como: </a:t>
          </a:r>
          <a:r>
            <a:rPr lang="es-MX" sz="1600" b="1" i="1" kern="1200" dirty="0">
              <a:solidFill>
                <a:schemeClr val="accent2"/>
              </a:solidFill>
            </a:rPr>
            <a:t>Tarifa incorrecta </a:t>
          </a:r>
          <a:r>
            <a:rPr lang="es-MX" sz="1600" b="1" kern="1200" dirty="0">
              <a:solidFill>
                <a:schemeClr val="bg2">
                  <a:lumMod val="50000"/>
                </a:schemeClr>
              </a:solidFill>
            </a:rPr>
            <a:t>(-92%) ,  </a:t>
          </a:r>
          <a:r>
            <a:rPr lang="es-MX" sz="1600" b="1" i="1" kern="1200" dirty="0">
              <a:solidFill>
                <a:schemeClr val="accent2"/>
              </a:solidFill>
            </a:rPr>
            <a:t>Inconformidad con el Aforo</a:t>
          </a:r>
          <a:r>
            <a:rPr lang="es-MX" sz="1600" b="1" i="1" kern="1200" dirty="0">
              <a:solidFill>
                <a:schemeClr val="bg2">
                  <a:lumMod val="50000"/>
                </a:schemeClr>
              </a:solidFill>
            </a:rPr>
            <a:t> </a:t>
          </a:r>
          <a:r>
            <a:rPr lang="es-MX" sz="1600" b="1" kern="1200" dirty="0">
              <a:solidFill>
                <a:schemeClr val="bg2">
                  <a:lumMod val="50000"/>
                </a:schemeClr>
              </a:solidFill>
            </a:rPr>
            <a:t>(- 60%) , </a:t>
          </a:r>
          <a:r>
            <a:rPr lang="es-MX" sz="1600" b="1" i="1" kern="1200" dirty="0">
              <a:solidFill>
                <a:schemeClr val="accent2"/>
              </a:solidFill>
            </a:rPr>
            <a:t>Cobro por servicios no prestados</a:t>
          </a:r>
          <a:r>
            <a:rPr lang="es-MX" sz="1600" b="1" kern="1200" dirty="0">
              <a:solidFill>
                <a:schemeClr val="bg2">
                  <a:lumMod val="50000"/>
                </a:schemeClr>
              </a:solidFill>
            </a:rPr>
            <a:t> (-73%)- </a:t>
          </a:r>
          <a:r>
            <a:rPr lang="es-MX" sz="1600" b="1" i="1" kern="1200" dirty="0">
              <a:solidFill>
                <a:schemeClr val="accent2"/>
              </a:solidFill>
            </a:rPr>
            <a:t>Cobro múltiple o acumulado</a:t>
          </a:r>
          <a:r>
            <a:rPr lang="es-MX" sz="1600" b="1" kern="1200" dirty="0">
              <a:solidFill>
                <a:schemeClr val="bg2">
                  <a:lumMod val="50000"/>
                </a:schemeClr>
              </a:solidFill>
            </a:rPr>
            <a:t> ( -38%).</a:t>
          </a:r>
        </a:p>
      </dsp:txBody>
      <dsp:txXfrm>
        <a:off x="1225903" y="1416713"/>
        <a:ext cx="4475972" cy="1287921"/>
      </dsp:txXfrm>
    </dsp:sp>
    <dsp:sp modelId="{3560EE92-67F9-4766-B359-139B78062339}">
      <dsp:nvSpPr>
        <dsp:cNvPr id="0" name=""/>
        <dsp:cNvSpPr/>
      </dsp:nvSpPr>
      <dsp:spPr>
        <a:xfrm>
          <a:off x="1140375" y="2704634"/>
          <a:ext cx="456150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D1C4431-C802-4E7B-92DB-EF5E86E4694B}">
      <dsp:nvSpPr>
        <dsp:cNvPr id="0" name=""/>
        <dsp:cNvSpPr/>
      </dsp:nvSpPr>
      <dsp:spPr>
        <a:xfrm>
          <a:off x="1145246" y="2721184"/>
          <a:ext cx="4475972" cy="1650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es-CO" sz="1600" b="1" kern="1200" dirty="0">
              <a:solidFill>
                <a:schemeClr val="bg2">
                  <a:lumMod val="50000"/>
                </a:schemeClr>
              </a:solidFill>
            </a:rPr>
            <a:t>Las reclamaciones que presentaron incremento registradas en la facturación, que fueron: </a:t>
          </a:r>
          <a:r>
            <a:rPr lang="es-CO" sz="1600" b="1" i="1" kern="1200" dirty="0">
              <a:solidFill>
                <a:srgbClr val="92D050"/>
              </a:solidFill>
            </a:rPr>
            <a:t>Inconformidad con la medición o consumo </a:t>
          </a:r>
          <a:r>
            <a:rPr lang="es-CO" sz="1600" b="1" kern="1200" dirty="0">
              <a:solidFill>
                <a:schemeClr val="bg2">
                  <a:lumMod val="50000"/>
                </a:schemeClr>
              </a:solidFill>
            </a:rPr>
            <a:t>(121%) y </a:t>
          </a:r>
          <a:r>
            <a:rPr lang="es-CO" sz="1600" b="1" i="1" kern="1200" dirty="0">
              <a:solidFill>
                <a:srgbClr val="92D050"/>
              </a:solidFill>
            </a:rPr>
            <a:t>Clase de Uso Incorrecto </a:t>
          </a:r>
          <a:r>
            <a:rPr lang="es-CO" sz="1600" b="1" kern="1200" dirty="0">
              <a:solidFill>
                <a:schemeClr val="bg2">
                  <a:lumMod val="50000"/>
                </a:schemeClr>
              </a:solidFill>
            </a:rPr>
            <a:t>(84%).</a:t>
          </a:r>
        </a:p>
        <a:p>
          <a:pPr marL="0" lvl="0" indent="0" algn="just" defTabSz="711200">
            <a:lnSpc>
              <a:spcPct val="90000"/>
            </a:lnSpc>
            <a:spcBef>
              <a:spcPct val="0"/>
            </a:spcBef>
            <a:spcAft>
              <a:spcPct val="35000"/>
            </a:spcAft>
            <a:buNone/>
          </a:pPr>
          <a:r>
            <a:rPr lang="es-CO" sz="1600" b="1" kern="1200" dirty="0">
              <a:solidFill>
                <a:schemeClr val="accent2"/>
              </a:solidFill>
            </a:rPr>
            <a:t>Aforos</a:t>
          </a:r>
          <a:r>
            <a:rPr lang="es-CO" sz="1600" b="1" kern="1200" dirty="0">
              <a:solidFill>
                <a:schemeClr val="bg2">
                  <a:lumMod val="50000"/>
                </a:schemeClr>
              </a:solidFill>
            </a:rPr>
            <a:t> adelantados en la ciudad y al Proceso de </a:t>
          </a:r>
          <a:r>
            <a:rPr lang="es-CO" sz="1600" b="1" kern="1200" dirty="0">
              <a:solidFill>
                <a:schemeClr val="accent2"/>
              </a:solidFill>
            </a:rPr>
            <a:t>Homologación</a:t>
          </a:r>
          <a:r>
            <a:rPr lang="es-CO" sz="1600" b="1" kern="1200" dirty="0">
              <a:solidFill>
                <a:schemeClr val="bg2">
                  <a:lumMod val="50000"/>
                </a:schemeClr>
              </a:solidFill>
            </a:rPr>
            <a:t> permanente de la Base de datos.</a:t>
          </a:r>
        </a:p>
      </dsp:txBody>
      <dsp:txXfrm>
        <a:off x="1145246" y="2721184"/>
        <a:ext cx="4475972" cy="1650432"/>
      </dsp:txXfrm>
    </dsp:sp>
    <dsp:sp modelId="{5568E6C6-B441-4788-B0CF-76D5FF5648B4}">
      <dsp:nvSpPr>
        <dsp:cNvPr id="0" name=""/>
        <dsp:cNvSpPr/>
      </dsp:nvSpPr>
      <dsp:spPr>
        <a:xfrm>
          <a:off x="1140375" y="4419463"/>
          <a:ext cx="456150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CFEAEEB-C0BC-4A69-8A66-66065383B801}">
      <dsp:nvSpPr>
        <dsp:cNvPr id="0" name=""/>
        <dsp:cNvSpPr/>
      </dsp:nvSpPr>
      <dsp:spPr>
        <a:xfrm>
          <a:off x="1225903" y="4483859"/>
          <a:ext cx="4475972" cy="1287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endParaRPr lang="es-CO" sz="1600" b="1" kern="1200" dirty="0">
            <a:solidFill>
              <a:schemeClr val="bg2">
                <a:lumMod val="50000"/>
              </a:schemeClr>
            </a:solidFill>
          </a:endParaRPr>
        </a:p>
        <a:p>
          <a:pPr marL="0" lvl="0" indent="0" algn="just" defTabSz="711200">
            <a:lnSpc>
              <a:spcPct val="90000"/>
            </a:lnSpc>
            <a:spcBef>
              <a:spcPct val="0"/>
            </a:spcBef>
            <a:spcAft>
              <a:spcPct val="35000"/>
            </a:spcAft>
            <a:buNone/>
          </a:pPr>
          <a:r>
            <a:rPr lang="es-CO" sz="1600" b="1" kern="1200" dirty="0">
              <a:solidFill>
                <a:schemeClr val="bg2">
                  <a:lumMod val="50000"/>
                </a:schemeClr>
              </a:solidFill>
            </a:rPr>
            <a:t>Del total de las reclamaciones , se han atendido un total de 235, que representan el 79%</a:t>
          </a:r>
        </a:p>
      </dsp:txBody>
      <dsp:txXfrm>
        <a:off x="1225903" y="4483859"/>
        <a:ext cx="4475972" cy="1287921"/>
      </dsp:txXfrm>
    </dsp:sp>
    <dsp:sp modelId="{C505D787-B941-4B30-9C81-FA56ADDEA710}">
      <dsp:nvSpPr>
        <dsp:cNvPr id="0" name=""/>
        <dsp:cNvSpPr/>
      </dsp:nvSpPr>
      <dsp:spPr>
        <a:xfrm>
          <a:off x="1140375" y="5771781"/>
          <a:ext cx="456150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F2A58F-FDA7-43F4-AA06-966BAED6E062}">
      <dsp:nvSpPr>
        <dsp:cNvPr id="0" name=""/>
        <dsp:cNvSpPr/>
      </dsp:nvSpPr>
      <dsp:spPr>
        <a:xfrm>
          <a:off x="0" y="0"/>
          <a:ext cx="5701875" cy="0"/>
        </a:xfrm>
        <a:prstGeom prst="line">
          <a:avLst/>
        </a:prstGeom>
        <a:solidFill>
          <a:schemeClr val="accent6">
            <a:shade val="50000"/>
            <a:hueOff val="0"/>
            <a:satOff val="0"/>
            <a:lumOff val="0"/>
            <a:alphaOff val="0"/>
          </a:schemeClr>
        </a:solidFill>
        <a:ln w="12700" cap="flat" cmpd="sng" algn="ctr">
          <a:solidFill>
            <a:schemeClr val="accent6">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FC866C-9469-4827-94CD-1B3287EEFF19}">
      <dsp:nvSpPr>
        <dsp:cNvPr id="0" name=""/>
        <dsp:cNvSpPr/>
      </dsp:nvSpPr>
      <dsp:spPr>
        <a:xfrm>
          <a:off x="0" y="50796"/>
          <a:ext cx="1140375" cy="2921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s-CO" sz="2300" b="1" kern="1200" dirty="0"/>
            <a:t>Análisis</a:t>
          </a:r>
          <a:endParaRPr lang="es-MX" sz="2300" b="1" kern="1200" dirty="0"/>
        </a:p>
      </dsp:txBody>
      <dsp:txXfrm>
        <a:off x="0" y="50796"/>
        <a:ext cx="1140375" cy="2921000"/>
      </dsp:txXfrm>
    </dsp:sp>
    <dsp:sp modelId="{75D12425-F4D0-4D1B-820B-EE88C09E6470}">
      <dsp:nvSpPr>
        <dsp:cNvPr id="0" name=""/>
        <dsp:cNvSpPr/>
      </dsp:nvSpPr>
      <dsp:spPr>
        <a:xfrm>
          <a:off x="1225903" y="48921"/>
          <a:ext cx="4475972" cy="343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O" sz="1600" b="1" kern="1200" dirty="0">
              <a:solidFill>
                <a:schemeClr val="bg2">
                  <a:lumMod val="50000"/>
                </a:schemeClr>
              </a:solidFill>
            </a:rPr>
            <a:t>Este resultado se debe a factores como:</a:t>
          </a:r>
        </a:p>
      </dsp:txBody>
      <dsp:txXfrm>
        <a:off x="1225903" y="48921"/>
        <a:ext cx="4475972" cy="343327"/>
      </dsp:txXfrm>
    </dsp:sp>
    <dsp:sp modelId="{EC36247C-2965-4F85-90DB-4075843493D6}">
      <dsp:nvSpPr>
        <dsp:cNvPr id="0" name=""/>
        <dsp:cNvSpPr/>
      </dsp:nvSpPr>
      <dsp:spPr>
        <a:xfrm>
          <a:off x="1140375" y="392248"/>
          <a:ext cx="456150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8A222C5-85E5-4DCB-97A8-1FCF979F28F7}">
      <dsp:nvSpPr>
        <dsp:cNvPr id="0" name=""/>
        <dsp:cNvSpPr/>
      </dsp:nvSpPr>
      <dsp:spPr>
        <a:xfrm>
          <a:off x="1225903" y="441169"/>
          <a:ext cx="4475972" cy="24271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es-CO" sz="1600" b="1" u="sng" kern="1200" dirty="0">
              <a:solidFill>
                <a:srgbClr val="E7E6E6">
                  <a:lumMod val="50000"/>
                </a:srgbClr>
              </a:solidFill>
              <a:latin typeface="Calibri" panose="020F0502020204030204"/>
              <a:ea typeface="+mn-ea"/>
              <a:cs typeface="+mn-cs"/>
            </a:rPr>
            <a:t>Cartera &gt; 60 días:</a:t>
          </a:r>
        </a:p>
        <a:p>
          <a:pPr marL="0" lvl="0" indent="0" algn="just" defTabSz="711200">
            <a:lnSpc>
              <a:spcPct val="90000"/>
            </a:lnSpc>
            <a:spcBef>
              <a:spcPct val="0"/>
            </a:spcBef>
            <a:spcAft>
              <a:spcPct val="35000"/>
            </a:spcAft>
            <a:buNone/>
          </a:pPr>
          <a:r>
            <a:rPr lang="es-CO" sz="1600" b="1" kern="1200" dirty="0">
              <a:solidFill>
                <a:srgbClr val="E7E6E6">
                  <a:lumMod val="50000"/>
                </a:srgbClr>
              </a:solidFill>
              <a:latin typeface="Calibri" panose="020F0502020204030204"/>
              <a:ea typeface="+mn-ea"/>
              <a:cs typeface="+mn-cs"/>
            </a:rPr>
            <a:t>Cumplimiento de los acuerdos de pago</a:t>
          </a:r>
        </a:p>
        <a:p>
          <a:pPr marL="0" lvl="0" indent="0" algn="just" defTabSz="711200">
            <a:lnSpc>
              <a:spcPct val="90000"/>
            </a:lnSpc>
            <a:spcBef>
              <a:spcPct val="0"/>
            </a:spcBef>
            <a:spcAft>
              <a:spcPct val="35000"/>
            </a:spcAft>
            <a:buNone/>
          </a:pPr>
          <a:r>
            <a:rPr lang="es-CO" sz="1600" b="1" kern="1200" dirty="0">
              <a:solidFill>
                <a:srgbClr val="E7E6E6">
                  <a:lumMod val="50000"/>
                </a:srgbClr>
              </a:solidFill>
              <a:latin typeface="Calibri" panose="020F0502020204030204"/>
              <a:ea typeface="+mn-ea"/>
              <a:cs typeface="+mn-cs"/>
            </a:rPr>
            <a:t>Disminución de la cartera financiada </a:t>
          </a:r>
        </a:p>
        <a:p>
          <a:pPr marL="0" lvl="0" indent="0" algn="just" defTabSz="711200">
            <a:lnSpc>
              <a:spcPct val="90000"/>
            </a:lnSpc>
            <a:spcBef>
              <a:spcPct val="0"/>
            </a:spcBef>
            <a:spcAft>
              <a:spcPct val="35000"/>
            </a:spcAft>
            <a:buNone/>
          </a:pPr>
          <a:r>
            <a:rPr lang="es-CO" sz="1600" b="1" i="1" kern="1200" dirty="0" err="1">
              <a:solidFill>
                <a:schemeClr val="accent2"/>
              </a:solidFill>
              <a:latin typeface="Calibri" panose="020F0502020204030204"/>
              <a:ea typeface="+mn-ea"/>
              <a:cs typeface="+mn-cs"/>
            </a:rPr>
            <a:t>Mz</a:t>
          </a:r>
          <a:r>
            <a:rPr lang="es-CO" sz="1600" b="1" i="1" kern="1200" dirty="0">
              <a:solidFill>
                <a:schemeClr val="accent2"/>
              </a:solidFill>
              <a:latin typeface="Calibri" panose="020F0502020204030204"/>
              <a:ea typeface="+mn-ea"/>
              <a:cs typeface="+mn-cs"/>
            </a:rPr>
            <a:t> 21 $ 530 </a:t>
          </a:r>
          <a:r>
            <a:rPr lang="es-CO" sz="1600" b="1" i="1" kern="1200" dirty="0" err="1">
              <a:solidFill>
                <a:schemeClr val="accent2"/>
              </a:solidFill>
              <a:latin typeface="Calibri" panose="020F0502020204030204"/>
              <a:ea typeface="+mn-ea"/>
              <a:cs typeface="+mn-cs"/>
            </a:rPr>
            <a:t>mill</a:t>
          </a:r>
          <a:r>
            <a:rPr lang="es-CO" sz="1600" b="1" i="1" kern="1200" dirty="0">
              <a:solidFill>
                <a:schemeClr val="accent2"/>
              </a:solidFill>
              <a:latin typeface="Calibri" panose="020F0502020204030204"/>
              <a:ea typeface="+mn-ea"/>
              <a:cs typeface="+mn-cs"/>
            </a:rPr>
            <a:t> a </a:t>
          </a:r>
          <a:r>
            <a:rPr lang="es-CO" sz="1600" b="1" i="1" kern="1200" dirty="0" err="1">
              <a:solidFill>
                <a:schemeClr val="accent2"/>
              </a:solidFill>
              <a:latin typeface="Calibri" panose="020F0502020204030204"/>
              <a:ea typeface="+mn-ea"/>
              <a:cs typeface="+mn-cs"/>
            </a:rPr>
            <a:t>Mz</a:t>
          </a:r>
          <a:r>
            <a:rPr lang="es-CO" sz="1600" b="1" i="1" kern="1200" dirty="0">
              <a:solidFill>
                <a:schemeClr val="accent2"/>
              </a:solidFill>
              <a:latin typeface="Calibri" panose="020F0502020204030204"/>
              <a:ea typeface="+mn-ea"/>
              <a:cs typeface="+mn-cs"/>
            </a:rPr>
            <a:t> 22 $ 47 </a:t>
          </a:r>
          <a:r>
            <a:rPr lang="es-CO" sz="1600" b="1" i="1" kern="1200" dirty="0" err="1">
              <a:solidFill>
                <a:schemeClr val="accent2"/>
              </a:solidFill>
              <a:latin typeface="Calibri" panose="020F0502020204030204"/>
              <a:ea typeface="+mn-ea"/>
              <a:cs typeface="+mn-cs"/>
            </a:rPr>
            <a:t>mill</a:t>
          </a:r>
          <a:r>
            <a:rPr lang="es-CO" sz="1600" b="1" i="1" kern="1200" dirty="0">
              <a:solidFill>
                <a:schemeClr val="accent2"/>
              </a:solidFill>
              <a:latin typeface="Calibri" panose="020F0502020204030204"/>
              <a:ea typeface="+mn-ea"/>
              <a:cs typeface="+mn-cs"/>
            </a:rPr>
            <a:t>)</a:t>
          </a:r>
        </a:p>
        <a:p>
          <a:pPr marL="0" lvl="0" indent="0" algn="just" defTabSz="711200">
            <a:lnSpc>
              <a:spcPct val="90000"/>
            </a:lnSpc>
            <a:spcBef>
              <a:spcPct val="0"/>
            </a:spcBef>
            <a:spcAft>
              <a:spcPct val="35000"/>
            </a:spcAft>
            <a:buNone/>
          </a:pPr>
          <a:r>
            <a:rPr lang="es-MX" sz="1600" b="1" u="sng" kern="1200" dirty="0">
              <a:solidFill>
                <a:srgbClr val="E7E6E6">
                  <a:lumMod val="50000"/>
                </a:srgbClr>
              </a:solidFill>
              <a:latin typeface="Calibri" panose="020F0502020204030204"/>
              <a:ea typeface="+mn-ea"/>
              <a:cs typeface="+mn-cs"/>
            </a:rPr>
            <a:t>Cartera Total:</a:t>
          </a:r>
        </a:p>
        <a:p>
          <a:pPr marL="0" lvl="0" indent="0" algn="just" defTabSz="711200">
            <a:lnSpc>
              <a:spcPct val="90000"/>
            </a:lnSpc>
            <a:spcBef>
              <a:spcPct val="0"/>
            </a:spcBef>
            <a:spcAft>
              <a:spcPct val="35000"/>
            </a:spcAft>
            <a:buNone/>
          </a:pPr>
          <a:r>
            <a:rPr lang="es-MX" sz="1600" b="1" u="none" kern="1200" dirty="0">
              <a:solidFill>
                <a:srgbClr val="E7E6E6">
                  <a:lumMod val="50000"/>
                </a:srgbClr>
              </a:solidFill>
              <a:latin typeface="Calibri" panose="020F0502020204030204"/>
              <a:ea typeface="+mn-ea"/>
              <a:cs typeface="+mn-cs"/>
            </a:rPr>
            <a:t>Disminución cartera Total (- 24%).</a:t>
          </a:r>
        </a:p>
        <a:p>
          <a:pPr marL="0" lvl="0" indent="0" algn="just" defTabSz="711200">
            <a:lnSpc>
              <a:spcPct val="90000"/>
            </a:lnSpc>
            <a:spcBef>
              <a:spcPct val="0"/>
            </a:spcBef>
            <a:spcAft>
              <a:spcPct val="35000"/>
            </a:spcAft>
            <a:buNone/>
          </a:pPr>
          <a:r>
            <a:rPr lang="es-MX" sz="1600" b="1" u="none" kern="1200" dirty="0">
              <a:solidFill>
                <a:srgbClr val="E7E6E6">
                  <a:lumMod val="50000"/>
                </a:srgbClr>
              </a:solidFill>
              <a:latin typeface="Calibri" panose="020F0502020204030204"/>
              <a:ea typeface="+mn-ea"/>
              <a:cs typeface="+mn-cs"/>
            </a:rPr>
            <a:t>Cartera Financiada – (- 66%) – </a:t>
          </a:r>
        </a:p>
        <a:p>
          <a:pPr marL="0" lvl="0" indent="0" algn="just" defTabSz="711200">
            <a:lnSpc>
              <a:spcPct val="90000"/>
            </a:lnSpc>
            <a:spcBef>
              <a:spcPct val="0"/>
            </a:spcBef>
            <a:spcAft>
              <a:spcPct val="35000"/>
            </a:spcAft>
            <a:buNone/>
          </a:pPr>
          <a:r>
            <a:rPr lang="es-CO" sz="1600" b="1" i="1" kern="1200" dirty="0" err="1">
              <a:solidFill>
                <a:schemeClr val="accent2"/>
              </a:solidFill>
              <a:latin typeface="Calibri" panose="020F0502020204030204"/>
              <a:ea typeface="+mn-ea"/>
              <a:cs typeface="+mn-cs"/>
            </a:rPr>
            <a:t>Mz</a:t>
          </a:r>
          <a:r>
            <a:rPr lang="es-CO" sz="1600" b="1" i="1" kern="1200" dirty="0">
              <a:solidFill>
                <a:schemeClr val="accent2"/>
              </a:solidFill>
              <a:latin typeface="Calibri" panose="020F0502020204030204"/>
              <a:ea typeface="+mn-ea"/>
              <a:cs typeface="+mn-cs"/>
            </a:rPr>
            <a:t> 21 $  9.129 </a:t>
          </a:r>
          <a:r>
            <a:rPr lang="es-CO" sz="1600" b="1" i="1" kern="1200" dirty="0" err="1">
              <a:solidFill>
                <a:schemeClr val="accent2"/>
              </a:solidFill>
              <a:latin typeface="Calibri" panose="020F0502020204030204"/>
              <a:ea typeface="+mn-ea"/>
              <a:cs typeface="+mn-cs"/>
            </a:rPr>
            <a:t>mill</a:t>
          </a:r>
          <a:r>
            <a:rPr lang="es-CO" sz="1600" b="1" i="1" kern="1200" dirty="0">
              <a:solidFill>
                <a:schemeClr val="accent2"/>
              </a:solidFill>
              <a:latin typeface="Calibri" panose="020F0502020204030204"/>
              <a:ea typeface="+mn-ea"/>
              <a:cs typeface="+mn-cs"/>
            </a:rPr>
            <a:t> a </a:t>
          </a:r>
          <a:r>
            <a:rPr lang="es-CO" sz="1600" b="1" i="1" kern="1200" dirty="0" err="1">
              <a:solidFill>
                <a:schemeClr val="accent2"/>
              </a:solidFill>
              <a:latin typeface="Calibri" panose="020F0502020204030204"/>
              <a:ea typeface="+mn-ea"/>
              <a:cs typeface="+mn-cs"/>
            </a:rPr>
            <a:t>Mz</a:t>
          </a:r>
          <a:r>
            <a:rPr lang="es-CO" sz="1600" b="1" i="1" kern="1200" dirty="0">
              <a:solidFill>
                <a:schemeClr val="accent2"/>
              </a:solidFill>
              <a:latin typeface="Calibri" panose="020F0502020204030204"/>
              <a:ea typeface="+mn-ea"/>
              <a:cs typeface="+mn-cs"/>
            </a:rPr>
            <a:t> 22 $ 3.075 </a:t>
          </a:r>
          <a:r>
            <a:rPr lang="es-CO" sz="1600" b="1" i="1" kern="1200" dirty="0" err="1">
              <a:solidFill>
                <a:schemeClr val="accent2"/>
              </a:solidFill>
              <a:latin typeface="Calibri" panose="020F0502020204030204"/>
              <a:ea typeface="+mn-ea"/>
              <a:cs typeface="+mn-cs"/>
            </a:rPr>
            <a:t>mill</a:t>
          </a:r>
          <a:r>
            <a:rPr lang="es-CO" sz="1600" b="1" i="1" kern="1200" dirty="0">
              <a:solidFill>
                <a:schemeClr val="accent2"/>
              </a:solidFill>
              <a:latin typeface="Calibri" panose="020F0502020204030204"/>
              <a:ea typeface="+mn-ea"/>
              <a:cs typeface="+mn-cs"/>
            </a:rPr>
            <a:t>)</a:t>
          </a:r>
          <a:endParaRPr lang="es-MX" sz="1600" b="1" u="none" kern="1200" dirty="0">
            <a:solidFill>
              <a:srgbClr val="E7E6E6">
                <a:lumMod val="50000"/>
              </a:srgbClr>
            </a:solidFill>
            <a:latin typeface="Calibri" panose="020F0502020204030204"/>
            <a:ea typeface="+mn-ea"/>
            <a:cs typeface="+mn-cs"/>
          </a:endParaRPr>
        </a:p>
      </dsp:txBody>
      <dsp:txXfrm>
        <a:off x="1225903" y="441169"/>
        <a:ext cx="4475972" cy="2427129"/>
      </dsp:txXfrm>
    </dsp:sp>
    <dsp:sp modelId="{7689CD2C-7B78-4C14-881B-6867165B2F47}">
      <dsp:nvSpPr>
        <dsp:cNvPr id="0" name=""/>
        <dsp:cNvSpPr/>
      </dsp:nvSpPr>
      <dsp:spPr>
        <a:xfrm>
          <a:off x="1140375" y="2868299"/>
          <a:ext cx="456150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5EF2BAF-5BEE-496C-9C52-19E451920394}">
      <dsp:nvSpPr>
        <dsp:cNvPr id="0" name=""/>
        <dsp:cNvSpPr/>
      </dsp:nvSpPr>
      <dsp:spPr>
        <a:xfrm>
          <a:off x="0" y="2921000"/>
          <a:ext cx="5701875" cy="0"/>
        </a:xfrm>
        <a:prstGeom prst="line">
          <a:avLst/>
        </a:prstGeom>
        <a:solidFill>
          <a:schemeClr val="accent6">
            <a:shade val="50000"/>
            <a:hueOff val="368424"/>
            <a:satOff val="-16105"/>
            <a:lumOff val="43961"/>
            <a:alphaOff val="0"/>
          </a:schemeClr>
        </a:solidFill>
        <a:ln w="12700" cap="flat" cmpd="sng" algn="ctr">
          <a:solidFill>
            <a:schemeClr val="accent6">
              <a:shade val="50000"/>
              <a:hueOff val="368424"/>
              <a:satOff val="-16105"/>
              <a:lumOff val="43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B58433-FF7B-400A-A29A-8E582D596B7D}">
      <dsp:nvSpPr>
        <dsp:cNvPr id="0" name=""/>
        <dsp:cNvSpPr/>
      </dsp:nvSpPr>
      <dsp:spPr>
        <a:xfrm>
          <a:off x="0" y="2921000"/>
          <a:ext cx="1140375" cy="2921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1022350">
            <a:lnSpc>
              <a:spcPct val="90000"/>
            </a:lnSpc>
            <a:spcBef>
              <a:spcPct val="0"/>
            </a:spcBef>
            <a:spcAft>
              <a:spcPct val="35000"/>
            </a:spcAft>
            <a:buNone/>
          </a:pPr>
          <a:r>
            <a:rPr lang="es-CO" sz="2000" b="1" kern="1200" dirty="0">
              <a:solidFill>
                <a:prstClr val="black">
                  <a:hueOff val="0"/>
                  <a:satOff val="0"/>
                  <a:lumOff val="0"/>
                  <a:alphaOff val="0"/>
                </a:prstClr>
              </a:solidFill>
              <a:latin typeface="Calibri" panose="020F0502020204030204"/>
              <a:ea typeface="+mn-ea"/>
              <a:cs typeface="+mn-cs"/>
            </a:rPr>
            <a:t>Acciones</a:t>
          </a:r>
          <a:endParaRPr lang="es-MX" sz="2000" b="1" kern="1200" dirty="0">
            <a:solidFill>
              <a:prstClr val="black">
                <a:hueOff val="0"/>
                <a:satOff val="0"/>
                <a:lumOff val="0"/>
                <a:alphaOff val="0"/>
              </a:prstClr>
            </a:solidFill>
            <a:latin typeface="Calibri" panose="020F0502020204030204"/>
            <a:ea typeface="+mn-ea"/>
            <a:cs typeface="+mn-cs"/>
          </a:endParaRPr>
        </a:p>
      </dsp:txBody>
      <dsp:txXfrm>
        <a:off x="0" y="2921000"/>
        <a:ext cx="1140375" cy="2921000"/>
      </dsp:txXfrm>
    </dsp:sp>
    <dsp:sp modelId="{2D1C4431-C802-4E7B-92DB-EF5E86E4694B}">
      <dsp:nvSpPr>
        <dsp:cNvPr id="0" name=""/>
        <dsp:cNvSpPr/>
      </dsp:nvSpPr>
      <dsp:spPr>
        <a:xfrm>
          <a:off x="1145246" y="2940243"/>
          <a:ext cx="4475972" cy="1195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es-MX" sz="1600" b="1" kern="1200" dirty="0">
              <a:solidFill>
                <a:srgbClr val="E7E6E6">
                  <a:lumMod val="50000"/>
                </a:srgbClr>
              </a:solidFill>
              <a:latin typeface="Calibri" panose="020F0502020204030204"/>
              <a:ea typeface="+mn-ea"/>
              <a:cs typeface="+mn-cs"/>
            </a:rPr>
            <a:t>Revisión de cobros dobles, que afectan la cartera y que fue depurada y autorizado el neteo en el mes de febrero, lo que mejora la cartera y su saldo en mora.</a:t>
          </a:r>
          <a:endParaRPr lang="es-CO" sz="1600" b="1" kern="1200" dirty="0">
            <a:solidFill>
              <a:srgbClr val="E7E6E6">
                <a:lumMod val="50000"/>
              </a:srgbClr>
            </a:solidFill>
            <a:latin typeface="Calibri" panose="020F0502020204030204"/>
            <a:ea typeface="+mn-ea"/>
            <a:cs typeface="+mn-cs"/>
          </a:endParaRPr>
        </a:p>
      </dsp:txBody>
      <dsp:txXfrm>
        <a:off x="1145246" y="2940243"/>
        <a:ext cx="4475972" cy="1195235"/>
      </dsp:txXfrm>
    </dsp:sp>
    <dsp:sp modelId="{5568E6C6-B441-4788-B0CF-76D5FF5648B4}">
      <dsp:nvSpPr>
        <dsp:cNvPr id="0" name=""/>
        <dsp:cNvSpPr/>
      </dsp:nvSpPr>
      <dsp:spPr>
        <a:xfrm>
          <a:off x="1140375" y="4191115"/>
          <a:ext cx="456150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CFEAEEB-C0BC-4A69-8A66-66065383B801}">
      <dsp:nvSpPr>
        <dsp:cNvPr id="0" name=""/>
        <dsp:cNvSpPr/>
      </dsp:nvSpPr>
      <dsp:spPr>
        <a:xfrm>
          <a:off x="1225903" y="4265994"/>
          <a:ext cx="4475972" cy="1497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es-CO" sz="1600" b="1" kern="1200" dirty="0">
              <a:solidFill>
                <a:schemeClr val="bg2">
                  <a:lumMod val="50000"/>
                </a:schemeClr>
              </a:solidFill>
            </a:rPr>
            <a:t>Suspensión del servicio de agua hace que los usuarios sientan una mayor presión para el pago de las </a:t>
          </a:r>
          <a:r>
            <a:rPr lang="es-CO" sz="1600" b="1" kern="1200" dirty="0">
              <a:solidFill>
                <a:srgbClr val="E7E6E6">
                  <a:lumMod val="50000"/>
                </a:srgbClr>
              </a:solidFill>
              <a:latin typeface="Calibri" panose="020F0502020204030204"/>
              <a:ea typeface="+mn-ea"/>
              <a:cs typeface="+mn-cs"/>
            </a:rPr>
            <a:t>facturas permite una mayor </a:t>
          </a:r>
          <a:r>
            <a:rPr lang="es-MX" sz="1600" b="1" kern="1200" dirty="0">
              <a:solidFill>
                <a:srgbClr val="E7E6E6">
                  <a:lumMod val="50000"/>
                </a:srgbClr>
              </a:solidFill>
              <a:latin typeface="Calibri" panose="020F0502020204030204"/>
              <a:ea typeface="+mn-ea"/>
              <a:cs typeface="+mn-cs"/>
            </a:rPr>
            <a:t>recuperación de la tasa de aseo</a:t>
          </a:r>
          <a:endParaRPr lang="es-CO" sz="1600" b="1" kern="1200" dirty="0">
            <a:solidFill>
              <a:srgbClr val="E7E6E6">
                <a:lumMod val="50000"/>
              </a:srgbClr>
            </a:solidFill>
            <a:latin typeface="Calibri" panose="020F0502020204030204"/>
            <a:ea typeface="+mn-ea"/>
            <a:cs typeface="+mn-cs"/>
          </a:endParaRPr>
        </a:p>
      </dsp:txBody>
      <dsp:txXfrm>
        <a:off x="1225903" y="4265994"/>
        <a:ext cx="4475972" cy="1497583"/>
      </dsp:txXfrm>
    </dsp:sp>
    <dsp:sp modelId="{C505D787-B941-4B30-9C81-FA56ADDEA710}">
      <dsp:nvSpPr>
        <dsp:cNvPr id="0" name=""/>
        <dsp:cNvSpPr/>
      </dsp:nvSpPr>
      <dsp:spPr>
        <a:xfrm>
          <a:off x="1140375" y="5763577"/>
          <a:ext cx="456150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F2A58F-FDA7-43F4-AA06-966BAED6E062}">
      <dsp:nvSpPr>
        <dsp:cNvPr id="0" name=""/>
        <dsp:cNvSpPr/>
      </dsp:nvSpPr>
      <dsp:spPr>
        <a:xfrm>
          <a:off x="0" y="0"/>
          <a:ext cx="5701875" cy="0"/>
        </a:xfrm>
        <a:prstGeom prst="line">
          <a:avLst/>
        </a:prstGeom>
        <a:solidFill>
          <a:schemeClr val="accent6">
            <a:shade val="50000"/>
            <a:hueOff val="0"/>
            <a:satOff val="0"/>
            <a:lumOff val="0"/>
            <a:alphaOff val="0"/>
          </a:schemeClr>
        </a:solidFill>
        <a:ln w="12700" cap="flat" cmpd="sng" algn="ctr">
          <a:solidFill>
            <a:schemeClr val="accent6">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FC866C-9469-4827-94CD-1B3287EEFF19}">
      <dsp:nvSpPr>
        <dsp:cNvPr id="0" name=""/>
        <dsp:cNvSpPr/>
      </dsp:nvSpPr>
      <dsp:spPr>
        <a:xfrm>
          <a:off x="0" y="50796"/>
          <a:ext cx="1140375" cy="2921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s-CO" sz="2300" b="1" kern="1200" dirty="0"/>
            <a:t>Análisis</a:t>
          </a:r>
          <a:endParaRPr lang="es-MX" sz="2300" b="1" kern="1200" dirty="0"/>
        </a:p>
      </dsp:txBody>
      <dsp:txXfrm>
        <a:off x="0" y="50796"/>
        <a:ext cx="1140375" cy="2921000"/>
      </dsp:txXfrm>
    </dsp:sp>
    <dsp:sp modelId="{75D12425-F4D0-4D1B-820B-EE88C09E6470}">
      <dsp:nvSpPr>
        <dsp:cNvPr id="0" name=""/>
        <dsp:cNvSpPr/>
      </dsp:nvSpPr>
      <dsp:spPr>
        <a:xfrm>
          <a:off x="1225903" y="62256"/>
          <a:ext cx="4475972" cy="436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O" sz="1600" b="1" kern="1200" dirty="0">
              <a:solidFill>
                <a:schemeClr val="bg2">
                  <a:lumMod val="50000"/>
                </a:schemeClr>
              </a:solidFill>
            </a:rPr>
            <a:t>Este resultado se debe a factores como:</a:t>
          </a:r>
        </a:p>
      </dsp:txBody>
      <dsp:txXfrm>
        <a:off x="1225903" y="62256"/>
        <a:ext cx="4475972" cy="436917"/>
      </dsp:txXfrm>
    </dsp:sp>
    <dsp:sp modelId="{EC36247C-2965-4F85-90DB-4075843493D6}">
      <dsp:nvSpPr>
        <dsp:cNvPr id="0" name=""/>
        <dsp:cNvSpPr/>
      </dsp:nvSpPr>
      <dsp:spPr>
        <a:xfrm>
          <a:off x="1140375" y="499173"/>
          <a:ext cx="456150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8A222C5-85E5-4DCB-97A8-1FCF979F28F7}">
      <dsp:nvSpPr>
        <dsp:cNvPr id="0" name=""/>
        <dsp:cNvSpPr/>
      </dsp:nvSpPr>
      <dsp:spPr>
        <a:xfrm>
          <a:off x="1225903" y="561430"/>
          <a:ext cx="4475972" cy="22967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es-CO" sz="1600" b="1" u="sng" kern="1200" dirty="0">
              <a:solidFill>
                <a:srgbClr val="E7E6E6">
                  <a:lumMod val="50000"/>
                </a:srgbClr>
              </a:solidFill>
              <a:latin typeface="Calibri" panose="020F0502020204030204"/>
              <a:ea typeface="+mn-ea"/>
              <a:cs typeface="+mn-cs"/>
            </a:rPr>
            <a:t>Cartera &gt; 60 días:</a:t>
          </a:r>
        </a:p>
        <a:p>
          <a:pPr marL="0" lvl="0" indent="0" algn="just" defTabSz="711200">
            <a:lnSpc>
              <a:spcPct val="90000"/>
            </a:lnSpc>
            <a:spcBef>
              <a:spcPct val="0"/>
            </a:spcBef>
            <a:spcAft>
              <a:spcPct val="35000"/>
            </a:spcAft>
            <a:buNone/>
          </a:pPr>
          <a:r>
            <a:rPr lang="es-CO" sz="1600" b="1" kern="1200" dirty="0">
              <a:solidFill>
                <a:srgbClr val="E7E6E6">
                  <a:lumMod val="50000"/>
                </a:srgbClr>
              </a:solidFill>
              <a:latin typeface="Calibri" panose="020F0502020204030204"/>
              <a:ea typeface="+mn-ea"/>
              <a:cs typeface="+mn-cs"/>
            </a:rPr>
            <a:t>Cumplimiento de los acuerdos de pago</a:t>
          </a:r>
        </a:p>
        <a:p>
          <a:pPr marL="0" lvl="0" indent="0" algn="just" defTabSz="711200">
            <a:lnSpc>
              <a:spcPct val="90000"/>
            </a:lnSpc>
            <a:spcBef>
              <a:spcPct val="0"/>
            </a:spcBef>
            <a:spcAft>
              <a:spcPct val="35000"/>
            </a:spcAft>
            <a:buNone/>
          </a:pPr>
          <a:r>
            <a:rPr lang="es-CO" sz="1600" b="1" kern="1200" dirty="0">
              <a:solidFill>
                <a:srgbClr val="E7E6E6">
                  <a:lumMod val="50000"/>
                </a:srgbClr>
              </a:solidFill>
              <a:latin typeface="Calibri" panose="020F0502020204030204"/>
              <a:ea typeface="+mn-ea"/>
              <a:cs typeface="+mn-cs"/>
            </a:rPr>
            <a:t>Disminución de la cartera financiada </a:t>
          </a:r>
        </a:p>
        <a:p>
          <a:pPr marL="0" lvl="0" indent="0" algn="just" defTabSz="711200">
            <a:lnSpc>
              <a:spcPct val="90000"/>
            </a:lnSpc>
            <a:spcBef>
              <a:spcPct val="0"/>
            </a:spcBef>
            <a:spcAft>
              <a:spcPct val="35000"/>
            </a:spcAft>
            <a:buNone/>
          </a:pPr>
          <a:r>
            <a:rPr lang="es-CO" sz="1600" b="1" i="1" kern="1200" dirty="0" err="1">
              <a:solidFill>
                <a:schemeClr val="accent2"/>
              </a:solidFill>
              <a:latin typeface="Calibri" panose="020F0502020204030204"/>
              <a:ea typeface="+mn-ea"/>
              <a:cs typeface="+mn-cs"/>
            </a:rPr>
            <a:t>Mz</a:t>
          </a:r>
          <a:r>
            <a:rPr lang="es-CO" sz="1600" b="1" i="1" kern="1200" dirty="0">
              <a:solidFill>
                <a:schemeClr val="accent2"/>
              </a:solidFill>
              <a:latin typeface="Calibri" panose="020F0502020204030204"/>
              <a:ea typeface="+mn-ea"/>
              <a:cs typeface="+mn-cs"/>
            </a:rPr>
            <a:t> 21 $ 530 </a:t>
          </a:r>
          <a:r>
            <a:rPr lang="es-CO" sz="1600" b="1" i="1" kern="1200" dirty="0" err="1">
              <a:solidFill>
                <a:schemeClr val="accent2"/>
              </a:solidFill>
              <a:latin typeface="Calibri" panose="020F0502020204030204"/>
              <a:ea typeface="+mn-ea"/>
              <a:cs typeface="+mn-cs"/>
            </a:rPr>
            <a:t>mill</a:t>
          </a:r>
          <a:r>
            <a:rPr lang="es-CO" sz="1600" b="1" i="1" kern="1200" dirty="0">
              <a:solidFill>
                <a:schemeClr val="accent2"/>
              </a:solidFill>
              <a:latin typeface="Calibri" panose="020F0502020204030204"/>
              <a:ea typeface="+mn-ea"/>
              <a:cs typeface="+mn-cs"/>
            </a:rPr>
            <a:t> a </a:t>
          </a:r>
          <a:r>
            <a:rPr lang="es-CO" sz="1600" b="1" i="1" kern="1200" dirty="0" err="1">
              <a:solidFill>
                <a:schemeClr val="accent2"/>
              </a:solidFill>
              <a:latin typeface="Calibri" panose="020F0502020204030204"/>
              <a:ea typeface="+mn-ea"/>
              <a:cs typeface="+mn-cs"/>
            </a:rPr>
            <a:t>Mz</a:t>
          </a:r>
          <a:r>
            <a:rPr lang="es-CO" sz="1600" b="1" i="1" kern="1200" dirty="0">
              <a:solidFill>
                <a:schemeClr val="accent2"/>
              </a:solidFill>
              <a:latin typeface="Calibri" panose="020F0502020204030204"/>
              <a:ea typeface="+mn-ea"/>
              <a:cs typeface="+mn-cs"/>
            </a:rPr>
            <a:t> 22 $ 47 </a:t>
          </a:r>
          <a:r>
            <a:rPr lang="es-CO" sz="1600" b="1" i="1" kern="1200" dirty="0" err="1">
              <a:solidFill>
                <a:schemeClr val="accent2"/>
              </a:solidFill>
              <a:latin typeface="Calibri" panose="020F0502020204030204"/>
              <a:ea typeface="+mn-ea"/>
              <a:cs typeface="+mn-cs"/>
            </a:rPr>
            <a:t>mill</a:t>
          </a:r>
          <a:r>
            <a:rPr lang="es-CO" sz="1600" b="1" i="1" kern="1200" dirty="0">
              <a:solidFill>
                <a:schemeClr val="accent2"/>
              </a:solidFill>
              <a:latin typeface="Calibri" panose="020F0502020204030204"/>
              <a:ea typeface="+mn-ea"/>
              <a:cs typeface="+mn-cs"/>
            </a:rPr>
            <a:t>)</a:t>
          </a:r>
        </a:p>
        <a:p>
          <a:pPr marL="0" lvl="0" indent="0" algn="just" defTabSz="711200">
            <a:lnSpc>
              <a:spcPct val="90000"/>
            </a:lnSpc>
            <a:spcBef>
              <a:spcPct val="0"/>
            </a:spcBef>
            <a:spcAft>
              <a:spcPct val="35000"/>
            </a:spcAft>
            <a:buNone/>
          </a:pPr>
          <a:r>
            <a:rPr lang="es-MX" sz="1600" b="1" u="sng" kern="1200" dirty="0">
              <a:solidFill>
                <a:srgbClr val="E7E6E6">
                  <a:lumMod val="50000"/>
                </a:srgbClr>
              </a:solidFill>
              <a:latin typeface="Calibri" panose="020F0502020204030204"/>
              <a:ea typeface="+mn-ea"/>
              <a:cs typeface="+mn-cs"/>
            </a:rPr>
            <a:t>Ingresos:</a:t>
          </a:r>
        </a:p>
        <a:p>
          <a:pPr marL="0" lvl="0" indent="0" algn="just" defTabSz="711200">
            <a:lnSpc>
              <a:spcPct val="90000"/>
            </a:lnSpc>
            <a:spcBef>
              <a:spcPct val="0"/>
            </a:spcBef>
            <a:spcAft>
              <a:spcPct val="35000"/>
            </a:spcAft>
            <a:buNone/>
          </a:pPr>
          <a:r>
            <a:rPr lang="es-MX" sz="1600" b="1" u="none" kern="1200" dirty="0">
              <a:solidFill>
                <a:srgbClr val="E7E6E6">
                  <a:lumMod val="50000"/>
                </a:srgbClr>
              </a:solidFill>
              <a:latin typeface="Calibri" panose="020F0502020204030204"/>
              <a:ea typeface="+mn-ea"/>
              <a:cs typeface="+mn-cs"/>
            </a:rPr>
            <a:t>Crecimiento ingresos anual (-11%).</a:t>
          </a:r>
        </a:p>
      </dsp:txBody>
      <dsp:txXfrm>
        <a:off x="1225903" y="561430"/>
        <a:ext cx="4475972" cy="2296747"/>
      </dsp:txXfrm>
    </dsp:sp>
    <dsp:sp modelId="{7689CD2C-7B78-4C14-881B-6867165B2F47}">
      <dsp:nvSpPr>
        <dsp:cNvPr id="0" name=""/>
        <dsp:cNvSpPr/>
      </dsp:nvSpPr>
      <dsp:spPr>
        <a:xfrm>
          <a:off x="1140375" y="2858178"/>
          <a:ext cx="456150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5EF2BAF-5BEE-496C-9C52-19E451920394}">
      <dsp:nvSpPr>
        <dsp:cNvPr id="0" name=""/>
        <dsp:cNvSpPr/>
      </dsp:nvSpPr>
      <dsp:spPr>
        <a:xfrm>
          <a:off x="0" y="2921000"/>
          <a:ext cx="5701875" cy="0"/>
        </a:xfrm>
        <a:prstGeom prst="line">
          <a:avLst/>
        </a:prstGeom>
        <a:solidFill>
          <a:schemeClr val="accent6">
            <a:shade val="50000"/>
            <a:hueOff val="368424"/>
            <a:satOff val="-16105"/>
            <a:lumOff val="43961"/>
            <a:alphaOff val="0"/>
          </a:schemeClr>
        </a:solidFill>
        <a:ln w="12700" cap="flat" cmpd="sng" algn="ctr">
          <a:solidFill>
            <a:schemeClr val="accent6">
              <a:shade val="50000"/>
              <a:hueOff val="368424"/>
              <a:satOff val="-16105"/>
              <a:lumOff val="43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B58433-FF7B-400A-A29A-8E582D596B7D}">
      <dsp:nvSpPr>
        <dsp:cNvPr id="0" name=""/>
        <dsp:cNvSpPr/>
      </dsp:nvSpPr>
      <dsp:spPr>
        <a:xfrm>
          <a:off x="0" y="2921000"/>
          <a:ext cx="1140375" cy="2921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1022350">
            <a:lnSpc>
              <a:spcPct val="90000"/>
            </a:lnSpc>
            <a:spcBef>
              <a:spcPct val="0"/>
            </a:spcBef>
            <a:spcAft>
              <a:spcPct val="35000"/>
            </a:spcAft>
            <a:buNone/>
          </a:pPr>
          <a:r>
            <a:rPr lang="es-CO" sz="2000" b="1" kern="1200" dirty="0">
              <a:solidFill>
                <a:prstClr val="black">
                  <a:hueOff val="0"/>
                  <a:satOff val="0"/>
                  <a:lumOff val="0"/>
                  <a:alphaOff val="0"/>
                </a:prstClr>
              </a:solidFill>
              <a:latin typeface="Calibri" panose="020F0502020204030204"/>
              <a:ea typeface="+mn-ea"/>
              <a:cs typeface="+mn-cs"/>
            </a:rPr>
            <a:t>Acciones</a:t>
          </a:r>
          <a:endParaRPr lang="es-MX" sz="2000" b="1" kern="1200" dirty="0">
            <a:solidFill>
              <a:prstClr val="black">
                <a:hueOff val="0"/>
                <a:satOff val="0"/>
                <a:lumOff val="0"/>
                <a:alphaOff val="0"/>
              </a:prstClr>
            </a:solidFill>
            <a:latin typeface="Calibri" panose="020F0502020204030204"/>
            <a:ea typeface="+mn-ea"/>
            <a:cs typeface="+mn-cs"/>
          </a:endParaRPr>
        </a:p>
      </dsp:txBody>
      <dsp:txXfrm>
        <a:off x="0" y="2921000"/>
        <a:ext cx="1140375" cy="2921000"/>
      </dsp:txXfrm>
    </dsp:sp>
    <dsp:sp modelId="{2D1C4431-C802-4E7B-92DB-EF5E86E4694B}">
      <dsp:nvSpPr>
        <dsp:cNvPr id="0" name=""/>
        <dsp:cNvSpPr/>
      </dsp:nvSpPr>
      <dsp:spPr>
        <a:xfrm>
          <a:off x="1145246" y="2958534"/>
          <a:ext cx="4475972" cy="874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es-MX" sz="1600" b="1" kern="1200" dirty="0">
              <a:solidFill>
                <a:srgbClr val="E7E6E6">
                  <a:lumMod val="50000"/>
                </a:srgbClr>
              </a:solidFill>
              <a:latin typeface="Calibri" panose="020F0502020204030204"/>
              <a:ea typeface="+mn-ea"/>
              <a:cs typeface="+mn-cs"/>
            </a:rPr>
            <a:t>Incrementar el ingreso validando los servicios suscritos activos con EPM pero no en Emvarias.</a:t>
          </a:r>
          <a:endParaRPr lang="es-CO" sz="1600" b="1" kern="1200" dirty="0">
            <a:solidFill>
              <a:srgbClr val="E7E6E6">
                <a:lumMod val="50000"/>
              </a:srgbClr>
            </a:solidFill>
            <a:latin typeface="Calibri" panose="020F0502020204030204"/>
            <a:ea typeface="+mn-ea"/>
            <a:cs typeface="+mn-cs"/>
          </a:endParaRPr>
        </a:p>
      </dsp:txBody>
      <dsp:txXfrm>
        <a:off x="1145246" y="2958534"/>
        <a:ext cx="4475972" cy="874196"/>
      </dsp:txXfrm>
    </dsp:sp>
    <dsp:sp modelId="{5568E6C6-B441-4788-B0CF-76D5FF5648B4}">
      <dsp:nvSpPr>
        <dsp:cNvPr id="0" name=""/>
        <dsp:cNvSpPr/>
      </dsp:nvSpPr>
      <dsp:spPr>
        <a:xfrm>
          <a:off x="1140375" y="3941246"/>
          <a:ext cx="456150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CFEAEEB-C0BC-4A69-8A66-66065383B801}">
      <dsp:nvSpPr>
        <dsp:cNvPr id="0" name=""/>
        <dsp:cNvSpPr/>
      </dsp:nvSpPr>
      <dsp:spPr>
        <a:xfrm>
          <a:off x="1225903" y="4087296"/>
          <a:ext cx="4475972" cy="1543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es-MX" sz="1600" b="1" kern="1200" dirty="0">
              <a:solidFill>
                <a:srgbClr val="E7E6E6">
                  <a:lumMod val="50000"/>
                </a:srgbClr>
              </a:solidFill>
              <a:latin typeface="Calibri" panose="020F0502020204030204"/>
              <a:ea typeface="+mn-ea"/>
              <a:cs typeface="+mn-cs"/>
            </a:rPr>
            <a:t>Mesas de trabajo con facturación EPM, facturación y cartera </a:t>
          </a:r>
          <a:r>
            <a:rPr lang="es-MX" sz="1600" b="1" kern="1200" dirty="0">
              <a:solidFill>
                <a:srgbClr val="E7E6E6">
                  <a:lumMod val="50000"/>
                </a:srgbClr>
              </a:solidFill>
              <a:latin typeface="+mn-lt"/>
              <a:ea typeface="+mn-ea"/>
              <a:cs typeface="+mn-cs"/>
            </a:rPr>
            <a:t>Emvarias,</a:t>
          </a:r>
          <a:r>
            <a:rPr lang="es-MX" sz="1600" b="1" kern="1200" dirty="0">
              <a:solidFill>
                <a:srgbClr val="E7E6E6">
                  <a:lumMod val="50000"/>
                </a:srgbClr>
              </a:solidFill>
              <a:latin typeface="Calibri" panose="020F0502020204030204"/>
              <a:ea typeface="+mn-ea"/>
              <a:cs typeface="+mn-cs"/>
            </a:rPr>
            <a:t> donde se están activando usuarios que no facturan desde hace varios meses</a:t>
          </a:r>
          <a:endParaRPr lang="es-CO" sz="1600" b="1" kern="1200" dirty="0">
            <a:solidFill>
              <a:srgbClr val="E7E6E6">
                <a:lumMod val="50000"/>
              </a:srgbClr>
            </a:solidFill>
            <a:latin typeface="Calibri" panose="020F0502020204030204"/>
            <a:ea typeface="+mn-ea"/>
            <a:cs typeface="+mn-cs"/>
          </a:endParaRPr>
        </a:p>
      </dsp:txBody>
      <dsp:txXfrm>
        <a:off x="1225903" y="4087296"/>
        <a:ext cx="4475972" cy="1543397"/>
      </dsp:txXfrm>
    </dsp:sp>
    <dsp:sp modelId="{C505D787-B941-4B30-9C81-FA56ADDEA710}">
      <dsp:nvSpPr>
        <dsp:cNvPr id="0" name=""/>
        <dsp:cNvSpPr/>
      </dsp:nvSpPr>
      <dsp:spPr>
        <a:xfrm>
          <a:off x="1140375" y="5630694"/>
          <a:ext cx="456150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0.13709</cdr:x>
      <cdr:y>0.06752</cdr:y>
    </cdr:from>
    <cdr:to>
      <cdr:x>0.19517</cdr:x>
      <cdr:y>0.17022</cdr:y>
    </cdr:to>
    <cdr:sp macro="" textlink="">
      <cdr:nvSpPr>
        <cdr:cNvPr id="2" name="Rectángulo 1">
          <a:extLst xmlns:a="http://schemas.openxmlformats.org/drawingml/2006/main">
            <a:ext uri="{FF2B5EF4-FFF2-40B4-BE49-F238E27FC236}">
              <a16:creationId xmlns:a16="http://schemas.microsoft.com/office/drawing/2014/main" id="{123CB13A-CE73-4F45-ACB1-4F73180BACE4}"/>
            </a:ext>
          </a:extLst>
        </cdr:cNvPr>
        <cdr:cNvSpPr/>
      </cdr:nvSpPr>
      <cdr:spPr>
        <a:xfrm xmlns:a="http://schemas.openxmlformats.org/drawingml/2006/main">
          <a:off x="1068841" y="184209"/>
          <a:ext cx="452816" cy="280205"/>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xmlns:a="http://schemas.openxmlformats.org/drawingml/2006/main"/>
        <a:p xmlns:a="http://schemas.openxmlformats.org/drawingml/2006/main">
          <a:pPr algn="ctr"/>
          <a:r>
            <a:rPr lang="es-ES" sz="1200" b="1" cap="none" spc="0">
              <a:ln/>
              <a:solidFill>
                <a:schemeClr val="accent3"/>
              </a:solidFill>
              <a:effectLst/>
            </a:rPr>
            <a:t>98%</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9DA274-6C58-47A5-8DCD-69C298E6D8BE}" type="datetimeFigureOut">
              <a:rPr lang="es-MX" smtClean="0"/>
              <a:t>25/04/2022</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697E5B-44D0-4FB1-8C64-E5033DA0E1C7}" type="slidenum">
              <a:rPr lang="es-MX" smtClean="0"/>
              <a:t>‹Nº›</a:t>
            </a:fld>
            <a:endParaRPr lang="es-MX"/>
          </a:p>
        </p:txBody>
      </p:sp>
    </p:spTree>
    <p:extLst>
      <p:ext uri="{BB962C8B-B14F-4D97-AF65-F5344CB8AC3E}">
        <p14:creationId xmlns:p14="http://schemas.microsoft.com/office/powerpoint/2010/main" val="3305039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AF697E5B-44D0-4FB1-8C64-E5033DA0E1C7}" type="slidenum">
              <a:rPr lang="es-MX" smtClean="0"/>
              <a:t>1</a:t>
            </a:fld>
            <a:endParaRPr lang="es-MX"/>
          </a:p>
        </p:txBody>
      </p:sp>
    </p:spTree>
    <p:extLst>
      <p:ext uri="{BB962C8B-B14F-4D97-AF65-F5344CB8AC3E}">
        <p14:creationId xmlns:p14="http://schemas.microsoft.com/office/powerpoint/2010/main" val="224422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Crecimiento del 16%</a:t>
            </a:r>
            <a:endParaRPr lang="es-MX" dirty="0"/>
          </a:p>
        </p:txBody>
      </p:sp>
      <p:sp>
        <p:nvSpPr>
          <p:cNvPr id="4" name="Marcador de número de diapositiva 3"/>
          <p:cNvSpPr>
            <a:spLocks noGrp="1"/>
          </p:cNvSpPr>
          <p:nvPr>
            <p:ph type="sldNum" sz="quarter" idx="5"/>
          </p:nvPr>
        </p:nvSpPr>
        <p:spPr/>
        <p:txBody>
          <a:bodyPr/>
          <a:lstStyle/>
          <a:p>
            <a:fld id="{AF697E5B-44D0-4FB1-8C64-E5033DA0E1C7}" type="slidenum">
              <a:rPr lang="es-MX" smtClean="0"/>
              <a:t>10</a:t>
            </a:fld>
            <a:endParaRPr lang="es-MX"/>
          </a:p>
        </p:txBody>
      </p:sp>
    </p:spTree>
    <p:extLst>
      <p:ext uri="{BB962C8B-B14F-4D97-AF65-F5344CB8AC3E}">
        <p14:creationId xmlns:p14="http://schemas.microsoft.com/office/powerpoint/2010/main" val="2372299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AF697E5B-44D0-4FB1-8C64-E5033DA0E1C7}" type="slidenum">
              <a:rPr lang="es-MX" smtClean="0"/>
              <a:t>11</a:t>
            </a:fld>
            <a:endParaRPr lang="es-MX"/>
          </a:p>
        </p:txBody>
      </p:sp>
    </p:spTree>
    <p:extLst>
      <p:ext uri="{BB962C8B-B14F-4D97-AF65-F5344CB8AC3E}">
        <p14:creationId xmlns:p14="http://schemas.microsoft.com/office/powerpoint/2010/main" val="31844285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AF697E5B-44D0-4FB1-8C64-E5033DA0E1C7}" type="slidenum">
              <a:rPr lang="es-MX" smtClean="0"/>
              <a:t>12</a:t>
            </a:fld>
            <a:endParaRPr lang="es-MX"/>
          </a:p>
        </p:txBody>
      </p:sp>
    </p:spTree>
    <p:extLst>
      <p:ext uri="{BB962C8B-B14F-4D97-AF65-F5344CB8AC3E}">
        <p14:creationId xmlns:p14="http://schemas.microsoft.com/office/powerpoint/2010/main" val="21205691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AF697E5B-44D0-4FB1-8C64-E5033DA0E1C7}" type="slidenum">
              <a:rPr lang="es-MX" smtClean="0"/>
              <a:t>13</a:t>
            </a:fld>
            <a:endParaRPr lang="es-MX"/>
          </a:p>
        </p:txBody>
      </p:sp>
    </p:spTree>
    <p:extLst>
      <p:ext uri="{BB962C8B-B14F-4D97-AF65-F5344CB8AC3E}">
        <p14:creationId xmlns:p14="http://schemas.microsoft.com/office/powerpoint/2010/main" val="25024506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b="1" dirty="0"/>
              <a:t>Vaso Altair </a:t>
            </a:r>
            <a:r>
              <a:rPr lang="es-CO" dirty="0"/>
              <a:t>- Pozos de Extracción forzada de Lixiviados programada desde enero 2022 – En abril empiezan las perforaciones</a:t>
            </a:r>
          </a:p>
          <a:p>
            <a:r>
              <a:rPr lang="es-MX" b="1" dirty="0"/>
              <a:t>Piñuela </a:t>
            </a:r>
            <a:r>
              <a:rPr lang="es-MX" dirty="0"/>
              <a:t>– </a:t>
            </a:r>
            <a:r>
              <a:rPr lang="es-MX" dirty="0" err="1"/>
              <a:t>Ppto</a:t>
            </a:r>
            <a:r>
              <a:rPr lang="es-MX" dirty="0"/>
              <a:t>:  Obra civil – Ejecutado corresponde a pago Coordinador Proyecto. Aprobación Licencia.</a:t>
            </a:r>
          </a:p>
          <a:p>
            <a:r>
              <a:rPr lang="es-MX" b="1" dirty="0"/>
              <a:t>E.T</a:t>
            </a:r>
            <a:r>
              <a:rPr lang="es-MX" dirty="0"/>
              <a:t>- </a:t>
            </a:r>
            <a:r>
              <a:rPr lang="es-MX" dirty="0" err="1"/>
              <a:t>Ppto</a:t>
            </a:r>
            <a:r>
              <a:rPr lang="es-MX" dirty="0"/>
              <a:t>: estudios y diseños – Ejecutado: Acta de transacción Grupo EPM.</a:t>
            </a:r>
          </a:p>
          <a:p>
            <a:r>
              <a:rPr lang="es-MX" b="1" dirty="0"/>
              <a:t>Sede </a:t>
            </a:r>
            <a:r>
              <a:rPr lang="es-MX" b="1" dirty="0" err="1"/>
              <a:t>Adtiva</a:t>
            </a:r>
            <a:r>
              <a:rPr lang="es-MX" dirty="0"/>
              <a:t>: </a:t>
            </a:r>
            <a:r>
              <a:rPr lang="es-MX" dirty="0" err="1"/>
              <a:t>Ppto</a:t>
            </a:r>
            <a:r>
              <a:rPr lang="es-MX" dirty="0"/>
              <a:t>: estudios y diseños – Ejecutado: Sin aprobación caso de negocio – Sin proceso de contratación</a:t>
            </a:r>
          </a:p>
          <a:p>
            <a:r>
              <a:rPr lang="es-MX" b="1" dirty="0"/>
              <a:t>PTAR Operaciones</a:t>
            </a:r>
            <a:r>
              <a:rPr lang="es-MX" dirty="0"/>
              <a:t>: </a:t>
            </a:r>
            <a:r>
              <a:rPr lang="es-MX" dirty="0" err="1"/>
              <a:t>Ppto</a:t>
            </a:r>
            <a:r>
              <a:rPr lang="es-MX" dirty="0"/>
              <a:t>:  Obra civil – Ejecutado: Inicio de Obra – </a:t>
            </a:r>
          </a:p>
          <a:p>
            <a:r>
              <a:rPr lang="es-MX" b="1" dirty="0"/>
              <a:t>OAI </a:t>
            </a:r>
            <a:r>
              <a:rPr lang="es-MX" dirty="0"/>
              <a:t>: Mayor ejecución corresponde </a:t>
            </a:r>
            <a:r>
              <a:rPr lang="es-MX" dirty="0" err="1"/>
              <a:t>Amplirroll</a:t>
            </a:r>
            <a:r>
              <a:rPr lang="es-MX" dirty="0"/>
              <a:t> - $ 709 mil – Otras ejecuciones: Filtros y Chimeneas $ 525 mil – </a:t>
            </a:r>
            <a:r>
              <a:rPr lang="es-MX" dirty="0" err="1"/>
              <a:t>Dllo</a:t>
            </a:r>
            <a:r>
              <a:rPr lang="es-MX" dirty="0"/>
              <a:t>, </a:t>
            </a:r>
            <a:r>
              <a:rPr lang="es-MX" dirty="0" err="1"/>
              <a:t>mmto</a:t>
            </a:r>
            <a:r>
              <a:rPr lang="es-MX" dirty="0"/>
              <a:t> y soporte software $104 </a:t>
            </a:r>
            <a:r>
              <a:rPr lang="es-MX" dirty="0" err="1"/>
              <a:t>mill</a:t>
            </a:r>
            <a:endParaRPr lang="es-MX" dirty="0"/>
          </a:p>
        </p:txBody>
      </p:sp>
      <p:sp>
        <p:nvSpPr>
          <p:cNvPr id="4" name="Marcador de número de diapositiva 3"/>
          <p:cNvSpPr>
            <a:spLocks noGrp="1"/>
          </p:cNvSpPr>
          <p:nvPr>
            <p:ph type="sldNum" sz="quarter" idx="5"/>
          </p:nvPr>
        </p:nvSpPr>
        <p:spPr/>
        <p:txBody>
          <a:bodyPr/>
          <a:lstStyle/>
          <a:p>
            <a:fld id="{AF697E5B-44D0-4FB1-8C64-E5033DA0E1C7}" type="slidenum">
              <a:rPr lang="es-MX" smtClean="0"/>
              <a:t>14</a:t>
            </a:fld>
            <a:endParaRPr lang="es-MX"/>
          </a:p>
        </p:txBody>
      </p:sp>
    </p:spTree>
    <p:extLst>
      <p:ext uri="{BB962C8B-B14F-4D97-AF65-F5344CB8AC3E}">
        <p14:creationId xmlns:p14="http://schemas.microsoft.com/office/powerpoint/2010/main" val="2895784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AF697E5B-44D0-4FB1-8C64-E5033DA0E1C7}" type="slidenum">
              <a:rPr lang="es-MX" smtClean="0"/>
              <a:t>2</a:t>
            </a:fld>
            <a:endParaRPr lang="es-MX"/>
          </a:p>
        </p:txBody>
      </p:sp>
    </p:spTree>
    <p:extLst>
      <p:ext uri="{BB962C8B-B14F-4D97-AF65-F5344CB8AC3E}">
        <p14:creationId xmlns:p14="http://schemas.microsoft.com/office/powerpoint/2010/main" val="2262166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b="1" dirty="0"/>
              <a:t>$ 12.613  </a:t>
            </a:r>
            <a:r>
              <a:rPr lang="es-CO" b="1" dirty="0" err="1"/>
              <a:t>mill</a:t>
            </a:r>
            <a:r>
              <a:rPr lang="es-CO" b="1" dirty="0"/>
              <a:t> </a:t>
            </a:r>
            <a:r>
              <a:rPr lang="es-CO" dirty="0"/>
              <a:t>– Servicios de Aseo.</a:t>
            </a:r>
            <a:endParaRPr lang="es-MX" dirty="0"/>
          </a:p>
        </p:txBody>
      </p:sp>
      <p:sp>
        <p:nvSpPr>
          <p:cNvPr id="4" name="Marcador de número de diapositiva 3"/>
          <p:cNvSpPr>
            <a:spLocks noGrp="1"/>
          </p:cNvSpPr>
          <p:nvPr>
            <p:ph type="sldNum" sz="quarter" idx="5"/>
          </p:nvPr>
        </p:nvSpPr>
        <p:spPr/>
        <p:txBody>
          <a:bodyPr/>
          <a:lstStyle/>
          <a:p>
            <a:fld id="{AF697E5B-44D0-4FB1-8C64-E5033DA0E1C7}" type="slidenum">
              <a:rPr lang="es-MX" smtClean="0"/>
              <a:t>3</a:t>
            </a:fld>
            <a:endParaRPr lang="es-MX"/>
          </a:p>
        </p:txBody>
      </p:sp>
    </p:spTree>
    <p:extLst>
      <p:ext uri="{BB962C8B-B14F-4D97-AF65-F5344CB8AC3E}">
        <p14:creationId xmlns:p14="http://schemas.microsoft.com/office/powerpoint/2010/main" val="2849722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AF697E5B-44D0-4FB1-8C64-E5033DA0E1C7}" type="slidenum">
              <a:rPr lang="es-MX" smtClean="0"/>
              <a:t>4</a:t>
            </a:fld>
            <a:endParaRPr lang="es-MX"/>
          </a:p>
        </p:txBody>
      </p:sp>
    </p:spTree>
    <p:extLst>
      <p:ext uri="{BB962C8B-B14F-4D97-AF65-F5344CB8AC3E}">
        <p14:creationId xmlns:p14="http://schemas.microsoft.com/office/powerpoint/2010/main" val="3255689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AF697E5B-44D0-4FB1-8C64-E5033DA0E1C7}" type="slidenum">
              <a:rPr lang="es-MX" smtClean="0"/>
              <a:t>5</a:t>
            </a:fld>
            <a:endParaRPr lang="es-MX"/>
          </a:p>
        </p:txBody>
      </p:sp>
    </p:spTree>
    <p:extLst>
      <p:ext uri="{BB962C8B-B14F-4D97-AF65-F5344CB8AC3E}">
        <p14:creationId xmlns:p14="http://schemas.microsoft.com/office/powerpoint/2010/main" val="1562917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Cumplimiento 99.95% de la meta.</a:t>
            </a:r>
          </a:p>
          <a:p>
            <a:pPr>
              <a:lnSpc>
                <a:spcPct val="107000"/>
              </a:lnSpc>
              <a:spcAft>
                <a:spcPts val="800"/>
              </a:spcAft>
            </a:pPr>
            <a:r>
              <a:rPr lang="es-CO" sz="1800" dirty="0">
                <a:solidFill>
                  <a:srgbClr val="000000"/>
                </a:solidFill>
                <a:effectLst/>
                <a:latin typeface="Segoe UI" panose="020B0502040204020203" pitchFamily="34" charset="0"/>
              </a:rPr>
              <a:t>zona 1 comunas 1,2 3 y 4 (c1popular, c2santa cruz, c3manrique, c4 Aranjuez)</a:t>
            </a:r>
            <a:endParaRPr lang="es-MX" sz="1800" dirty="0">
              <a:effectLst/>
              <a:latin typeface="Calibri" panose="020F050202020403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s-CO" sz="1800" dirty="0">
                <a:solidFill>
                  <a:srgbClr val="000000"/>
                </a:solidFill>
                <a:effectLst/>
                <a:latin typeface="Segoe UI" panose="020B0502040204020203" pitchFamily="34" charset="0"/>
              </a:rPr>
              <a:t>zona 2 comunas 5 6 y 7 (corregimientos </a:t>
            </a:r>
            <a:r>
              <a:rPr lang="es-CO" sz="1800" dirty="0" err="1">
                <a:solidFill>
                  <a:srgbClr val="000000"/>
                </a:solidFill>
                <a:effectLst/>
                <a:latin typeface="Segoe UI" panose="020B0502040204020203" pitchFamily="34" charset="0"/>
              </a:rPr>
              <a:t>palmistas</a:t>
            </a:r>
            <a:r>
              <a:rPr lang="es-CO" sz="1800" dirty="0">
                <a:solidFill>
                  <a:srgbClr val="000000"/>
                </a:solidFill>
                <a:effectLst/>
                <a:latin typeface="Segoe UI" panose="020B0502040204020203" pitchFamily="34" charset="0"/>
              </a:rPr>
              <a:t> y san </a:t>
            </a:r>
            <a:r>
              <a:rPr lang="es-CO" sz="1800" dirty="0" err="1">
                <a:solidFill>
                  <a:srgbClr val="000000"/>
                </a:solidFill>
                <a:effectLst/>
                <a:latin typeface="Segoe UI" panose="020B0502040204020203" pitchFamily="34" charset="0"/>
              </a:rPr>
              <a:t>cristobal</a:t>
            </a:r>
            <a:r>
              <a:rPr lang="es-CO" sz="1800" dirty="0">
                <a:solidFill>
                  <a:srgbClr val="000000"/>
                </a:solidFill>
                <a:effectLst/>
                <a:latin typeface="Segoe UI" panose="020B0502040204020203" pitchFamily="34" charset="0"/>
              </a:rPr>
              <a:t> (zona 2 c5 castilla, c6 doce de octubre, c7 robledo, san </a:t>
            </a:r>
            <a:r>
              <a:rPr lang="es-CO" sz="1800" dirty="0" err="1">
                <a:solidFill>
                  <a:srgbClr val="000000"/>
                </a:solidFill>
                <a:effectLst/>
                <a:latin typeface="Segoe UI" panose="020B0502040204020203" pitchFamily="34" charset="0"/>
              </a:rPr>
              <a:t>cristobal</a:t>
            </a:r>
            <a:r>
              <a:rPr lang="es-CO" sz="1800" dirty="0">
                <a:solidFill>
                  <a:srgbClr val="000000"/>
                </a:solidFill>
                <a:effectLst/>
                <a:latin typeface="Segoe UI" panose="020B0502040204020203" pitchFamily="34" charset="0"/>
              </a:rPr>
              <a:t>, palmitas)</a:t>
            </a:r>
            <a:endParaRPr lang="es-MX" sz="1800" dirty="0">
              <a:effectLst/>
              <a:latin typeface="Calibri" panose="020F0502020204030204" pitchFamily="34" charset="0"/>
            </a:endParaRPr>
          </a:p>
          <a:p>
            <a:pPr marL="0" marR="0" lvl="0" indent="0" algn="l" defTabSz="914400" rtl="0" eaLnBrk="1" fontAlgn="auto" latinLnBrk="0" hangingPunct="1">
              <a:lnSpc>
                <a:spcPct val="107000"/>
              </a:lnSpc>
              <a:spcBef>
                <a:spcPts val="200"/>
              </a:spcBef>
              <a:spcAft>
                <a:spcPts val="200"/>
              </a:spcAft>
              <a:buClrTx/>
              <a:buSzTx/>
              <a:buFontTx/>
              <a:buNone/>
              <a:tabLst/>
              <a:defRPr/>
            </a:pPr>
            <a:r>
              <a:rPr lang="es-CO" sz="1800" dirty="0">
                <a:solidFill>
                  <a:srgbClr val="000000"/>
                </a:solidFill>
                <a:effectLst/>
                <a:latin typeface="Segoe UI" panose="020B0502040204020203" pitchFamily="34" charset="0"/>
              </a:rPr>
              <a:t>zona 3 comunas 8 y 9 </a:t>
            </a:r>
            <a:r>
              <a:rPr lang="es-CO" sz="1800" dirty="0" err="1">
                <a:solidFill>
                  <a:srgbClr val="000000"/>
                </a:solidFill>
                <a:effectLst/>
                <a:latin typeface="Segoe UI" panose="020B0502040204020203" pitchFamily="34" charset="0"/>
              </a:rPr>
              <a:t>fraccion</a:t>
            </a:r>
            <a:r>
              <a:rPr lang="es-CO" sz="1800" dirty="0">
                <a:solidFill>
                  <a:srgbClr val="000000"/>
                </a:solidFill>
                <a:effectLst/>
                <a:latin typeface="Segoe UI" panose="020B0502040204020203" pitchFamily="34" charset="0"/>
              </a:rPr>
              <a:t> de la 10 (zona 3, c8 villa hermosa, c9 buenos aires, c10 centro (</a:t>
            </a:r>
            <a:r>
              <a:rPr lang="es-CO" sz="1800" dirty="0" err="1">
                <a:solidFill>
                  <a:srgbClr val="000000"/>
                </a:solidFill>
                <a:effectLst/>
                <a:latin typeface="Segoe UI" panose="020B0502040204020203" pitchFamily="34" charset="0"/>
              </a:rPr>
              <a:t>fraccion</a:t>
            </a:r>
            <a:r>
              <a:rPr lang="es-CO" sz="1800" dirty="0">
                <a:solidFill>
                  <a:srgbClr val="000000"/>
                </a:solidFill>
                <a:effectLst/>
                <a:latin typeface="Segoe UI" panose="020B0502040204020203" pitchFamily="34" charset="0"/>
              </a:rPr>
              <a:t>), santa elena)</a:t>
            </a:r>
            <a:endParaRPr lang="es-MX" sz="1800" dirty="0">
              <a:effectLst/>
              <a:latin typeface="Calibri" panose="020F0502020204030204" pitchFamily="34" charset="0"/>
            </a:endParaRPr>
          </a:p>
          <a:p>
            <a:pPr>
              <a:lnSpc>
                <a:spcPct val="107000"/>
              </a:lnSpc>
              <a:spcBef>
                <a:spcPts val="200"/>
              </a:spcBef>
              <a:spcAft>
                <a:spcPts val="200"/>
              </a:spcAft>
            </a:pPr>
            <a:r>
              <a:rPr lang="es-CO" sz="1800" dirty="0">
                <a:solidFill>
                  <a:srgbClr val="000000"/>
                </a:solidFill>
                <a:effectLst/>
                <a:latin typeface="Segoe UI" panose="020B0502040204020203" pitchFamily="34" charset="0"/>
              </a:rPr>
              <a:t>zona 4 comunas 11, 12 y 13</a:t>
            </a:r>
            <a:endParaRPr lang="es-MX" sz="1800" dirty="0">
              <a:effectLst/>
              <a:latin typeface="Calibri" panose="020F0502020204030204" pitchFamily="34" charset="0"/>
            </a:endParaRPr>
          </a:p>
          <a:p>
            <a:pPr>
              <a:lnSpc>
                <a:spcPct val="107000"/>
              </a:lnSpc>
              <a:spcAft>
                <a:spcPts val="800"/>
              </a:spcAft>
            </a:pPr>
            <a:endParaRPr lang="es-MX" sz="1800" dirty="0">
              <a:effectLst/>
              <a:latin typeface="Calibri" panose="020F0502020204030204" pitchFamily="34" charset="0"/>
            </a:endParaRPr>
          </a:p>
          <a:p>
            <a:endParaRPr lang="es-MX" dirty="0"/>
          </a:p>
        </p:txBody>
      </p:sp>
      <p:sp>
        <p:nvSpPr>
          <p:cNvPr id="4" name="Marcador de número de diapositiva 3"/>
          <p:cNvSpPr>
            <a:spLocks noGrp="1"/>
          </p:cNvSpPr>
          <p:nvPr>
            <p:ph type="sldNum" sz="quarter" idx="5"/>
          </p:nvPr>
        </p:nvSpPr>
        <p:spPr/>
        <p:txBody>
          <a:bodyPr/>
          <a:lstStyle/>
          <a:p>
            <a:fld id="{AF697E5B-44D0-4FB1-8C64-E5033DA0E1C7}" type="slidenum">
              <a:rPr lang="es-MX" smtClean="0"/>
              <a:t>6</a:t>
            </a:fld>
            <a:endParaRPr lang="es-MX"/>
          </a:p>
        </p:txBody>
      </p:sp>
    </p:spTree>
    <p:extLst>
      <p:ext uri="{BB962C8B-B14F-4D97-AF65-F5344CB8AC3E}">
        <p14:creationId xmlns:p14="http://schemas.microsoft.com/office/powerpoint/2010/main" val="1787021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98% de cumplimiento con respecto a la meta. -650 Km por debajo de lo presupuestado o proyectado.</a:t>
            </a:r>
          </a:p>
          <a:p>
            <a:endParaRPr lang="es-MX" dirty="0"/>
          </a:p>
        </p:txBody>
      </p:sp>
      <p:sp>
        <p:nvSpPr>
          <p:cNvPr id="4" name="Marcador de número de diapositiva 3"/>
          <p:cNvSpPr>
            <a:spLocks noGrp="1"/>
          </p:cNvSpPr>
          <p:nvPr>
            <p:ph type="sldNum" sz="quarter" idx="5"/>
          </p:nvPr>
        </p:nvSpPr>
        <p:spPr/>
        <p:txBody>
          <a:bodyPr/>
          <a:lstStyle/>
          <a:p>
            <a:fld id="{AF697E5B-44D0-4FB1-8C64-E5033DA0E1C7}" type="slidenum">
              <a:rPr lang="es-MX" smtClean="0"/>
              <a:t>7</a:t>
            </a:fld>
            <a:endParaRPr lang="es-MX"/>
          </a:p>
        </p:txBody>
      </p:sp>
    </p:spTree>
    <p:extLst>
      <p:ext uri="{BB962C8B-B14F-4D97-AF65-F5344CB8AC3E}">
        <p14:creationId xmlns:p14="http://schemas.microsoft.com/office/powerpoint/2010/main" val="2284092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Promedio 2021 - 57.270 ton mes</a:t>
            </a:r>
          </a:p>
          <a:p>
            <a:r>
              <a:rPr lang="es-CO" dirty="0" err="1"/>
              <a:t>Promedeio</a:t>
            </a:r>
            <a:r>
              <a:rPr lang="es-CO" dirty="0"/>
              <a:t> 2020 - 55.486 ton</a:t>
            </a:r>
            <a:endParaRPr lang="es-MX" dirty="0"/>
          </a:p>
        </p:txBody>
      </p:sp>
      <p:sp>
        <p:nvSpPr>
          <p:cNvPr id="4" name="Marcador de número de diapositiva 3"/>
          <p:cNvSpPr>
            <a:spLocks noGrp="1"/>
          </p:cNvSpPr>
          <p:nvPr>
            <p:ph type="sldNum" sz="quarter" idx="5"/>
          </p:nvPr>
        </p:nvSpPr>
        <p:spPr/>
        <p:txBody>
          <a:bodyPr/>
          <a:lstStyle/>
          <a:p>
            <a:fld id="{AF697E5B-44D0-4FB1-8C64-E5033DA0E1C7}" type="slidenum">
              <a:rPr lang="es-MX" smtClean="0"/>
              <a:t>8</a:t>
            </a:fld>
            <a:endParaRPr lang="es-MX"/>
          </a:p>
        </p:txBody>
      </p:sp>
    </p:spTree>
    <p:extLst>
      <p:ext uri="{BB962C8B-B14F-4D97-AF65-F5344CB8AC3E}">
        <p14:creationId xmlns:p14="http://schemas.microsoft.com/office/powerpoint/2010/main" val="4282946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AF697E5B-44D0-4FB1-8C64-E5033DA0E1C7}" type="slidenum">
              <a:rPr lang="es-MX" smtClean="0"/>
              <a:t>9</a:t>
            </a:fld>
            <a:endParaRPr lang="es-MX"/>
          </a:p>
        </p:txBody>
      </p:sp>
    </p:spTree>
    <p:extLst>
      <p:ext uri="{BB962C8B-B14F-4D97-AF65-F5344CB8AC3E}">
        <p14:creationId xmlns:p14="http://schemas.microsoft.com/office/powerpoint/2010/main" val="2775564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84EFF2-CD74-4E6F-92AC-728C05E29C1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FD036A8A-BAC0-45E8-AE8E-9088E6A85B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8F6A2393-55F5-49CF-B80F-C013AC89DBBA}"/>
              </a:ext>
            </a:extLst>
          </p:cNvPr>
          <p:cNvSpPr>
            <a:spLocks noGrp="1"/>
          </p:cNvSpPr>
          <p:nvPr>
            <p:ph type="dt" sz="half" idx="10"/>
          </p:nvPr>
        </p:nvSpPr>
        <p:spPr/>
        <p:txBody>
          <a:bodyPr/>
          <a:lstStyle/>
          <a:p>
            <a:fld id="{A8DDC31A-867A-46D0-ABE9-336D2FECCA7E}" type="datetimeFigureOut">
              <a:rPr lang="es-CO" smtClean="0"/>
              <a:t>25/04/2022</a:t>
            </a:fld>
            <a:endParaRPr lang="es-CO"/>
          </a:p>
        </p:txBody>
      </p:sp>
      <p:sp>
        <p:nvSpPr>
          <p:cNvPr id="5" name="Marcador de pie de página 4">
            <a:extLst>
              <a:ext uri="{FF2B5EF4-FFF2-40B4-BE49-F238E27FC236}">
                <a16:creationId xmlns:a16="http://schemas.microsoft.com/office/drawing/2014/main" id="{30461084-D696-4DA0-932E-D3384E891A0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A776FBAE-907A-4341-AD1A-58898434BCE0}"/>
              </a:ext>
            </a:extLst>
          </p:cNvPr>
          <p:cNvSpPr>
            <a:spLocks noGrp="1"/>
          </p:cNvSpPr>
          <p:nvPr>
            <p:ph type="sldNum" sz="quarter" idx="12"/>
          </p:nvPr>
        </p:nvSpPr>
        <p:spPr/>
        <p:txBody>
          <a:bodyPr/>
          <a:lstStyle/>
          <a:p>
            <a:fld id="{E971A1A1-6097-4F82-800D-F6DE2D58327E}" type="slidenum">
              <a:rPr lang="es-CO" smtClean="0"/>
              <a:t>‹Nº›</a:t>
            </a:fld>
            <a:endParaRPr lang="es-CO"/>
          </a:p>
        </p:txBody>
      </p:sp>
    </p:spTree>
    <p:extLst>
      <p:ext uri="{BB962C8B-B14F-4D97-AF65-F5344CB8AC3E}">
        <p14:creationId xmlns:p14="http://schemas.microsoft.com/office/powerpoint/2010/main" val="3152043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A54CF2-8B61-421F-9BE9-6ADC8D60F243}"/>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674C837A-E134-4566-A593-C9479A5715F7}"/>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C76480F8-D7F2-432B-BBA6-089CDFB2384B}"/>
              </a:ext>
            </a:extLst>
          </p:cNvPr>
          <p:cNvSpPr>
            <a:spLocks noGrp="1"/>
          </p:cNvSpPr>
          <p:nvPr>
            <p:ph type="dt" sz="half" idx="10"/>
          </p:nvPr>
        </p:nvSpPr>
        <p:spPr/>
        <p:txBody>
          <a:bodyPr/>
          <a:lstStyle/>
          <a:p>
            <a:fld id="{A8DDC31A-867A-46D0-ABE9-336D2FECCA7E}" type="datetimeFigureOut">
              <a:rPr lang="es-CO" smtClean="0"/>
              <a:t>25/04/2022</a:t>
            </a:fld>
            <a:endParaRPr lang="es-CO"/>
          </a:p>
        </p:txBody>
      </p:sp>
      <p:sp>
        <p:nvSpPr>
          <p:cNvPr id="5" name="Marcador de pie de página 4">
            <a:extLst>
              <a:ext uri="{FF2B5EF4-FFF2-40B4-BE49-F238E27FC236}">
                <a16:creationId xmlns:a16="http://schemas.microsoft.com/office/drawing/2014/main" id="{00B33F96-4F77-4A66-86C8-E394F2D84AEF}"/>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E09760D6-6F1E-4E44-B0C9-2A5B96612269}"/>
              </a:ext>
            </a:extLst>
          </p:cNvPr>
          <p:cNvSpPr>
            <a:spLocks noGrp="1"/>
          </p:cNvSpPr>
          <p:nvPr>
            <p:ph type="sldNum" sz="quarter" idx="12"/>
          </p:nvPr>
        </p:nvSpPr>
        <p:spPr/>
        <p:txBody>
          <a:bodyPr/>
          <a:lstStyle/>
          <a:p>
            <a:fld id="{E971A1A1-6097-4F82-800D-F6DE2D58327E}" type="slidenum">
              <a:rPr lang="es-CO" smtClean="0"/>
              <a:t>‹Nº›</a:t>
            </a:fld>
            <a:endParaRPr lang="es-CO"/>
          </a:p>
        </p:txBody>
      </p:sp>
    </p:spTree>
    <p:extLst>
      <p:ext uri="{BB962C8B-B14F-4D97-AF65-F5344CB8AC3E}">
        <p14:creationId xmlns:p14="http://schemas.microsoft.com/office/powerpoint/2010/main" val="1444634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54B44CA-4EC4-494C-8323-66CAF79EECA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B5FFB854-F0EC-4C25-851A-CFC5A763429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4AEF3974-606E-433F-8521-982685AAF4FE}"/>
              </a:ext>
            </a:extLst>
          </p:cNvPr>
          <p:cNvSpPr>
            <a:spLocks noGrp="1"/>
          </p:cNvSpPr>
          <p:nvPr>
            <p:ph type="dt" sz="half" idx="10"/>
          </p:nvPr>
        </p:nvSpPr>
        <p:spPr/>
        <p:txBody>
          <a:bodyPr/>
          <a:lstStyle/>
          <a:p>
            <a:fld id="{A8DDC31A-867A-46D0-ABE9-336D2FECCA7E}" type="datetimeFigureOut">
              <a:rPr lang="es-CO" smtClean="0"/>
              <a:t>25/04/2022</a:t>
            </a:fld>
            <a:endParaRPr lang="es-CO"/>
          </a:p>
        </p:txBody>
      </p:sp>
      <p:sp>
        <p:nvSpPr>
          <p:cNvPr id="5" name="Marcador de pie de página 4">
            <a:extLst>
              <a:ext uri="{FF2B5EF4-FFF2-40B4-BE49-F238E27FC236}">
                <a16:creationId xmlns:a16="http://schemas.microsoft.com/office/drawing/2014/main" id="{6112F28E-4BE4-42FA-8B5F-13A517F95255}"/>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2293F9D2-50A6-4567-B961-8800430B063B}"/>
              </a:ext>
            </a:extLst>
          </p:cNvPr>
          <p:cNvSpPr>
            <a:spLocks noGrp="1"/>
          </p:cNvSpPr>
          <p:nvPr>
            <p:ph type="sldNum" sz="quarter" idx="12"/>
          </p:nvPr>
        </p:nvSpPr>
        <p:spPr/>
        <p:txBody>
          <a:bodyPr/>
          <a:lstStyle/>
          <a:p>
            <a:fld id="{E971A1A1-6097-4F82-800D-F6DE2D58327E}" type="slidenum">
              <a:rPr lang="es-CO" smtClean="0"/>
              <a:t>‹Nº›</a:t>
            </a:fld>
            <a:endParaRPr lang="es-CO"/>
          </a:p>
        </p:txBody>
      </p:sp>
    </p:spTree>
    <p:extLst>
      <p:ext uri="{BB962C8B-B14F-4D97-AF65-F5344CB8AC3E}">
        <p14:creationId xmlns:p14="http://schemas.microsoft.com/office/powerpoint/2010/main" val="1512336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3CFB29-296A-45C0-942A-A917896DCF18}"/>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79A9F8B7-2267-47E4-861B-F681E464670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EEB6353D-5E9A-40AA-9DDE-F96ADFDC61BC}"/>
              </a:ext>
            </a:extLst>
          </p:cNvPr>
          <p:cNvSpPr>
            <a:spLocks noGrp="1"/>
          </p:cNvSpPr>
          <p:nvPr>
            <p:ph type="dt" sz="half" idx="10"/>
          </p:nvPr>
        </p:nvSpPr>
        <p:spPr/>
        <p:txBody>
          <a:bodyPr/>
          <a:lstStyle/>
          <a:p>
            <a:fld id="{A8DDC31A-867A-46D0-ABE9-336D2FECCA7E}" type="datetimeFigureOut">
              <a:rPr lang="es-CO" smtClean="0"/>
              <a:t>25/04/2022</a:t>
            </a:fld>
            <a:endParaRPr lang="es-CO"/>
          </a:p>
        </p:txBody>
      </p:sp>
      <p:sp>
        <p:nvSpPr>
          <p:cNvPr id="5" name="Marcador de pie de página 4">
            <a:extLst>
              <a:ext uri="{FF2B5EF4-FFF2-40B4-BE49-F238E27FC236}">
                <a16:creationId xmlns:a16="http://schemas.microsoft.com/office/drawing/2014/main" id="{8850CB65-AF90-4448-9EEE-D3A5BB8F16D1}"/>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09B2F390-1A79-44A5-B426-381D89703408}"/>
              </a:ext>
            </a:extLst>
          </p:cNvPr>
          <p:cNvSpPr>
            <a:spLocks noGrp="1"/>
          </p:cNvSpPr>
          <p:nvPr>
            <p:ph type="sldNum" sz="quarter" idx="12"/>
          </p:nvPr>
        </p:nvSpPr>
        <p:spPr/>
        <p:txBody>
          <a:bodyPr/>
          <a:lstStyle/>
          <a:p>
            <a:fld id="{E971A1A1-6097-4F82-800D-F6DE2D58327E}" type="slidenum">
              <a:rPr lang="es-CO" smtClean="0"/>
              <a:t>‹Nº›</a:t>
            </a:fld>
            <a:endParaRPr lang="es-CO"/>
          </a:p>
        </p:txBody>
      </p:sp>
    </p:spTree>
    <p:extLst>
      <p:ext uri="{BB962C8B-B14F-4D97-AF65-F5344CB8AC3E}">
        <p14:creationId xmlns:p14="http://schemas.microsoft.com/office/powerpoint/2010/main" val="3697210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2830C9-E2DC-4606-B404-653106F25A4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BC5853EC-D5E1-4E19-B2BE-5114E1A71D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B02D412-1E78-4EC9-82FC-9E9652D4921C}"/>
              </a:ext>
            </a:extLst>
          </p:cNvPr>
          <p:cNvSpPr>
            <a:spLocks noGrp="1"/>
          </p:cNvSpPr>
          <p:nvPr>
            <p:ph type="dt" sz="half" idx="10"/>
          </p:nvPr>
        </p:nvSpPr>
        <p:spPr/>
        <p:txBody>
          <a:bodyPr/>
          <a:lstStyle/>
          <a:p>
            <a:fld id="{A8DDC31A-867A-46D0-ABE9-336D2FECCA7E}" type="datetimeFigureOut">
              <a:rPr lang="es-CO" smtClean="0"/>
              <a:t>25/04/2022</a:t>
            </a:fld>
            <a:endParaRPr lang="es-CO"/>
          </a:p>
        </p:txBody>
      </p:sp>
      <p:sp>
        <p:nvSpPr>
          <p:cNvPr id="5" name="Marcador de pie de página 4">
            <a:extLst>
              <a:ext uri="{FF2B5EF4-FFF2-40B4-BE49-F238E27FC236}">
                <a16:creationId xmlns:a16="http://schemas.microsoft.com/office/drawing/2014/main" id="{97EBBE83-488E-4B10-AD5C-33FC174F89FC}"/>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2BA11143-F6A0-4131-9953-9AC933539367}"/>
              </a:ext>
            </a:extLst>
          </p:cNvPr>
          <p:cNvSpPr>
            <a:spLocks noGrp="1"/>
          </p:cNvSpPr>
          <p:nvPr>
            <p:ph type="sldNum" sz="quarter" idx="12"/>
          </p:nvPr>
        </p:nvSpPr>
        <p:spPr/>
        <p:txBody>
          <a:bodyPr/>
          <a:lstStyle/>
          <a:p>
            <a:fld id="{E971A1A1-6097-4F82-800D-F6DE2D58327E}" type="slidenum">
              <a:rPr lang="es-CO" smtClean="0"/>
              <a:t>‹Nº›</a:t>
            </a:fld>
            <a:endParaRPr lang="es-CO"/>
          </a:p>
        </p:txBody>
      </p:sp>
    </p:spTree>
    <p:extLst>
      <p:ext uri="{BB962C8B-B14F-4D97-AF65-F5344CB8AC3E}">
        <p14:creationId xmlns:p14="http://schemas.microsoft.com/office/powerpoint/2010/main" val="3932845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7D168A-AF85-489D-9F2F-96313A7E4431}"/>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FF63DC07-5C37-4327-B9F6-16803C474D2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BA76E16F-7581-40F3-A73E-4C8F8F28E00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3DEE6F65-84DC-499A-A8A6-1911397EADC1}"/>
              </a:ext>
            </a:extLst>
          </p:cNvPr>
          <p:cNvSpPr>
            <a:spLocks noGrp="1"/>
          </p:cNvSpPr>
          <p:nvPr>
            <p:ph type="dt" sz="half" idx="10"/>
          </p:nvPr>
        </p:nvSpPr>
        <p:spPr/>
        <p:txBody>
          <a:bodyPr/>
          <a:lstStyle/>
          <a:p>
            <a:fld id="{A8DDC31A-867A-46D0-ABE9-336D2FECCA7E}" type="datetimeFigureOut">
              <a:rPr lang="es-CO" smtClean="0"/>
              <a:t>25/04/2022</a:t>
            </a:fld>
            <a:endParaRPr lang="es-CO"/>
          </a:p>
        </p:txBody>
      </p:sp>
      <p:sp>
        <p:nvSpPr>
          <p:cNvPr id="6" name="Marcador de pie de página 5">
            <a:extLst>
              <a:ext uri="{FF2B5EF4-FFF2-40B4-BE49-F238E27FC236}">
                <a16:creationId xmlns:a16="http://schemas.microsoft.com/office/drawing/2014/main" id="{5DDFECD8-8D82-408A-9AF6-D3D01A25527B}"/>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D410DAD7-F824-4D98-9747-1EE300E610A2}"/>
              </a:ext>
            </a:extLst>
          </p:cNvPr>
          <p:cNvSpPr>
            <a:spLocks noGrp="1"/>
          </p:cNvSpPr>
          <p:nvPr>
            <p:ph type="sldNum" sz="quarter" idx="12"/>
          </p:nvPr>
        </p:nvSpPr>
        <p:spPr/>
        <p:txBody>
          <a:bodyPr/>
          <a:lstStyle/>
          <a:p>
            <a:fld id="{E971A1A1-6097-4F82-800D-F6DE2D58327E}" type="slidenum">
              <a:rPr lang="es-CO" smtClean="0"/>
              <a:t>‹Nº›</a:t>
            </a:fld>
            <a:endParaRPr lang="es-CO"/>
          </a:p>
        </p:txBody>
      </p:sp>
    </p:spTree>
    <p:extLst>
      <p:ext uri="{BB962C8B-B14F-4D97-AF65-F5344CB8AC3E}">
        <p14:creationId xmlns:p14="http://schemas.microsoft.com/office/powerpoint/2010/main" val="120808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34BDB0-E766-440E-896C-CA8F6800F5BE}"/>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0073EBA7-15B7-4BD2-92CB-BA6511D638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DC52950-7AF3-413C-9215-7FE0620329E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0E52A490-4434-4746-8C34-81376CCF38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B764E0C-8981-44B7-B48D-00AE2866F69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D88E0524-CAC0-4D7A-9972-C35E1107787E}"/>
              </a:ext>
            </a:extLst>
          </p:cNvPr>
          <p:cNvSpPr>
            <a:spLocks noGrp="1"/>
          </p:cNvSpPr>
          <p:nvPr>
            <p:ph type="dt" sz="half" idx="10"/>
          </p:nvPr>
        </p:nvSpPr>
        <p:spPr/>
        <p:txBody>
          <a:bodyPr/>
          <a:lstStyle/>
          <a:p>
            <a:fld id="{A8DDC31A-867A-46D0-ABE9-336D2FECCA7E}" type="datetimeFigureOut">
              <a:rPr lang="es-CO" smtClean="0"/>
              <a:t>25/04/2022</a:t>
            </a:fld>
            <a:endParaRPr lang="es-CO"/>
          </a:p>
        </p:txBody>
      </p:sp>
      <p:sp>
        <p:nvSpPr>
          <p:cNvPr id="8" name="Marcador de pie de página 7">
            <a:extLst>
              <a:ext uri="{FF2B5EF4-FFF2-40B4-BE49-F238E27FC236}">
                <a16:creationId xmlns:a16="http://schemas.microsoft.com/office/drawing/2014/main" id="{DE908513-D54B-445E-8F4C-79CF54089D74}"/>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9A32A823-DA44-4B42-8B1F-6BE555ECC104}"/>
              </a:ext>
            </a:extLst>
          </p:cNvPr>
          <p:cNvSpPr>
            <a:spLocks noGrp="1"/>
          </p:cNvSpPr>
          <p:nvPr>
            <p:ph type="sldNum" sz="quarter" idx="12"/>
          </p:nvPr>
        </p:nvSpPr>
        <p:spPr/>
        <p:txBody>
          <a:bodyPr/>
          <a:lstStyle/>
          <a:p>
            <a:fld id="{E971A1A1-6097-4F82-800D-F6DE2D58327E}" type="slidenum">
              <a:rPr lang="es-CO" smtClean="0"/>
              <a:t>‹Nº›</a:t>
            </a:fld>
            <a:endParaRPr lang="es-CO"/>
          </a:p>
        </p:txBody>
      </p:sp>
    </p:spTree>
    <p:extLst>
      <p:ext uri="{BB962C8B-B14F-4D97-AF65-F5344CB8AC3E}">
        <p14:creationId xmlns:p14="http://schemas.microsoft.com/office/powerpoint/2010/main" val="1550692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10D590-1F6E-439E-9787-8450A1DE1223}"/>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54DF9F5C-C2AE-4E62-A3AF-49B54D730F77}"/>
              </a:ext>
            </a:extLst>
          </p:cNvPr>
          <p:cNvSpPr>
            <a:spLocks noGrp="1"/>
          </p:cNvSpPr>
          <p:nvPr>
            <p:ph type="dt" sz="half" idx="10"/>
          </p:nvPr>
        </p:nvSpPr>
        <p:spPr/>
        <p:txBody>
          <a:bodyPr/>
          <a:lstStyle/>
          <a:p>
            <a:fld id="{A8DDC31A-867A-46D0-ABE9-336D2FECCA7E}" type="datetimeFigureOut">
              <a:rPr lang="es-CO" smtClean="0"/>
              <a:t>25/04/2022</a:t>
            </a:fld>
            <a:endParaRPr lang="es-CO"/>
          </a:p>
        </p:txBody>
      </p:sp>
      <p:sp>
        <p:nvSpPr>
          <p:cNvPr id="4" name="Marcador de pie de página 3">
            <a:extLst>
              <a:ext uri="{FF2B5EF4-FFF2-40B4-BE49-F238E27FC236}">
                <a16:creationId xmlns:a16="http://schemas.microsoft.com/office/drawing/2014/main" id="{BDC4FC31-311C-4103-BC48-5BC118D4A362}"/>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E14FCCB3-734C-4485-88AF-78FD059416E0}"/>
              </a:ext>
            </a:extLst>
          </p:cNvPr>
          <p:cNvSpPr>
            <a:spLocks noGrp="1"/>
          </p:cNvSpPr>
          <p:nvPr>
            <p:ph type="sldNum" sz="quarter" idx="12"/>
          </p:nvPr>
        </p:nvSpPr>
        <p:spPr/>
        <p:txBody>
          <a:bodyPr/>
          <a:lstStyle/>
          <a:p>
            <a:fld id="{E971A1A1-6097-4F82-800D-F6DE2D58327E}" type="slidenum">
              <a:rPr lang="es-CO" smtClean="0"/>
              <a:t>‹Nº›</a:t>
            </a:fld>
            <a:endParaRPr lang="es-CO"/>
          </a:p>
        </p:txBody>
      </p:sp>
    </p:spTree>
    <p:extLst>
      <p:ext uri="{BB962C8B-B14F-4D97-AF65-F5344CB8AC3E}">
        <p14:creationId xmlns:p14="http://schemas.microsoft.com/office/powerpoint/2010/main" val="1885708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2527022-E630-45CC-942A-6673AF8BBA1D}"/>
              </a:ext>
            </a:extLst>
          </p:cNvPr>
          <p:cNvSpPr>
            <a:spLocks noGrp="1"/>
          </p:cNvSpPr>
          <p:nvPr>
            <p:ph type="dt" sz="half" idx="10"/>
          </p:nvPr>
        </p:nvSpPr>
        <p:spPr/>
        <p:txBody>
          <a:bodyPr/>
          <a:lstStyle/>
          <a:p>
            <a:fld id="{A8DDC31A-867A-46D0-ABE9-336D2FECCA7E}" type="datetimeFigureOut">
              <a:rPr lang="es-CO" smtClean="0"/>
              <a:t>25/04/2022</a:t>
            </a:fld>
            <a:endParaRPr lang="es-CO"/>
          </a:p>
        </p:txBody>
      </p:sp>
      <p:sp>
        <p:nvSpPr>
          <p:cNvPr id="3" name="Marcador de pie de página 2">
            <a:extLst>
              <a:ext uri="{FF2B5EF4-FFF2-40B4-BE49-F238E27FC236}">
                <a16:creationId xmlns:a16="http://schemas.microsoft.com/office/drawing/2014/main" id="{E6B765D2-F68F-4239-8769-E8CCB31F7B42}"/>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C4964477-FB65-46EC-8E71-5CCC0E410554}"/>
              </a:ext>
            </a:extLst>
          </p:cNvPr>
          <p:cNvSpPr>
            <a:spLocks noGrp="1"/>
          </p:cNvSpPr>
          <p:nvPr>
            <p:ph type="sldNum" sz="quarter" idx="12"/>
          </p:nvPr>
        </p:nvSpPr>
        <p:spPr/>
        <p:txBody>
          <a:bodyPr/>
          <a:lstStyle/>
          <a:p>
            <a:fld id="{E971A1A1-6097-4F82-800D-F6DE2D58327E}" type="slidenum">
              <a:rPr lang="es-CO" smtClean="0"/>
              <a:t>‹Nº›</a:t>
            </a:fld>
            <a:endParaRPr lang="es-CO"/>
          </a:p>
        </p:txBody>
      </p:sp>
    </p:spTree>
    <p:extLst>
      <p:ext uri="{BB962C8B-B14F-4D97-AF65-F5344CB8AC3E}">
        <p14:creationId xmlns:p14="http://schemas.microsoft.com/office/powerpoint/2010/main" val="1881503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B6EB3C-055E-4D06-8E29-ABD8AC63AC1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965BDB0A-B52A-4CD4-AC5B-B6A242CCC1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276E320D-3479-4E55-93F4-059787FFC5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6EE5699-E1E4-44E9-9C5D-5288616B6259}"/>
              </a:ext>
            </a:extLst>
          </p:cNvPr>
          <p:cNvSpPr>
            <a:spLocks noGrp="1"/>
          </p:cNvSpPr>
          <p:nvPr>
            <p:ph type="dt" sz="half" idx="10"/>
          </p:nvPr>
        </p:nvSpPr>
        <p:spPr/>
        <p:txBody>
          <a:bodyPr/>
          <a:lstStyle/>
          <a:p>
            <a:fld id="{A8DDC31A-867A-46D0-ABE9-336D2FECCA7E}" type="datetimeFigureOut">
              <a:rPr lang="es-CO" smtClean="0"/>
              <a:t>25/04/2022</a:t>
            </a:fld>
            <a:endParaRPr lang="es-CO"/>
          </a:p>
        </p:txBody>
      </p:sp>
      <p:sp>
        <p:nvSpPr>
          <p:cNvPr id="6" name="Marcador de pie de página 5">
            <a:extLst>
              <a:ext uri="{FF2B5EF4-FFF2-40B4-BE49-F238E27FC236}">
                <a16:creationId xmlns:a16="http://schemas.microsoft.com/office/drawing/2014/main" id="{E68DBF9F-D167-4875-91B8-B2FBF343CB84}"/>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F62FB38B-0633-43D1-A342-359F12088550}"/>
              </a:ext>
            </a:extLst>
          </p:cNvPr>
          <p:cNvSpPr>
            <a:spLocks noGrp="1"/>
          </p:cNvSpPr>
          <p:nvPr>
            <p:ph type="sldNum" sz="quarter" idx="12"/>
          </p:nvPr>
        </p:nvSpPr>
        <p:spPr/>
        <p:txBody>
          <a:bodyPr/>
          <a:lstStyle/>
          <a:p>
            <a:fld id="{E971A1A1-6097-4F82-800D-F6DE2D58327E}" type="slidenum">
              <a:rPr lang="es-CO" smtClean="0"/>
              <a:t>‹Nº›</a:t>
            </a:fld>
            <a:endParaRPr lang="es-CO"/>
          </a:p>
        </p:txBody>
      </p:sp>
    </p:spTree>
    <p:extLst>
      <p:ext uri="{BB962C8B-B14F-4D97-AF65-F5344CB8AC3E}">
        <p14:creationId xmlns:p14="http://schemas.microsoft.com/office/powerpoint/2010/main" val="3417807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7D514A-5357-4DFD-B543-CE817164960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BF937C7A-0374-4EB1-95A8-949F146396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20633293-9E3D-4DEE-80EB-B3E0CB2333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45E6E5C-650A-4C8A-B0A9-8F0C73EE0248}"/>
              </a:ext>
            </a:extLst>
          </p:cNvPr>
          <p:cNvSpPr>
            <a:spLocks noGrp="1"/>
          </p:cNvSpPr>
          <p:nvPr>
            <p:ph type="dt" sz="half" idx="10"/>
          </p:nvPr>
        </p:nvSpPr>
        <p:spPr/>
        <p:txBody>
          <a:bodyPr/>
          <a:lstStyle/>
          <a:p>
            <a:fld id="{A8DDC31A-867A-46D0-ABE9-336D2FECCA7E}" type="datetimeFigureOut">
              <a:rPr lang="es-CO" smtClean="0"/>
              <a:t>25/04/2022</a:t>
            </a:fld>
            <a:endParaRPr lang="es-CO"/>
          </a:p>
        </p:txBody>
      </p:sp>
      <p:sp>
        <p:nvSpPr>
          <p:cNvPr id="6" name="Marcador de pie de página 5">
            <a:extLst>
              <a:ext uri="{FF2B5EF4-FFF2-40B4-BE49-F238E27FC236}">
                <a16:creationId xmlns:a16="http://schemas.microsoft.com/office/drawing/2014/main" id="{ABE281E7-9F85-4286-8AE9-9B89CEC290F1}"/>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181BB404-3165-4009-9702-A470AA5157AE}"/>
              </a:ext>
            </a:extLst>
          </p:cNvPr>
          <p:cNvSpPr>
            <a:spLocks noGrp="1"/>
          </p:cNvSpPr>
          <p:nvPr>
            <p:ph type="sldNum" sz="quarter" idx="12"/>
          </p:nvPr>
        </p:nvSpPr>
        <p:spPr/>
        <p:txBody>
          <a:bodyPr/>
          <a:lstStyle/>
          <a:p>
            <a:fld id="{E971A1A1-6097-4F82-800D-F6DE2D58327E}" type="slidenum">
              <a:rPr lang="es-CO" smtClean="0"/>
              <a:t>‹Nº›</a:t>
            </a:fld>
            <a:endParaRPr lang="es-CO"/>
          </a:p>
        </p:txBody>
      </p:sp>
    </p:spTree>
    <p:extLst>
      <p:ext uri="{BB962C8B-B14F-4D97-AF65-F5344CB8AC3E}">
        <p14:creationId xmlns:p14="http://schemas.microsoft.com/office/powerpoint/2010/main" val="2936239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D46F3BD-5833-4ED4-B873-9323566E6F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7F7C4B99-A37C-47A3-BE5E-F128D52230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D2FABCEA-CEB4-4525-883A-54E0A1DA2A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DDC31A-867A-46D0-ABE9-336D2FECCA7E}" type="datetimeFigureOut">
              <a:rPr lang="es-CO" smtClean="0"/>
              <a:t>25/04/2022</a:t>
            </a:fld>
            <a:endParaRPr lang="es-CO"/>
          </a:p>
        </p:txBody>
      </p:sp>
      <p:sp>
        <p:nvSpPr>
          <p:cNvPr id="5" name="Marcador de pie de página 4">
            <a:extLst>
              <a:ext uri="{FF2B5EF4-FFF2-40B4-BE49-F238E27FC236}">
                <a16:creationId xmlns:a16="http://schemas.microsoft.com/office/drawing/2014/main" id="{3C2B59CC-099D-411C-8EF9-702FF1E1A6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784575E6-CCB2-483B-B541-1F7EABBC19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71A1A1-6097-4F82-800D-F6DE2D58327E}" type="slidenum">
              <a:rPr lang="es-CO" smtClean="0"/>
              <a:t>‹Nº›</a:t>
            </a:fld>
            <a:endParaRPr lang="es-CO"/>
          </a:p>
        </p:txBody>
      </p:sp>
    </p:spTree>
    <p:extLst>
      <p:ext uri="{BB962C8B-B14F-4D97-AF65-F5344CB8AC3E}">
        <p14:creationId xmlns:p14="http://schemas.microsoft.com/office/powerpoint/2010/main" val="340359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chart" Target="../charts/chart8.xml"/><Relationship Id="rId13" Type="http://schemas.microsoft.com/office/2007/relationships/diagramDrawing" Target="../diagrams/drawing7.xml"/><Relationship Id="rId3" Type="http://schemas.openxmlformats.org/officeDocument/2006/relationships/image" Target="../media/image4.png"/><Relationship Id="rId7" Type="http://schemas.openxmlformats.org/officeDocument/2006/relationships/slide" Target="slide2.xml"/><Relationship Id="rId12" Type="http://schemas.openxmlformats.org/officeDocument/2006/relationships/diagramColors" Target="../diagrams/colors7.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diagramQuickStyle" Target="../diagrams/quickStyle7.xml"/><Relationship Id="rId5" Type="http://schemas.openxmlformats.org/officeDocument/2006/relationships/image" Target="../media/image2.png"/><Relationship Id="rId10" Type="http://schemas.openxmlformats.org/officeDocument/2006/relationships/diagramLayout" Target="../diagrams/layout7.xml"/><Relationship Id="rId4" Type="http://schemas.openxmlformats.org/officeDocument/2006/relationships/image" Target="../media/image5.png"/><Relationship Id="rId9" Type="http://schemas.openxmlformats.org/officeDocument/2006/relationships/diagramData" Target="../diagrams/data7.xml"/></Relationships>
</file>

<file path=ppt/slides/_rels/slide11.xml.rels><?xml version="1.0" encoding="UTF-8" standalone="yes"?>
<Relationships xmlns="http://schemas.openxmlformats.org/package/2006/relationships"><Relationship Id="rId8" Type="http://schemas.openxmlformats.org/officeDocument/2006/relationships/image" Target="../media/image8.emf"/><Relationship Id="rId13" Type="http://schemas.microsoft.com/office/2007/relationships/diagramDrawing" Target="../diagrams/drawing8.xml"/><Relationship Id="rId3" Type="http://schemas.openxmlformats.org/officeDocument/2006/relationships/image" Target="../media/image4.png"/><Relationship Id="rId7" Type="http://schemas.openxmlformats.org/officeDocument/2006/relationships/slide" Target="slide2.xml"/><Relationship Id="rId12" Type="http://schemas.openxmlformats.org/officeDocument/2006/relationships/diagramColors" Target="../diagrams/colors8.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diagramQuickStyle" Target="../diagrams/quickStyle8.xml"/><Relationship Id="rId5" Type="http://schemas.openxmlformats.org/officeDocument/2006/relationships/image" Target="../media/image2.png"/><Relationship Id="rId10" Type="http://schemas.openxmlformats.org/officeDocument/2006/relationships/diagramLayout" Target="../diagrams/layout8.xml"/><Relationship Id="rId4" Type="http://schemas.openxmlformats.org/officeDocument/2006/relationships/image" Target="../media/image5.png"/><Relationship Id="rId9" Type="http://schemas.openxmlformats.org/officeDocument/2006/relationships/diagramData" Target="../diagrams/data8.xml"/></Relationships>
</file>

<file path=ppt/slides/_rels/slide12.xml.rels><?xml version="1.0" encoding="UTF-8" standalone="yes"?>
<Relationships xmlns="http://schemas.openxmlformats.org/package/2006/relationships"><Relationship Id="rId8" Type="http://schemas.openxmlformats.org/officeDocument/2006/relationships/image" Target="../media/image9.emf"/><Relationship Id="rId13" Type="http://schemas.microsoft.com/office/2007/relationships/diagramDrawing" Target="../diagrams/drawing9.xml"/><Relationship Id="rId3" Type="http://schemas.openxmlformats.org/officeDocument/2006/relationships/image" Target="../media/image4.png"/><Relationship Id="rId7" Type="http://schemas.openxmlformats.org/officeDocument/2006/relationships/slide" Target="slide2.xml"/><Relationship Id="rId12" Type="http://schemas.openxmlformats.org/officeDocument/2006/relationships/diagramColors" Target="../diagrams/colors9.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diagramQuickStyle" Target="../diagrams/quickStyle9.xml"/><Relationship Id="rId5" Type="http://schemas.openxmlformats.org/officeDocument/2006/relationships/image" Target="../media/image2.png"/><Relationship Id="rId10" Type="http://schemas.openxmlformats.org/officeDocument/2006/relationships/diagramLayout" Target="../diagrams/layout9.xml"/><Relationship Id="rId4" Type="http://schemas.openxmlformats.org/officeDocument/2006/relationships/image" Target="../media/image5.png"/><Relationship Id="rId9" Type="http://schemas.openxmlformats.org/officeDocument/2006/relationships/diagramData" Target="../diagrams/data9.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png"/><Relationship Id="rId7" Type="http://schemas.openxmlformats.org/officeDocument/2006/relationships/slide" Target="slide2.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2.png"/><Relationship Id="rId4" Type="http://schemas.openxmlformats.org/officeDocument/2006/relationships/image" Target="../media/image5.png"/><Relationship Id="rId9" Type="http://schemas.openxmlformats.org/officeDocument/2006/relationships/image" Target="../media/image12.jfif"/></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image" Target="../media/image2.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5.xml"/><Relationship Id="rId3" Type="http://schemas.openxmlformats.org/officeDocument/2006/relationships/image" Target="../media/image4.png"/><Relationship Id="rId7" Type="http://schemas.openxmlformats.org/officeDocument/2006/relationships/slide" Target="slide6.xml"/><Relationship Id="rId12" Type="http://schemas.openxmlformats.org/officeDocument/2006/relationships/slide" Target="slide7.xml"/><Relationship Id="rId17" Type="http://schemas.openxmlformats.org/officeDocument/2006/relationships/slide" Target="slide13.xml"/><Relationship Id="rId2" Type="http://schemas.openxmlformats.org/officeDocument/2006/relationships/notesSlide" Target="../notesSlides/notesSlide2.xml"/><Relationship Id="rId16" Type="http://schemas.openxmlformats.org/officeDocument/2006/relationships/slide" Target="slide10.xml"/><Relationship Id="rId1" Type="http://schemas.openxmlformats.org/officeDocument/2006/relationships/slideLayout" Target="../slideLayouts/slideLayout1.xml"/><Relationship Id="rId6" Type="http://schemas.openxmlformats.org/officeDocument/2006/relationships/slide" Target="slide4.xml"/><Relationship Id="rId11" Type="http://schemas.openxmlformats.org/officeDocument/2006/relationships/slide" Target="slide14.xml"/><Relationship Id="rId5" Type="http://schemas.openxmlformats.org/officeDocument/2006/relationships/image" Target="../media/image2.png"/><Relationship Id="rId15" Type="http://schemas.openxmlformats.org/officeDocument/2006/relationships/slide" Target="slide9.xml"/><Relationship Id="rId10" Type="http://schemas.openxmlformats.org/officeDocument/2006/relationships/slide" Target="slide15.xml"/><Relationship Id="rId4" Type="http://schemas.openxmlformats.org/officeDocument/2006/relationships/image" Target="../media/image5.png"/><Relationship Id="rId9" Type="http://schemas.openxmlformats.org/officeDocument/2006/relationships/slide" Target="slide3.xml"/><Relationship Id="rId14" Type="http://schemas.openxmlformats.org/officeDocument/2006/relationships/slide" Target="slide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image" Target="../media/image2.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chart" Target="../charts/chart2.xml"/><Relationship Id="rId13"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slide" Target="slide2.xml"/><Relationship Id="rId12"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diagramQuickStyle" Target="../diagrams/quickStyle1.xml"/><Relationship Id="rId5" Type="http://schemas.openxmlformats.org/officeDocument/2006/relationships/image" Target="../media/image2.png"/><Relationship Id="rId10" Type="http://schemas.openxmlformats.org/officeDocument/2006/relationships/diagramLayout" Target="../diagrams/layout1.xml"/><Relationship Id="rId4" Type="http://schemas.openxmlformats.org/officeDocument/2006/relationships/image" Target="../media/image5.png"/><Relationship Id="rId9"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8" Type="http://schemas.openxmlformats.org/officeDocument/2006/relationships/chart" Target="../charts/chart3.xml"/><Relationship Id="rId13"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slide" Target="slide2.xml"/><Relationship Id="rId12"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diagramQuickStyle" Target="../diagrams/quickStyle2.xml"/><Relationship Id="rId5" Type="http://schemas.openxmlformats.org/officeDocument/2006/relationships/image" Target="../media/image2.png"/><Relationship Id="rId10" Type="http://schemas.openxmlformats.org/officeDocument/2006/relationships/diagramLayout" Target="../diagrams/layout2.xml"/><Relationship Id="rId4" Type="http://schemas.openxmlformats.org/officeDocument/2006/relationships/image" Target="../media/image5.png"/><Relationship Id="rId9"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8" Type="http://schemas.openxmlformats.org/officeDocument/2006/relationships/chart" Target="../charts/chart4.xml"/><Relationship Id="rId13" Type="http://schemas.microsoft.com/office/2007/relationships/diagramDrawing" Target="../diagrams/drawing3.xml"/><Relationship Id="rId3" Type="http://schemas.openxmlformats.org/officeDocument/2006/relationships/image" Target="../media/image4.png"/><Relationship Id="rId7" Type="http://schemas.openxmlformats.org/officeDocument/2006/relationships/slide" Target="slide2.xml"/><Relationship Id="rId12" Type="http://schemas.openxmlformats.org/officeDocument/2006/relationships/diagramColors" Target="../diagrams/colors3.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diagramQuickStyle" Target="../diagrams/quickStyle3.xml"/><Relationship Id="rId5" Type="http://schemas.openxmlformats.org/officeDocument/2006/relationships/image" Target="../media/image2.png"/><Relationship Id="rId10" Type="http://schemas.openxmlformats.org/officeDocument/2006/relationships/diagramLayout" Target="../diagrams/layout3.xml"/><Relationship Id="rId4" Type="http://schemas.openxmlformats.org/officeDocument/2006/relationships/image" Target="../media/image5.png"/><Relationship Id="rId9"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8" Type="http://schemas.openxmlformats.org/officeDocument/2006/relationships/chart" Target="../charts/chart5.xml"/><Relationship Id="rId13" Type="http://schemas.microsoft.com/office/2007/relationships/diagramDrawing" Target="../diagrams/drawing4.xml"/><Relationship Id="rId3" Type="http://schemas.openxmlformats.org/officeDocument/2006/relationships/image" Target="../media/image4.png"/><Relationship Id="rId7" Type="http://schemas.openxmlformats.org/officeDocument/2006/relationships/slide" Target="slide2.xml"/><Relationship Id="rId12" Type="http://schemas.openxmlformats.org/officeDocument/2006/relationships/diagramColors" Target="../diagrams/colors4.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diagramQuickStyle" Target="../diagrams/quickStyle4.xml"/><Relationship Id="rId5" Type="http://schemas.openxmlformats.org/officeDocument/2006/relationships/image" Target="../media/image2.png"/><Relationship Id="rId10" Type="http://schemas.openxmlformats.org/officeDocument/2006/relationships/diagramLayout" Target="../diagrams/layout4.xml"/><Relationship Id="rId4" Type="http://schemas.openxmlformats.org/officeDocument/2006/relationships/image" Target="../media/image5.png"/><Relationship Id="rId9" Type="http://schemas.openxmlformats.org/officeDocument/2006/relationships/diagramData" Target="../diagrams/data4.xml"/></Relationships>
</file>

<file path=ppt/slides/_rels/slide8.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diagramColors" Target="../diagrams/colors5.xml"/><Relationship Id="rId3" Type="http://schemas.openxmlformats.org/officeDocument/2006/relationships/image" Target="../media/image4.png"/><Relationship Id="rId7" Type="http://schemas.openxmlformats.org/officeDocument/2006/relationships/image" Target="../media/image7.jpeg"/><Relationship Id="rId12" Type="http://schemas.openxmlformats.org/officeDocument/2006/relationships/diagramQuickStyle" Target="../diagrams/quickStyle5.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diagramLayout" Target="../diagrams/layout5.xml"/><Relationship Id="rId5" Type="http://schemas.openxmlformats.org/officeDocument/2006/relationships/image" Target="../media/image2.png"/><Relationship Id="rId10" Type="http://schemas.openxmlformats.org/officeDocument/2006/relationships/diagramData" Target="../diagrams/data5.xml"/><Relationship Id="rId4" Type="http://schemas.openxmlformats.org/officeDocument/2006/relationships/image" Target="../media/image5.png"/><Relationship Id="rId9" Type="http://schemas.openxmlformats.org/officeDocument/2006/relationships/chart" Target="../charts/chart6.xml"/><Relationship Id="rId14" Type="http://schemas.microsoft.com/office/2007/relationships/diagramDrawing" Target="../diagrams/drawing5.xml"/></Relationships>
</file>

<file path=ppt/slides/_rels/slide9.xml.rels><?xml version="1.0" encoding="UTF-8" standalone="yes"?>
<Relationships xmlns="http://schemas.openxmlformats.org/package/2006/relationships"><Relationship Id="rId8" Type="http://schemas.openxmlformats.org/officeDocument/2006/relationships/chart" Target="../charts/chart7.xml"/><Relationship Id="rId13" Type="http://schemas.microsoft.com/office/2007/relationships/diagramDrawing" Target="../diagrams/drawing6.xml"/><Relationship Id="rId3" Type="http://schemas.openxmlformats.org/officeDocument/2006/relationships/image" Target="../media/image4.png"/><Relationship Id="rId7" Type="http://schemas.openxmlformats.org/officeDocument/2006/relationships/slide" Target="slide2.xml"/><Relationship Id="rId12" Type="http://schemas.openxmlformats.org/officeDocument/2006/relationships/diagramColors" Target="../diagrams/colors6.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diagramQuickStyle" Target="../diagrams/quickStyle6.xml"/><Relationship Id="rId5" Type="http://schemas.openxmlformats.org/officeDocument/2006/relationships/image" Target="../media/image2.png"/><Relationship Id="rId10" Type="http://schemas.openxmlformats.org/officeDocument/2006/relationships/diagramLayout" Target="../diagrams/layout6.xml"/><Relationship Id="rId4" Type="http://schemas.openxmlformats.org/officeDocument/2006/relationships/image" Target="../media/image5.png"/><Relationship Id="rId9" Type="http://schemas.openxmlformats.org/officeDocument/2006/relationships/diagramData" Target="../diagrams/data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2E674B87-91FF-4A62-8293-7D2083454E77}"/>
              </a:ext>
            </a:extLst>
          </p:cNvPr>
          <p:cNvPicPr>
            <a:picLocks noChangeAspect="1"/>
          </p:cNvPicPr>
          <p:nvPr/>
        </p:nvPicPr>
        <p:blipFill rotWithShape="1">
          <a:blip r:embed="rId3">
            <a:extLst>
              <a:ext uri="{28A0092B-C50C-407E-A947-70E740481C1C}">
                <a14:useLocalDpi xmlns:a14="http://schemas.microsoft.com/office/drawing/2010/main" val="0"/>
              </a:ext>
            </a:extLst>
          </a:blip>
          <a:srcRect l="24019"/>
          <a:stretch/>
        </p:blipFill>
        <p:spPr>
          <a:xfrm>
            <a:off x="-1" y="-2"/>
            <a:ext cx="7816183" cy="6858000"/>
          </a:xfrm>
          <a:prstGeom prst="rect">
            <a:avLst/>
          </a:prstGeom>
        </p:spPr>
      </p:pic>
      <p:pic>
        <p:nvPicPr>
          <p:cNvPr id="9" name="Imagen 8">
            <a:extLst>
              <a:ext uri="{FF2B5EF4-FFF2-40B4-BE49-F238E27FC236}">
                <a16:creationId xmlns:a16="http://schemas.microsoft.com/office/drawing/2014/main" id="{88239463-866A-4824-B6E2-3B38511CFE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4706224"/>
            <a:ext cx="1305570" cy="2151774"/>
          </a:xfrm>
          <a:prstGeom prst="rect">
            <a:avLst/>
          </a:prstGeom>
        </p:spPr>
      </p:pic>
      <p:pic>
        <p:nvPicPr>
          <p:cNvPr id="11" name="Imagen 10">
            <a:extLst>
              <a:ext uri="{FF2B5EF4-FFF2-40B4-BE49-F238E27FC236}">
                <a16:creationId xmlns:a16="http://schemas.microsoft.com/office/drawing/2014/main" id="{334906DB-E96E-4A9E-839C-71BAE84948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0110" y="-2"/>
            <a:ext cx="7011890" cy="6858000"/>
          </a:xfrm>
          <a:prstGeom prst="rect">
            <a:avLst/>
          </a:prstGeom>
        </p:spPr>
      </p:pic>
      <p:sp>
        <p:nvSpPr>
          <p:cNvPr id="8" name="Rectángulo: esquinas redondeadas 7">
            <a:extLst>
              <a:ext uri="{FF2B5EF4-FFF2-40B4-BE49-F238E27FC236}">
                <a16:creationId xmlns:a16="http://schemas.microsoft.com/office/drawing/2014/main" id="{9CF18763-EDC7-4B92-952E-9F288771E790}"/>
              </a:ext>
            </a:extLst>
          </p:cNvPr>
          <p:cNvSpPr/>
          <p:nvPr/>
        </p:nvSpPr>
        <p:spPr>
          <a:xfrm>
            <a:off x="2828658" y="675118"/>
            <a:ext cx="5682953" cy="1337237"/>
          </a:xfrm>
          <a:prstGeom prst="round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CuadroTexto 5">
            <a:extLst>
              <a:ext uri="{FF2B5EF4-FFF2-40B4-BE49-F238E27FC236}">
                <a16:creationId xmlns:a16="http://schemas.microsoft.com/office/drawing/2014/main" id="{9BA31F60-D12E-4650-885C-C00816167541}"/>
              </a:ext>
            </a:extLst>
          </p:cNvPr>
          <p:cNvSpPr txBox="1"/>
          <p:nvPr/>
        </p:nvSpPr>
        <p:spPr>
          <a:xfrm>
            <a:off x="3213420" y="812027"/>
            <a:ext cx="7735525" cy="923330"/>
          </a:xfrm>
          <a:prstGeom prst="rect">
            <a:avLst/>
          </a:prstGeom>
          <a:noFill/>
        </p:spPr>
        <p:txBody>
          <a:bodyPr wrap="square" rtlCol="0">
            <a:spAutoFit/>
          </a:bodyPr>
          <a:lstStyle/>
          <a:p>
            <a:r>
              <a:rPr lang="es-CO" sz="5400" dirty="0">
                <a:solidFill>
                  <a:srgbClr val="EE7402"/>
                </a:solidFill>
                <a:latin typeface="VAG Rounded Std Thin" panose="020F0802020204020204" pitchFamily="34" charset="0"/>
              </a:rPr>
              <a:t>Cuadro de Mando Integral</a:t>
            </a:r>
            <a:endParaRPr lang="es-CO" sz="5400" dirty="0"/>
          </a:p>
        </p:txBody>
      </p:sp>
      <p:sp>
        <p:nvSpPr>
          <p:cNvPr id="10" name="CuadroTexto 9">
            <a:extLst>
              <a:ext uri="{FF2B5EF4-FFF2-40B4-BE49-F238E27FC236}">
                <a16:creationId xmlns:a16="http://schemas.microsoft.com/office/drawing/2014/main" id="{0C641A59-C5F8-4540-86CC-9E51F32ACE6E}"/>
              </a:ext>
            </a:extLst>
          </p:cNvPr>
          <p:cNvSpPr txBox="1"/>
          <p:nvPr/>
        </p:nvSpPr>
        <p:spPr>
          <a:xfrm>
            <a:off x="7405084" y="2658638"/>
            <a:ext cx="4052746" cy="1015663"/>
          </a:xfrm>
          <a:prstGeom prst="rect">
            <a:avLst/>
          </a:prstGeom>
          <a:noFill/>
        </p:spPr>
        <p:txBody>
          <a:bodyPr wrap="square" rtlCol="0">
            <a:spAutoFit/>
          </a:bodyPr>
          <a:lstStyle/>
          <a:p>
            <a:pPr algn="ctr"/>
            <a:r>
              <a:rPr lang="es-CO" sz="6000" b="1" dirty="0">
                <a:solidFill>
                  <a:srgbClr val="EE7402"/>
                </a:solidFill>
                <a:latin typeface="VAG Rounded Std Thin" panose="020F0802020204020204" pitchFamily="34" charset="0"/>
              </a:rPr>
              <a:t>Año 2022</a:t>
            </a:r>
            <a:endParaRPr lang="es-CO" sz="6000" b="1" dirty="0"/>
          </a:p>
        </p:txBody>
      </p:sp>
      <p:sp>
        <p:nvSpPr>
          <p:cNvPr id="12" name="CuadroTexto 11">
            <a:extLst>
              <a:ext uri="{FF2B5EF4-FFF2-40B4-BE49-F238E27FC236}">
                <a16:creationId xmlns:a16="http://schemas.microsoft.com/office/drawing/2014/main" id="{308745BE-1C0B-405F-A4C1-4B92DA52999A}"/>
              </a:ext>
            </a:extLst>
          </p:cNvPr>
          <p:cNvSpPr txBox="1"/>
          <p:nvPr/>
        </p:nvSpPr>
        <p:spPr>
          <a:xfrm>
            <a:off x="7610633" y="3655332"/>
            <a:ext cx="4052746" cy="707886"/>
          </a:xfrm>
          <a:prstGeom prst="rect">
            <a:avLst/>
          </a:prstGeom>
          <a:noFill/>
        </p:spPr>
        <p:txBody>
          <a:bodyPr wrap="square" rtlCol="0">
            <a:spAutoFit/>
          </a:bodyPr>
          <a:lstStyle/>
          <a:p>
            <a:pPr algn="ctr"/>
            <a:r>
              <a:rPr lang="es-CO" sz="4000" b="1" dirty="0">
                <a:solidFill>
                  <a:srgbClr val="EE7402"/>
                </a:solidFill>
                <a:latin typeface="VAG Rounded Std Thin" panose="020F0802020204020204" pitchFamily="34" charset="0"/>
              </a:rPr>
              <a:t>Primer Trimestre</a:t>
            </a:r>
            <a:endParaRPr lang="es-CO" sz="4000" b="1" dirty="0"/>
          </a:p>
        </p:txBody>
      </p:sp>
    </p:spTree>
    <p:extLst>
      <p:ext uri="{BB962C8B-B14F-4D97-AF65-F5344CB8AC3E}">
        <p14:creationId xmlns:p14="http://schemas.microsoft.com/office/powerpoint/2010/main" val="3570531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106 Pentágono">
            <a:hlinkClick r:id="" action="ppaction://noaction"/>
            <a:extLst>
              <a:ext uri="{FF2B5EF4-FFF2-40B4-BE49-F238E27FC236}">
                <a16:creationId xmlns:a16="http://schemas.microsoft.com/office/drawing/2014/main" id="{F716AFF3-C6CC-48BF-9027-FA30A9E6EDEA}"/>
              </a:ext>
            </a:extLst>
          </p:cNvPr>
          <p:cNvSpPr/>
          <p:nvPr/>
        </p:nvSpPr>
        <p:spPr>
          <a:xfrm>
            <a:off x="0" y="0"/>
            <a:ext cx="12192000" cy="719847"/>
          </a:xfrm>
          <a:prstGeom prst="rect">
            <a:avLst/>
          </a:prstGeom>
          <a:solidFill>
            <a:srgbClr val="92D050"/>
          </a:solidFill>
          <a:ln>
            <a:noFill/>
          </a:ln>
          <a:effectLst/>
          <a:scene3d>
            <a:camera prst="orthographicFront">
              <a:rot lat="0" lon="0" rev="0"/>
            </a:camera>
            <a:lightRig rig="balanced" dir="t">
              <a:rot lat="0" lon="0" rev="8700000"/>
            </a:lightRig>
          </a:scene3d>
          <a:sp3d/>
        </p:spPr>
        <p:txBody>
          <a:bodyPr lIns="91411" tIns="45706" rIns="91411" bIns="45706"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3500" b="1" u="none" kern="1200" cap="none" spc="0" normalizeH="0" baseline="0" noProof="0" dirty="0">
                <a:ln>
                  <a:noFill/>
                </a:ln>
                <a:solidFill>
                  <a:schemeClr val="bg1"/>
                </a:solidFill>
                <a:effectLst/>
                <a:uLnTx/>
                <a:uFillTx/>
                <a:latin typeface="Arial Rounded MT Bold" panose="020F0704030504030204" pitchFamily="34" charset="0"/>
                <a:sym typeface="Calibri"/>
              </a:rPr>
              <a:t>Clientes y Mercados</a:t>
            </a:r>
          </a:p>
        </p:txBody>
      </p:sp>
      <p:pic>
        <p:nvPicPr>
          <p:cNvPr id="3" name="Imagen 2">
            <a:extLst>
              <a:ext uri="{FF2B5EF4-FFF2-40B4-BE49-F238E27FC236}">
                <a16:creationId xmlns:a16="http://schemas.microsoft.com/office/drawing/2014/main" id="{C512DC39-1B4D-420C-BDFC-B6A952E74F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0410" y="0"/>
            <a:ext cx="3336819" cy="6858000"/>
          </a:xfrm>
          <a:prstGeom prst="rect">
            <a:avLst/>
          </a:prstGeom>
        </p:spPr>
      </p:pic>
      <p:pic>
        <p:nvPicPr>
          <p:cNvPr id="11" name="Imagen 10">
            <a:extLst>
              <a:ext uri="{FF2B5EF4-FFF2-40B4-BE49-F238E27FC236}">
                <a16:creationId xmlns:a16="http://schemas.microsoft.com/office/drawing/2014/main" id="{EE2E4F92-FDBF-4D2D-A150-EF7EC24230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4706224"/>
            <a:ext cx="1305570" cy="2151774"/>
          </a:xfrm>
          <a:prstGeom prst="rect">
            <a:avLst/>
          </a:prstGeom>
        </p:spPr>
      </p:pic>
      <p:graphicFrame>
        <p:nvGraphicFramePr>
          <p:cNvPr id="21" name="Tabla 20">
            <a:extLst>
              <a:ext uri="{FF2B5EF4-FFF2-40B4-BE49-F238E27FC236}">
                <a16:creationId xmlns:a16="http://schemas.microsoft.com/office/drawing/2014/main" id="{2F6F94C7-E1B2-44F7-B529-3507A3CADD4A}"/>
              </a:ext>
            </a:extLst>
          </p:cNvPr>
          <p:cNvGraphicFramePr>
            <a:graphicFrameLocks noGrp="1"/>
          </p:cNvGraphicFramePr>
          <p:nvPr>
            <p:extLst>
              <p:ext uri="{D42A27DB-BD31-4B8C-83A1-F6EECF244321}">
                <p14:modId xmlns:p14="http://schemas.microsoft.com/office/powerpoint/2010/main" val="2554013992"/>
              </p:ext>
            </p:extLst>
          </p:nvPr>
        </p:nvGraphicFramePr>
        <p:xfrm>
          <a:off x="783162" y="5688382"/>
          <a:ext cx="5134433" cy="612778"/>
        </p:xfrm>
        <a:graphic>
          <a:graphicData uri="http://schemas.openxmlformats.org/drawingml/2006/table">
            <a:tbl>
              <a:tblPr firstRow="1"/>
              <a:tblGrid>
                <a:gridCol w="990566">
                  <a:extLst>
                    <a:ext uri="{9D8B030D-6E8A-4147-A177-3AD203B41FA5}">
                      <a16:colId xmlns:a16="http://schemas.microsoft.com/office/drawing/2014/main" val="425497840"/>
                    </a:ext>
                  </a:extLst>
                </a:gridCol>
                <a:gridCol w="990566">
                  <a:extLst>
                    <a:ext uri="{9D8B030D-6E8A-4147-A177-3AD203B41FA5}">
                      <a16:colId xmlns:a16="http://schemas.microsoft.com/office/drawing/2014/main" val="2447597525"/>
                    </a:ext>
                  </a:extLst>
                </a:gridCol>
                <a:gridCol w="990566">
                  <a:extLst>
                    <a:ext uri="{9D8B030D-6E8A-4147-A177-3AD203B41FA5}">
                      <a16:colId xmlns:a16="http://schemas.microsoft.com/office/drawing/2014/main" val="838014283"/>
                    </a:ext>
                  </a:extLst>
                </a:gridCol>
                <a:gridCol w="1172169">
                  <a:extLst>
                    <a:ext uri="{9D8B030D-6E8A-4147-A177-3AD203B41FA5}">
                      <a16:colId xmlns:a16="http://schemas.microsoft.com/office/drawing/2014/main" val="1476799087"/>
                    </a:ext>
                  </a:extLst>
                </a:gridCol>
                <a:gridCol w="990566">
                  <a:extLst>
                    <a:ext uri="{9D8B030D-6E8A-4147-A177-3AD203B41FA5}">
                      <a16:colId xmlns:a16="http://schemas.microsoft.com/office/drawing/2014/main" val="3797298421"/>
                    </a:ext>
                  </a:extLst>
                </a:gridCol>
              </a:tblGrid>
              <a:tr h="351003">
                <a:tc>
                  <a:txBody>
                    <a:bodyPr/>
                    <a:lstStyle/>
                    <a:p>
                      <a:pPr algn="ctr" rtl="0" fontAlgn="ctr"/>
                      <a:r>
                        <a:rPr lang="es-MX" sz="1200" b="1" i="0" u="none" strike="noStrike" dirty="0">
                          <a:solidFill>
                            <a:schemeClr val="bg1"/>
                          </a:solidFill>
                          <a:effectLst/>
                          <a:latin typeface="Arial Rounded MT Bold" panose="020F0704030504030204" pitchFamily="34" charset="0"/>
                        </a:rPr>
                        <a:t>Meta 2022</a:t>
                      </a:r>
                    </a:p>
                  </a:txBody>
                  <a:tcPr marL="6350" marR="6350" marT="635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rtl="0" fontAlgn="ctr"/>
                      <a:r>
                        <a:rPr lang="es-MX" sz="1200" b="1" i="0" u="none" strike="noStrike" dirty="0">
                          <a:solidFill>
                            <a:schemeClr val="bg1"/>
                          </a:solidFill>
                          <a:effectLst/>
                          <a:latin typeface="Arial Rounded MT Bold" panose="020F0704030504030204" pitchFamily="34" charset="0"/>
                        </a:rPr>
                        <a:t>Resultado Mensual</a:t>
                      </a:r>
                    </a:p>
                  </a:txBody>
                  <a:tcPr marL="6350" marR="6350" marT="635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rtl="0" fontAlgn="ctr"/>
                      <a:r>
                        <a:rPr lang="es-MX" sz="1200" b="1" i="0" u="none" strike="noStrike" dirty="0">
                          <a:solidFill>
                            <a:schemeClr val="bg1"/>
                          </a:solidFill>
                          <a:effectLst/>
                          <a:latin typeface="Arial Rounded MT Bold" panose="020F0704030504030204" pitchFamily="34" charset="0"/>
                        </a:rPr>
                        <a:t>Resultado Acumulado</a:t>
                      </a:r>
                    </a:p>
                  </a:txBody>
                  <a:tcPr marL="6350" marR="6350" marT="635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rtl="0" fontAlgn="ctr"/>
                      <a:r>
                        <a:rPr lang="es-MX" sz="1200" b="1" i="0" u="none" strike="noStrike" dirty="0">
                          <a:solidFill>
                            <a:schemeClr val="bg1"/>
                          </a:solidFill>
                          <a:effectLst/>
                          <a:latin typeface="Arial Rounded MT Bold" panose="020F0704030504030204" pitchFamily="34" charset="0"/>
                        </a:rPr>
                        <a:t>Meta del Periodo</a:t>
                      </a:r>
                    </a:p>
                  </a:txBody>
                  <a:tcPr marL="6350" marR="6350" marT="635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rtl="0" fontAlgn="ctr"/>
                      <a:r>
                        <a:rPr lang="es-MX" sz="1200" b="1" i="0" u="none" strike="noStrike" dirty="0">
                          <a:solidFill>
                            <a:schemeClr val="bg1"/>
                          </a:solidFill>
                          <a:effectLst/>
                          <a:latin typeface="Arial Rounded MT Bold" panose="020F0704030504030204" pitchFamily="34" charset="0"/>
                        </a:rPr>
                        <a:t>Gap</a:t>
                      </a:r>
                    </a:p>
                  </a:txBody>
                  <a:tcPr marL="6350" marR="6350" marT="635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2368064295"/>
                  </a:ext>
                </a:extLst>
              </a:tr>
              <a:tr h="240668">
                <a:tc>
                  <a:txBody>
                    <a:bodyPr/>
                    <a:lstStyle/>
                    <a:p>
                      <a:pPr algn="ctr" rtl="0" fontAlgn="b"/>
                      <a:r>
                        <a:rPr lang="es-CO" sz="1200" b="1" i="1" u="none" strike="noStrike" dirty="0">
                          <a:solidFill>
                            <a:schemeClr val="bg1">
                              <a:lumMod val="50000"/>
                            </a:schemeClr>
                          </a:solidFill>
                          <a:effectLst/>
                          <a:latin typeface="Arial Rounded MT Bold" panose="020F0704030504030204" pitchFamily="34" charset="0"/>
                        </a:rPr>
                        <a:t>4.38</a:t>
                      </a:r>
                      <a:endParaRPr lang="es-MX" sz="1200" b="1" i="1" u="none" strike="noStrike" dirty="0">
                        <a:solidFill>
                          <a:schemeClr val="bg1">
                            <a:lumMod val="50000"/>
                          </a:schemeClr>
                        </a:solidFill>
                        <a:effectLst/>
                        <a:latin typeface="Arial Rounded MT Bold" panose="020F0704030504030204" pitchFamily="34" charset="0"/>
                      </a:endParaRPr>
                    </a:p>
                  </a:txBody>
                  <a:tcPr marL="6350" marR="6350" marT="635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s-CO" sz="1200" b="1" i="1" u="none" strike="noStrike" dirty="0">
                          <a:solidFill>
                            <a:schemeClr val="bg1">
                              <a:lumMod val="50000"/>
                            </a:schemeClr>
                          </a:solidFill>
                          <a:effectLst/>
                          <a:latin typeface="Arial Rounded MT Bold" panose="020F0704030504030204" pitchFamily="34" charset="0"/>
                        </a:rPr>
                        <a:t>3.04</a:t>
                      </a:r>
                      <a:endParaRPr lang="es-MX" sz="1200" b="1" i="1" u="none" strike="noStrike" dirty="0">
                        <a:solidFill>
                          <a:schemeClr val="bg1">
                            <a:lumMod val="50000"/>
                          </a:schemeClr>
                        </a:solidFill>
                        <a:effectLst/>
                        <a:latin typeface="Arial Rounded MT Bold" panose="020F0704030504030204" pitchFamily="34" charset="0"/>
                      </a:endParaRPr>
                    </a:p>
                  </a:txBody>
                  <a:tcPr marL="6350" marR="6350" marT="635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s-CO" sz="1200" b="1" i="1" u="none" strike="noStrike" dirty="0">
                          <a:solidFill>
                            <a:schemeClr val="bg1">
                              <a:lumMod val="50000"/>
                            </a:schemeClr>
                          </a:solidFill>
                          <a:effectLst/>
                          <a:latin typeface="Arial Rounded MT Bold" panose="020F0704030504030204" pitchFamily="34" charset="0"/>
                        </a:rPr>
                        <a:t>2.56</a:t>
                      </a:r>
                      <a:endParaRPr lang="es-MX" sz="1200" b="1" i="1" u="none" strike="noStrike" dirty="0">
                        <a:solidFill>
                          <a:schemeClr val="bg1">
                            <a:lumMod val="50000"/>
                          </a:schemeClr>
                        </a:solidFill>
                        <a:effectLst/>
                        <a:latin typeface="Arial Rounded MT Bold" panose="020F0704030504030204" pitchFamily="34" charset="0"/>
                      </a:endParaRPr>
                    </a:p>
                  </a:txBody>
                  <a:tcPr marL="6350" marR="6350" marT="635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s-CO" sz="1200" b="1" i="1" u="none" strike="noStrike" dirty="0">
                          <a:solidFill>
                            <a:schemeClr val="bg1">
                              <a:lumMod val="50000"/>
                            </a:schemeClr>
                          </a:solidFill>
                          <a:effectLst/>
                          <a:latin typeface="Arial Rounded MT Bold" panose="020F0704030504030204" pitchFamily="34" charset="0"/>
                        </a:rPr>
                        <a:t>4.38</a:t>
                      </a:r>
                      <a:endParaRPr lang="es-MX" sz="1200" b="1" i="1" u="none" strike="noStrike" dirty="0">
                        <a:solidFill>
                          <a:schemeClr val="bg1">
                            <a:lumMod val="50000"/>
                          </a:schemeClr>
                        </a:solidFill>
                        <a:effectLst/>
                        <a:latin typeface="Arial Rounded MT Bold" panose="020F0704030504030204" pitchFamily="34" charset="0"/>
                      </a:endParaRPr>
                    </a:p>
                  </a:txBody>
                  <a:tcPr marL="6350" marR="6350" marT="635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endParaRPr lang="es-MX" sz="1200" b="1" i="1" u="none" strike="noStrike" dirty="0">
                        <a:solidFill>
                          <a:srgbClr val="000000"/>
                        </a:solidFill>
                        <a:effectLst/>
                        <a:latin typeface="Arial Rounded MT Bold" panose="020F0704030504030204" pitchFamily="34" charset="0"/>
                      </a:endParaRPr>
                    </a:p>
                  </a:txBody>
                  <a:tcPr marL="6350" marR="6350" marT="635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2504435"/>
                  </a:ext>
                </a:extLst>
              </a:tr>
            </a:tbl>
          </a:graphicData>
        </a:graphic>
      </p:graphicFrame>
      <p:graphicFrame>
        <p:nvGraphicFramePr>
          <p:cNvPr id="22" name="Tabla 10">
            <a:extLst>
              <a:ext uri="{FF2B5EF4-FFF2-40B4-BE49-F238E27FC236}">
                <a16:creationId xmlns:a16="http://schemas.microsoft.com/office/drawing/2014/main" id="{6F4E175E-1FD9-4E4A-903F-E91D08395ABD}"/>
              </a:ext>
            </a:extLst>
          </p:cNvPr>
          <p:cNvGraphicFramePr>
            <a:graphicFrameLocks noGrp="1"/>
          </p:cNvGraphicFramePr>
          <p:nvPr>
            <p:extLst>
              <p:ext uri="{D42A27DB-BD31-4B8C-83A1-F6EECF244321}">
                <p14:modId xmlns:p14="http://schemas.microsoft.com/office/powerpoint/2010/main" val="138430940"/>
              </p:ext>
            </p:extLst>
          </p:nvPr>
        </p:nvGraphicFramePr>
        <p:xfrm>
          <a:off x="328825" y="786163"/>
          <a:ext cx="5425246" cy="731520"/>
        </p:xfrm>
        <a:graphic>
          <a:graphicData uri="http://schemas.openxmlformats.org/drawingml/2006/table">
            <a:tbl>
              <a:tblPr firstRow="1" bandRow="1">
                <a:effectLst>
                  <a:outerShdw blurRad="50800" dist="38100" dir="5400000" algn="t" rotWithShape="0">
                    <a:prstClr val="black">
                      <a:alpha val="40000"/>
                    </a:prstClr>
                  </a:outerShdw>
                </a:effectLst>
                <a:tableStyleId>{00A15C55-8517-42AA-B614-E9B94910E393}</a:tableStyleId>
              </a:tblPr>
              <a:tblGrid>
                <a:gridCol w="2712623">
                  <a:extLst>
                    <a:ext uri="{9D8B030D-6E8A-4147-A177-3AD203B41FA5}">
                      <a16:colId xmlns:a16="http://schemas.microsoft.com/office/drawing/2014/main" val="965163559"/>
                    </a:ext>
                  </a:extLst>
                </a:gridCol>
                <a:gridCol w="2712623">
                  <a:extLst>
                    <a:ext uri="{9D8B030D-6E8A-4147-A177-3AD203B41FA5}">
                      <a16:colId xmlns:a16="http://schemas.microsoft.com/office/drawing/2014/main" val="3044625496"/>
                    </a:ext>
                  </a:extLst>
                </a:gridCol>
              </a:tblGrid>
              <a:tr h="245494">
                <a:tc>
                  <a:txBody>
                    <a:bodyPr/>
                    <a:lstStyle/>
                    <a:p>
                      <a:pPr algn="ctr"/>
                      <a:r>
                        <a:rPr lang="es-CO" sz="1200" dirty="0">
                          <a:latin typeface="Arial Rounded MT Bold" panose="020F0704030504030204" pitchFamily="34" charset="0"/>
                        </a:rPr>
                        <a:t>INDICADOR</a:t>
                      </a:r>
                      <a:endParaRPr lang="es-MX" sz="1200" dirty="0">
                        <a:latin typeface="Arial Rounded MT Bold" panose="020F07040305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s-CO" sz="1200" dirty="0">
                          <a:latin typeface="Arial Rounded MT Bold" panose="020F0704030504030204" pitchFamily="34" charset="0"/>
                        </a:rPr>
                        <a:t>FORMULA</a:t>
                      </a:r>
                      <a:endParaRPr lang="es-MX" sz="1200" dirty="0">
                        <a:latin typeface="Arial Rounded MT Bold" panose="020F07040305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2079443272"/>
                  </a:ext>
                </a:extLst>
              </a:tr>
              <a:tr h="417340">
                <a:tc>
                  <a:txBody>
                    <a:bodyPr/>
                    <a:lstStyle/>
                    <a:p>
                      <a:pPr algn="ctr"/>
                      <a:r>
                        <a:rPr lang="es-CO" sz="1200" b="1" dirty="0">
                          <a:solidFill>
                            <a:schemeClr val="accent2"/>
                          </a:solidFill>
                          <a:latin typeface="Arial Rounded MT Bold" panose="020F0704030504030204" pitchFamily="34" charset="0"/>
                        </a:rPr>
                        <a:t>RECLAMOS</a:t>
                      </a:r>
                      <a:endParaRPr lang="es-MX" sz="1200" b="1" dirty="0">
                        <a:solidFill>
                          <a:schemeClr val="accent2"/>
                        </a:solidFill>
                        <a:latin typeface="Arial Rounded MT Bold" panose="020F07040305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200" b="1" i="0" u="none" strike="noStrike" dirty="0">
                          <a:solidFill>
                            <a:schemeClr val="bg1">
                              <a:lumMod val="50000"/>
                            </a:schemeClr>
                          </a:solidFill>
                          <a:effectLst/>
                          <a:latin typeface="Arial Rounded MT Bold" panose="020F0704030504030204" pitchFamily="34" charset="0"/>
                        </a:rPr>
                        <a:t>(Reclamos imputables tramitadas/# Facturas)*10.000</a:t>
                      </a:r>
                      <a:endParaRPr lang="es-MX" sz="1200" b="1" dirty="0">
                        <a:solidFill>
                          <a:schemeClr val="bg1">
                            <a:lumMod val="50000"/>
                          </a:schemeClr>
                        </a:solidFill>
                        <a:latin typeface="Arial Rounded MT Bold" panose="020F07040305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4456870"/>
                  </a:ext>
                </a:extLst>
              </a:tr>
            </a:tbl>
          </a:graphicData>
        </a:graphic>
      </p:graphicFrame>
      <p:pic>
        <p:nvPicPr>
          <p:cNvPr id="23" name="Picture 8">
            <a:extLst>
              <a:ext uri="{FF2B5EF4-FFF2-40B4-BE49-F238E27FC236}">
                <a16:creationId xmlns:a16="http://schemas.microsoft.com/office/drawing/2014/main" id="{BBC0B824-4B55-4533-B9BA-9C4C3739838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5400000" flipH="1">
            <a:off x="3399695" y="2763397"/>
            <a:ext cx="5306428" cy="13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Diagrama de flujo: conector 14">
            <a:hlinkClick r:id="rId7" action="ppaction://hlinksldjump"/>
            <a:extLst>
              <a:ext uri="{FF2B5EF4-FFF2-40B4-BE49-F238E27FC236}">
                <a16:creationId xmlns:a16="http://schemas.microsoft.com/office/drawing/2014/main" id="{AE306ABF-B2D7-4AEE-8D99-52C9271D200C}"/>
              </a:ext>
            </a:extLst>
          </p:cNvPr>
          <p:cNvSpPr/>
          <p:nvPr/>
        </p:nvSpPr>
        <p:spPr>
          <a:xfrm>
            <a:off x="5894017" y="6168334"/>
            <a:ext cx="201983" cy="195153"/>
          </a:xfrm>
          <a:prstGeom prst="flowChartConnector">
            <a:avLst/>
          </a:prstGeom>
          <a:solidFill>
            <a:srgbClr val="92D050"/>
          </a:solidFill>
          <a:ln>
            <a:solidFill>
              <a:srgbClr val="92D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highlight>
                <a:srgbClr val="FFFF00"/>
              </a:highlight>
            </a:endParaRPr>
          </a:p>
        </p:txBody>
      </p:sp>
      <p:graphicFrame>
        <p:nvGraphicFramePr>
          <p:cNvPr id="5" name="Tabla 4">
            <a:extLst>
              <a:ext uri="{FF2B5EF4-FFF2-40B4-BE49-F238E27FC236}">
                <a16:creationId xmlns:a16="http://schemas.microsoft.com/office/drawing/2014/main" id="{1ADD29B1-2270-40D5-9F1E-F1AC741C98C4}"/>
              </a:ext>
            </a:extLst>
          </p:cNvPr>
          <p:cNvGraphicFramePr>
            <a:graphicFrameLocks noGrp="1"/>
          </p:cNvGraphicFramePr>
          <p:nvPr>
            <p:extLst>
              <p:ext uri="{D42A27DB-BD31-4B8C-83A1-F6EECF244321}">
                <p14:modId xmlns:p14="http://schemas.microsoft.com/office/powerpoint/2010/main" val="1002791722"/>
              </p:ext>
            </p:extLst>
          </p:nvPr>
        </p:nvGraphicFramePr>
        <p:xfrm>
          <a:off x="230600" y="1712028"/>
          <a:ext cx="5755640" cy="2205990"/>
        </p:xfrm>
        <a:graphic>
          <a:graphicData uri="http://schemas.openxmlformats.org/drawingml/2006/table">
            <a:tbl>
              <a:tblPr/>
              <a:tblGrid>
                <a:gridCol w="4058920">
                  <a:extLst>
                    <a:ext uri="{9D8B030D-6E8A-4147-A177-3AD203B41FA5}">
                      <a16:colId xmlns:a16="http://schemas.microsoft.com/office/drawing/2014/main" val="2439679188"/>
                    </a:ext>
                  </a:extLst>
                </a:gridCol>
                <a:gridCol w="792480">
                  <a:extLst>
                    <a:ext uri="{9D8B030D-6E8A-4147-A177-3AD203B41FA5}">
                      <a16:colId xmlns:a16="http://schemas.microsoft.com/office/drawing/2014/main" val="691678109"/>
                    </a:ext>
                  </a:extLst>
                </a:gridCol>
                <a:gridCol w="904240">
                  <a:extLst>
                    <a:ext uri="{9D8B030D-6E8A-4147-A177-3AD203B41FA5}">
                      <a16:colId xmlns:a16="http://schemas.microsoft.com/office/drawing/2014/main" val="1698412139"/>
                    </a:ext>
                  </a:extLst>
                </a:gridCol>
              </a:tblGrid>
              <a:tr h="184150">
                <a:tc>
                  <a:txBody>
                    <a:bodyPr/>
                    <a:lstStyle/>
                    <a:p>
                      <a:pPr algn="l" fontAlgn="b"/>
                      <a:r>
                        <a:rPr lang="es-MX" sz="1200" b="0" i="0" u="none" strike="noStrike">
                          <a:solidFill>
                            <a:srgbClr val="FFFFFF"/>
                          </a:solidFill>
                          <a:effectLst/>
                          <a:latin typeface="Calibri" panose="020F0502020204030204" pitchFamily="34" charset="0"/>
                        </a:rPr>
                        <a:t>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7D31"/>
                    </a:solidFill>
                  </a:tcPr>
                </a:tc>
                <a:tc>
                  <a:txBody>
                    <a:bodyPr/>
                    <a:lstStyle/>
                    <a:p>
                      <a:pPr algn="ctr" fontAlgn="b"/>
                      <a:r>
                        <a:rPr lang="es-MX" sz="1200" b="1" i="0" u="none" strike="noStrike" dirty="0">
                          <a:solidFill>
                            <a:srgbClr val="FFFFFF"/>
                          </a:solidFill>
                          <a:effectLst/>
                          <a:latin typeface="Calibri" panose="020F0502020204030204" pitchFamily="34" charset="0"/>
                        </a:rPr>
                        <a:t>2022</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7D31"/>
                    </a:solidFill>
                  </a:tcPr>
                </a:tc>
                <a:tc>
                  <a:txBody>
                    <a:bodyPr/>
                    <a:lstStyle/>
                    <a:p>
                      <a:pPr algn="ctr" fontAlgn="b"/>
                      <a:r>
                        <a:rPr lang="es-MX" sz="1200" b="1" i="0" u="none" strike="noStrike">
                          <a:solidFill>
                            <a:srgbClr val="FFFFFF"/>
                          </a:solidFill>
                          <a:effectLst/>
                          <a:latin typeface="Calibri" panose="020F0502020204030204" pitchFamily="34" charset="0"/>
                        </a:rPr>
                        <a:t>2021</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7D31"/>
                    </a:solidFill>
                  </a:tcPr>
                </a:tc>
                <a:extLst>
                  <a:ext uri="{0D108BD9-81ED-4DB2-BD59-A6C34878D82A}">
                    <a16:rowId xmlns:a16="http://schemas.microsoft.com/office/drawing/2014/main" val="3723316679"/>
                  </a:ext>
                </a:extLst>
              </a:tr>
              <a:tr h="115502">
                <a:tc>
                  <a:txBody>
                    <a:bodyPr/>
                    <a:lstStyle/>
                    <a:p>
                      <a:pPr algn="l" fontAlgn="b"/>
                      <a:r>
                        <a:rPr lang="es-MX" sz="1200" b="0" i="0" u="none" strike="noStrike" dirty="0">
                          <a:solidFill>
                            <a:srgbClr val="808080"/>
                          </a:solidFill>
                          <a:effectLst/>
                          <a:latin typeface="Calibri" panose="020F0502020204030204" pitchFamily="34" charset="0"/>
                        </a:rPr>
                        <a:t>Descuento Por Predio Desocupado</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ctr"/>
                      <a:r>
                        <a:rPr lang="es-MX" sz="1200" b="0" i="0" u="none" strike="noStrike" dirty="0">
                          <a:solidFill>
                            <a:srgbClr val="808080"/>
                          </a:solidFill>
                          <a:effectLst/>
                          <a:latin typeface="Calibri" panose="020F0502020204030204" pitchFamily="34" charset="0"/>
                        </a:rPr>
                        <a:t>                349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ctr"/>
                      <a:r>
                        <a:rPr lang="es-MX" sz="1200" b="0" i="0" u="none" strike="noStrike">
                          <a:solidFill>
                            <a:srgbClr val="808080"/>
                          </a:solidFill>
                          <a:effectLst/>
                          <a:latin typeface="Calibri" panose="020F0502020204030204" pitchFamily="34" charset="0"/>
                        </a:rPr>
                        <a:t>                376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97809082"/>
                  </a:ext>
                </a:extLst>
              </a:tr>
              <a:tr h="184150">
                <a:tc>
                  <a:txBody>
                    <a:bodyPr/>
                    <a:lstStyle/>
                    <a:p>
                      <a:pPr algn="l" fontAlgn="b"/>
                      <a:r>
                        <a:rPr lang="es-MX" sz="1200" b="0" i="0" u="none" strike="noStrike" dirty="0">
                          <a:solidFill>
                            <a:srgbClr val="808080"/>
                          </a:solidFill>
                          <a:effectLst/>
                          <a:latin typeface="Calibri" panose="020F0502020204030204" pitchFamily="34" charset="0"/>
                        </a:rPr>
                        <a:t>Cobro </a:t>
                      </a:r>
                      <a:r>
                        <a:rPr lang="es-MX" sz="1200" b="0" i="0" u="none" strike="noStrike" dirty="0" err="1">
                          <a:solidFill>
                            <a:srgbClr val="808080"/>
                          </a:solidFill>
                          <a:effectLst/>
                          <a:latin typeface="Calibri" panose="020F0502020204030204" pitchFamily="34" charset="0"/>
                        </a:rPr>
                        <a:t>Multiple</a:t>
                      </a:r>
                      <a:r>
                        <a:rPr lang="es-MX" sz="1200" b="0" i="0" u="none" strike="noStrike" dirty="0">
                          <a:solidFill>
                            <a:srgbClr val="808080"/>
                          </a:solidFill>
                          <a:effectLst/>
                          <a:latin typeface="Calibri" panose="020F0502020204030204" pitchFamily="34" charset="0"/>
                        </a:rPr>
                        <a:t> Y/O Acumulado</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ctr"/>
                      <a:r>
                        <a:rPr lang="es-MX" sz="1200" b="0" i="0" u="none" strike="noStrike" dirty="0">
                          <a:solidFill>
                            <a:srgbClr val="808080"/>
                          </a:solidFill>
                          <a:effectLst/>
                          <a:latin typeface="Calibri" panose="020F0502020204030204" pitchFamily="34" charset="0"/>
                        </a:rPr>
                        <a:t>                139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ctr"/>
                      <a:r>
                        <a:rPr lang="es-MX" sz="1200" b="0" i="0" u="none" strike="noStrike">
                          <a:solidFill>
                            <a:srgbClr val="808080"/>
                          </a:solidFill>
                          <a:effectLst/>
                          <a:latin typeface="Calibri" panose="020F0502020204030204" pitchFamily="34" charset="0"/>
                        </a:rPr>
                        <a:t>                226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88004578"/>
                  </a:ext>
                </a:extLst>
              </a:tr>
              <a:tr h="184150">
                <a:tc>
                  <a:txBody>
                    <a:bodyPr/>
                    <a:lstStyle/>
                    <a:p>
                      <a:pPr algn="l" fontAlgn="b"/>
                      <a:r>
                        <a:rPr lang="es-MX" sz="1200" b="0" i="0" u="none" strike="noStrike" dirty="0">
                          <a:solidFill>
                            <a:srgbClr val="808080"/>
                          </a:solidFill>
                          <a:effectLst/>
                          <a:latin typeface="Calibri" panose="020F0502020204030204" pitchFamily="34" charset="0"/>
                        </a:rPr>
                        <a:t>Clase De Uso Incorrecto (Industrial,, Comercial, Oficial, Otros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ctr"/>
                      <a:r>
                        <a:rPr lang="es-MX" sz="1200" b="0" i="0" u="none" strike="noStrike" dirty="0">
                          <a:solidFill>
                            <a:srgbClr val="808080"/>
                          </a:solidFill>
                          <a:effectLst/>
                          <a:latin typeface="Calibri" panose="020F0502020204030204" pitchFamily="34" charset="0"/>
                        </a:rPr>
                        <a:t>                122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ctr"/>
                      <a:r>
                        <a:rPr lang="es-MX" sz="1200" b="0" i="0" u="none" strike="noStrike" dirty="0">
                          <a:solidFill>
                            <a:srgbClr val="808080"/>
                          </a:solidFill>
                          <a:effectLst/>
                          <a:latin typeface="Calibri" panose="020F0502020204030204" pitchFamily="34" charset="0"/>
                        </a:rPr>
                        <a:t>                  66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88073487"/>
                  </a:ext>
                </a:extLst>
              </a:tr>
              <a:tr h="184150">
                <a:tc>
                  <a:txBody>
                    <a:bodyPr/>
                    <a:lstStyle/>
                    <a:p>
                      <a:pPr algn="l" fontAlgn="b"/>
                      <a:r>
                        <a:rPr lang="es-MX" sz="1200" b="0" i="0" u="none" strike="noStrike" dirty="0">
                          <a:solidFill>
                            <a:srgbClr val="808080"/>
                          </a:solidFill>
                          <a:effectLst/>
                          <a:latin typeface="Calibri" panose="020F0502020204030204" pitchFamily="34" charset="0"/>
                        </a:rPr>
                        <a:t>Tarifa Incorrecta</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ctr"/>
                      <a:r>
                        <a:rPr lang="es-MX" sz="1200" b="0" i="0" u="none" strike="noStrike" dirty="0">
                          <a:solidFill>
                            <a:srgbClr val="808080"/>
                          </a:solidFill>
                          <a:effectLst/>
                          <a:latin typeface="Calibri" panose="020F0502020204030204" pitchFamily="34" charset="0"/>
                        </a:rPr>
                        <a:t>                  10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ctr"/>
                      <a:r>
                        <a:rPr lang="es-MX" sz="1200" b="0" i="0" u="none" strike="noStrike" dirty="0">
                          <a:solidFill>
                            <a:srgbClr val="808080"/>
                          </a:solidFill>
                          <a:effectLst/>
                          <a:latin typeface="Calibri" panose="020F0502020204030204" pitchFamily="34" charset="0"/>
                        </a:rPr>
                        <a:t>                126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35321168"/>
                  </a:ext>
                </a:extLst>
              </a:tr>
              <a:tr h="184150">
                <a:tc>
                  <a:txBody>
                    <a:bodyPr/>
                    <a:lstStyle/>
                    <a:p>
                      <a:pPr algn="l" fontAlgn="b"/>
                      <a:r>
                        <a:rPr lang="es-MX" sz="1200" b="0" i="0" u="none" strike="noStrike" dirty="0">
                          <a:solidFill>
                            <a:srgbClr val="808080"/>
                          </a:solidFill>
                          <a:effectLst/>
                          <a:latin typeface="Calibri" panose="020F0502020204030204" pitchFamily="34" charset="0"/>
                        </a:rPr>
                        <a:t>Cobro por servicios no prestados</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ctr"/>
                      <a:r>
                        <a:rPr lang="es-MX" sz="1200" b="0" i="0" u="none" strike="noStrike" dirty="0">
                          <a:solidFill>
                            <a:srgbClr val="808080"/>
                          </a:solidFill>
                          <a:effectLst/>
                          <a:latin typeface="Calibri" panose="020F0502020204030204" pitchFamily="34" charset="0"/>
                        </a:rPr>
                        <a:t>                  17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ctr"/>
                      <a:r>
                        <a:rPr lang="es-MX" sz="1200" b="0" i="0" u="none" strike="noStrike" dirty="0">
                          <a:solidFill>
                            <a:srgbClr val="808080"/>
                          </a:solidFill>
                          <a:effectLst/>
                          <a:latin typeface="Calibri" panose="020F0502020204030204" pitchFamily="34" charset="0"/>
                        </a:rPr>
                        <a:t>                  62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42396788"/>
                  </a:ext>
                </a:extLst>
              </a:tr>
              <a:tr h="184150">
                <a:tc>
                  <a:txBody>
                    <a:bodyPr/>
                    <a:lstStyle/>
                    <a:p>
                      <a:pPr algn="l" fontAlgn="b"/>
                      <a:r>
                        <a:rPr lang="es-MX" sz="1200" b="0" i="0" u="none" strike="noStrike" dirty="0">
                          <a:solidFill>
                            <a:srgbClr val="808080"/>
                          </a:solidFill>
                          <a:effectLst/>
                          <a:latin typeface="Calibri" panose="020F0502020204030204" pitchFamily="34" charset="0"/>
                        </a:rPr>
                        <a:t>Inconformidad Con El Aforo</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ctr"/>
                      <a:r>
                        <a:rPr lang="es-MX" sz="1200" b="0" i="0" u="none" strike="noStrike" dirty="0">
                          <a:solidFill>
                            <a:srgbClr val="808080"/>
                          </a:solidFill>
                          <a:effectLst/>
                          <a:latin typeface="Calibri" panose="020F0502020204030204" pitchFamily="34" charset="0"/>
                        </a:rPr>
                        <a:t>                  23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ctr"/>
                      <a:r>
                        <a:rPr lang="es-MX" sz="1200" b="0" i="0" u="none" strike="noStrike" dirty="0">
                          <a:solidFill>
                            <a:srgbClr val="808080"/>
                          </a:solidFill>
                          <a:effectLst/>
                          <a:latin typeface="Calibri" panose="020F0502020204030204" pitchFamily="34" charset="0"/>
                        </a:rPr>
                        <a:t>                  58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05603391"/>
                  </a:ext>
                </a:extLst>
              </a:tr>
              <a:tr h="184150">
                <a:tc>
                  <a:txBody>
                    <a:bodyPr/>
                    <a:lstStyle/>
                    <a:p>
                      <a:pPr algn="l" fontAlgn="b"/>
                      <a:r>
                        <a:rPr lang="es-MX" sz="1200" b="0" i="0" u="none" strike="noStrike" dirty="0">
                          <a:solidFill>
                            <a:srgbClr val="808080"/>
                          </a:solidFill>
                          <a:effectLst/>
                          <a:latin typeface="Calibri" panose="020F0502020204030204" pitchFamily="34" charset="0"/>
                        </a:rPr>
                        <a:t>Datos Generales Incorrectos</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ctr"/>
                      <a:r>
                        <a:rPr lang="es-MX" sz="1200" b="0" i="0" u="none" strike="noStrike" dirty="0">
                          <a:solidFill>
                            <a:srgbClr val="808080"/>
                          </a:solidFill>
                          <a:effectLst/>
                          <a:latin typeface="Calibri" panose="020F0502020204030204" pitchFamily="34" charset="0"/>
                        </a:rPr>
                        <a:t>                  47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ctr"/>
                      <a:r>
                        <a:rPr lang="es-MX" sz="1200" b="0" i="0" u="none" strike="noStrike" dirty="0">
                          <a:solidFill>
                            <a:srgbClr val="808080"/>
                          </a:solidFill>
                          <a:effectLst/>
                          <a:latin typeface="Calibri" panose="020F0502020204030204" pitchFamily="34" charset="0"/>
                        </a:rPr>
                        <a:t>                  39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06383557"/>
                  </a:ext>
                </a:extLst>
              </a:tr>
              <a:tr h="184150">
                <a:tc>
                  <a:txBody>
                    <a:bodyPr/>
                    <a:lstStyle/>
                    <a:p>
                      <a:pPr algn="l" fontAlgn="b"/>
                      <a:r>
                        <a:rPr lang="es-MX" sz="1200" b="0" i="0" u="none" strike="noStrike">
                          <a:solidFill>
                            <a:srgbClr val="808080"/>
                          </a:solidFill>
                          <a:effectLst/>
                          <a:latin typeface="Calibri" panose="020F0502020204030204" pitchFamily="34" charset="0"/>
                        </a:rPr>
                        <a:t>Inconformidad Con La Medición Del Consumo O Produccion Facturado</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ctr"/>
                      <a:r>
                        <a:rPr lang="es-MX" sz="1200" b="0" i="0" u="none" strike="noStrike" dirty="0">
                          <a:solidFill>
                            <a:srgbClr val="808080"/>
                          </a:solidFill>
                          <a:effectLst/>
                          <a:latin typeface="Calibri" panose="020F0502020204030204" pitchFamily="34" charset="0"/>
                        </a:rPr>
                        <a:t>                  31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ctr"/>
                      <a:r>
                        <a:rPr lang="es-MX" sz="1200" b="0" i="0" u="none" strike="noStrike" dirty="0">
                          <a:solidFill>
                            <a:srgbClr val="808080"/>
                          </a:solidFill>
                          <a:effectLst/>
                          <a:latin typeface="Calibri" panose="020F0502020204030204" pitchFamily="34" charset="0"/>
                        </a:rPr>
                        <a:t>                  14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31860480"/>
                  </a:ext>
                </a:extLst>
              </a:tr>
              <a:tr h="184150">
                <a:tc>
                  <a:txBody>
                    <a:bodyPr/>
                    <a:lstStyle/>
                    <a:p>
                      <a:pPr algn="l" fontAlgn="b"/>
                      <a:r>
                        <a:rPr lang="es-MX" sz="1200" b="0" i="0" u="none" strike="noStrike">
                          <a:solidFill>
                            <a:srgbClr val="808080"/>
                          </a:solidFill>
                          <a:effectLst/>
                          <a:latin typeface="Calibri" panose="020F0502020204030204" pitchFamily="34" charset="0"/>
                        </a:rPr>
                        <a:t>Otros</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ctr"/>
                      <a:r>
                        <a:rPr lang="es-MX" sz="1200" b="0" i="0" u="none" strike="noStrike">
                          <a:solidFill>
                            <a:srgbClr val="808080"/>
                          </a:solidFill>
                          <a:effectLst/>
                          <a:latin typeface="Calibri" panose="020F0502020204030204" pitchFamily="34" charset="0"/>
                        </a:rPr>
                        <a:t>                146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ctr"/>
                      <a:r>
                        <a:rPr lang="es-MX" sz="1200" b="0" i="0" u="none" strike="noStrike" dirty="0">
                          <a:solidFill>
                            <a:srgbClr val="808080"/>
                          </a:solidFill>
                          <a:effectLst/>
                          <a:latin typeface="Calibri" panose="020F0502020204030204" pitchFamily="34" charset="0"/>
                        </a:rPr>
                        <a:t>                102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59871769"/>
                  </a:ext>
                </a:extLst>
              </a:tr>
              <a:tr h="184150">
                <a:tc>
                  <a:txBody>
                    <a:bodyPr/>
                    <a:lstStyle/>
                    <a:p>
                      <a:pPr algn="l" fontAlgn="b"/>
                      <a:r>
                        <a:rPr lang="es-MX" sz="1200" b="1" i="0" u="none" strike="noStrike">
                          <a:solidFill>
                            <a:srgbClr val="808080"/>
                          </a:solidFill>
                          <a:effectLst/>
                          <a:latin typeface="Calibri" panose="020F0502020204030204" pitchFamily="34" charset="0"/>
                        </a:rPr>
                        <a:t>Total</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ctr"/>
                      <a:r>
                        <a:rPr lang="es-MX" sz="1200" b="1" i="0" u="none" strike="noStrike">
                          <a:solidFill>
                            <a:srgbClr val="808080"/>
                          </a:solidFill>
                          <a:effectLst/>
                          <a:latin typeface="Calibri" panose="020F0502020204030204" pitchFamily="34" charset="0"/>
                        </a:rPr>
                        <a:t>                884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ctr"/>
                      <a:r>
                        <a:rPr lang="es-MX" sz="1200" b="1" i="0" u="none" strike="noStrike" dirty="0">
                          <a:solidFill>
                            <a:srgbClr val="808080"/>
                          </a:solidFill>
                          <a:effectLst/>
                          <a:latin typeface="Calibri" panose="020F0502020204030204" pitchFamily="34" charset="0"/>
                        </a:rPr>
                        <a:t>            1.069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98457553"/>
                  </a:ext>
                </a:extLst>
              </a:tr>
            </a:tbl>
          </a:graphicData>
        </a:graphic>
      </p:graphicFrame>
      <p:graphicFrame>
        <p:nvGraphicFramePr>
          <p:cNvPr id="17" name="Gráfico 16">
            <a:extLst>
              <a:ext uri="{FF2B5EF4-FFF2-40B4-BE49-F238E27FC236}">
                <a16:creationId xmlns:a16="http://schemas.microsoft.com/office/drawing/2014/main" id="{B16793EA-B97E-4014-97DD-7D543C1F9E7E}"/>
              </a:ext>
            </a:extLst>
          </p:cNvPr>
          <p:cNvGraphicFramePr>
            <a:graphicFrameLocks/>
          </p:cNvGraphicFramePr>
          <p:nvPr>
            <p:extLst>
              <p:ext uri="{D42A27DB-BD31-4B8C-83A1-F6EECF244321}">
                <p14:modId xmlns:p14="http://schemas.microsoft.com/office/powerpoint/2010/main" val="3694175104"/>
              </p:ext>
            </p:extLst>
          </p:nvPr>
        </p:nvGraphicFramePr>
        <p:xfrm>
          <a:off x="455207" y="3918018"/>
          <a:ext cx="5531033" cy="1741102"/>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8" name="Diagrama 17">
            <a:extLst>
              <a:ext uri="{FF2B5EF4-FFF2-40B4-BE49-F238E27FC236}">
                <a16:creationId xmlns:a16="http://schemas.microsoft.com/office/drawing/2014/main" id="{003B889F-5EA8-48D9-9B93-150B497D798C}"/>
              </a:ext>
            </a:extLst>
          </p:cNvPr>
          <p:cNvGraphicFramePr/>
          <p:nvPr>
            <p:extLst>
              <p:ext uri="{D42A27DB-BD31-4B8C-83A1-F6EECF244321}">
                <p14:modId xmlns:p14="http://schemas.microsoft.com/office/powerpoint/2010/main" val="430802254"/>
              </p:ext>
            </p:extLst>
          </p:nvPr>
        </p:nvGraphicFramePr>
        <p:xfrm>
          <a:off x="6149764" y="1016000"/>
          <a:ext cx="5701876" cy="58420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088845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16" name="Tabla 15">
            <a:extLst>
              <a:ext uri="{FF2B5EF4-FFF2-40B4-BE49-F238E27FC236}">
                <a16:creationId xmlns:a16="http://schemas.microsoft.com/office/drawing/2014/main" id="{C18E5A8E-F942-45FE-A6A5-16F4393E8C87}"/>
              </a:ext>
            </a:extLst>
          </p:cNvPr>
          <p:cNvGraphicFramePr>
            <a:graphicFrameLocks noGrp="1"/>
          </p:cNvGraphicFramePr>
          <p:nvPr>
            <p:extLst>
              <p:ext uri="{D42A27DB-BD31-4B8C-83A1-F6EECF244321}">
                <p14:modId xmlns:p14="http://schemas.microsoft.com/office/powerpoint/2010/main" val="3781496195"/>
              </p:ext>
            </p:extLst>
          </p:nvPr>
        </p:nvGraphicFramePr>
        <p:xfrm>
          <a:off x="620655" y="5490878"/>
          <a:ext cx="5432330" cy="666884"/>
        </p:xfrm>
        <a:graphic>
          <a:graphicData uri="http://schemas.openxmlformats.org/drawingml/2006/table">
            <a:tbl>
              <a:tblPr firstRow="1"/>
              <a:tblGrid>
                <a:gridCol w="1048038">
                  <a:extLst>
                    <a:ext uri="{9D8B030D-6E8A-4147-A177-3AD203B41FA5}">
                      <a16:colId xmlns:a16="http://schemas.microsoft.com/office/drawing/2014/main" val="4263884953"/>
                    </a:ext>
                  </a:extLst>
                </a:gridCol>
                <a:gridCol w="1048038">
                  <a:extLst>
                    <a:ext uri="{9D8B030D-6E8A-4147-A177-3AD203B41FA5}">
                      <a16:colId xmlns:a16="http://schemas.microsoft.com/office/drawing/2014/main" val="946162603"/>
                    </a:ext>
                  </a:extLst>
                </a:gridCol>
                <a:gridCol w="1048038">
                  <a:extLst>
                    <a:ext uri="{9D8B030D-6E8A-4147-A177-3AD203B41FA5}">
                      <a16:colId xmlns:a16="http://schemas.microsoft.com/office/drawing/2014/main" val="3635006770"/>
                    </a:ext>
                  </a:extLst>
                </a:gridCol>
                <a:gridCol w="1048038">
                  <a:extLst>
                    <a:ext uri="{9D8B030D-6E8A-4147-A177-3AD203B41FA5}">
                      <a16:colId xmlns:a16="http://schemas.microsoft.com/office/drawing/2014/main" val="1002765401"/>
                    </a:ext>
                  </a:extLst>
                </a:gridCol>
                <a:gridCol w="1240178">
                  <a:extLst>
                    <a:ext uri="{9D8B030D-6E8A-4147-A177-3AD203B41FA5}">
                      <a16:colId xmlns:a16="http://schemas.microsoft.com/office/drawing/2014/main" val="3943236057"/>
                    </a:ext>
                  </a:extLst>
                </a:gridCol>
              </a:tblGrid>
              <a:tr h="237666">
                <a:tc>
                  <a:txBody>
                    <a:bodyPr/>
                    <a:lstStyle/>
                    <a:p>
                      <a:pPr algn="ctr" rtl="0" fontAlgn="ctr"/>
                      <a:r>
                        <a:rPr lang="es-MX" sz="1200" b="1" i="0" u="none" strike="noStrike" dirty="0">
                          <a:solidFill>
                            <a:schemeClr val="bg1"/>
                          </a:solidFill>
                          <a:effectLst/>
                          <a:latin typeface="Arial Rounded MT Bold" panose="020F0704030504030204" pitchFamily="34" charset="0"/>
                        </a:rPr>
                        <a:t>Meta 2022</a:t>
                      </a:r>
                    </a:p>
                  </a:txBody>
                  <a:tcPr marL="6350" marR="6350" marT="635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F99027"/>
                    </a:solidFill>
                  </a:tcPr>
                </a:tc>
                <a:tc>
                  <a:txBody>
                    <a:bodyPr/>
                    <a:lstStyle/>
                    <a:p>
                      <a:pPr algn="ctr" rtl="0" fontAlgn="ctr"/>
                      <a:r>
                        <a:rPr lang="es-MX" sz="1200" b="1" i="0" u="none" strike="noStrike" dirty="0">
                          <a:solidFill>
                            <a:schemeClr val="bg1"/>
                          </a:solidFill>
                          <a:effectLst/>
                          <a:latin typeface="Arial Rounded MT Bold" panose="020F0704030504030204" pitchFamily="34" charset="0"/>
                        </a:rPr>
                        <a:t>Resultado Mensual</a:t>
                      </a:r>
                    </a:p>
                  </a:txBody>
                  <a:tcPr marL="6350" marR="6350" marT="635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F99027"/>
                    </a:solidFill>
                  </a:tcPr>
                </a:tc>
                <a:tc>
                  <a:txBody>
                    <a:bodyPr/>
                    <a:lstStyle/>
                    <a:p>
                      <a:pPr algn="ctr" rtl="0" fontAlgn="ctr"/>
                      <a:r>
                        <a:rPr lang="es-MX" sz="1200" b="1" i="0" u="none" strike="noStrike" dirty="0">
                          <a:solidFill>
                            <a:schemeClr val="bg1"/>
                          </a:solidFill>
                          <a:effectLst/>
                          <a:latin typeface="Arial Rounded MT Bold" panose="020F0704030504030204" pitchFamily="34" charset="0"/>
                        </a:rPr>
                        <a:t>Resultado Acumulado</a:t>
                      </a:r>
                    </a:p>
                  </a:txBody>
                  <a:tcPr marL="6350" marR="6350" marT="635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F99027"/>
                    </a:solidFill>
                  </a:tcPr>
                </a:tc>
                <a:tc>
                  <a:txBody>
                    <a:bodyPr/>
                    <a:lstStyle/>
                    <a:p>
                      <a:pPr algn="ctr" rtl="0" fontAlgn="ctr"/>
                      <a:r>
                        <a:rPr lang="es-MX" sz="1200" b="1" i="0" u="none" strike="noStrike" dirty="0">
                          <a:solidFill>
                            <a:schemeClr val="bg1"/>
                          </a:solidFill>
                          <a:effectLst/>
                          <a:latin typeface="Arial Rounded MT Bold" panose="020F0704030504030204" pitchFamily="34" charset="0"/>
                        </a:rPr>
                        <a:t>Meta del Periodo</a:t>
                      </a:r>
                    </a:p>
                  </a:txBody>
                  <a:tcPr marL="6350" marR="6350" marT="635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F99027"/>
                    </a:solidFill>
                  </a:tcPr>
                </a:tc>
                <a:tc>
                  <a:txBody>
                    <a:bodyPr/>
                    <a:lstStyle/>
                    <a:p>
                      <a:pPr algn="ctr" rtl="0" fontAlgn="ctr"/>
                      <a:r>
                        <a:rPr lang="es-MX" sz="1200" b="1" i="0" u="none" strike="noStrike" dirty="0">
                          <a:solidFill>
                            <a:schemeClr val="bg1"/>
                          </a:solidFill>
                          <a:effectLst/>
                          <a:latin typeface="Arial Rounded MT Bold" panose="020F0704030504030204" pitchFamily="34" charset="0"/>
                        </a:rPr>
                        <a:t>Gap</a:t>
                      </a:r>
                    </a:p>
                  </a:txBody>
                  <a:tcPr marL="6350" marR="6350" marT="635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F99027"/>
                    </a:solidFill>
                  </a:tcPr>
                </a:tc>
                <a:extLst>
                  <a:ext uri="{0D108BD9-81ED-4DB2-BD59-A6C34878D82A}">
                    <a16:rowId xmlns:a16="http://schemas.microsoft.com/office/drawing/2014/main" val="1148930227"/>
                  </a:ext>
                </a:extLst>
              </a:tr>
              <a:tr h="294774">
                <a:tc>
                  <a:txBody>
                    <a:bodyPr/>
                    <a:lstStyle/>
                    <a:p>
                      <a:pPr algn="ctr" rtl="0" fontAlgn="b"/>
                      <a:r>
                        <a:rPr lang="es-CO" sz="1200" b="1" i="1" u="none" strike="noStrike" dirty="0">
                          <a:solidFill>
                            <a:schemeClr val="bg1">
                              <a:lumMod val="50000"/>
                            </a:schemeClr>
                          </a:solidFill>
                          <a:effectLst/>
                          <a:latin typeface="Arial Rounded MT Bold" panose="020F0704030504030204" pitchFamily="34" charset="0"/>
                        </a:rPr>
                        <a:t>18.09%</a:t>
                      </a:r>
                      <a:endParaRPr lang="es-MX" sz="1200" b="1" i="1" u="none" strike="noStrike" dirty="0">
                        <a:solidFill>
                          <a:schemeClr val="bg1">
                            <a:lumMod val="50000"/>
                          </a:schemeClr>
                        </a:solidFill>
                        <a:effectLst/>
                        <a:latin typeface="Arial Rounded MT Bold" panose="020F0704030504030204" pitchFamily="34" charset="0"/>
                      </a:endParaRPr>
                    </a:p>
                  </a:txBody>
                  <a:tcPr marL="6350" marR="6350" marT="635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s-CO" sz="1200" b="1" i="1" u="none" strike="noStrike" dirty="0">
                          <a:solidFill>
                            <a:schemeClr val="bg1">
                              <a:lumMod val="50000"/>
                            </a:schemeClr>
                          </a:solidFill>
                          <a:effectLst/>
                          <a:latin typeface="Arial Rounded MT Bold" panose="020F0704030504030204" pitchFamily="34" charset="0"/>
                        </a:rPr>
                        <a:t>16.70%</a:t>
                      </a:r>
                      <a:endParaRPr lang="es-MX" sz="1200" b="1" i="1" u="none" strike="noStrike" dirty="0">
                        <a:solidFill>
                          <a:schemeClr val="bg1">
                            <a:lumMod val="50000"/>
                          </a:schemeClr>
                        </a:solidFill>
                        <a:effectLst/>
                        <a:latin typeface="Arial Rounded MT Bold" panose="020F0704030504030204" pitchFamily="34" charset="0"/>
                      </a:endParaRPr>
                    </a:p>
                  </a:txBody>
                  <a:tcPr marL="6350" marR="6350" marT="635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s-CO" sz="1200" b="1" i="1" u="none" strike="noStrike" dirty="0">
                          <a:solidFill>
                            <a:schemeClr val="bg1">
                              <a:lumMod val="50000"/>
                            </a:schemeClr>
                          </a:solidFill>
                          <a:effectLst/>
                          <a:latin typeface="Arial Rounded MT Bold" panose="020F0704030504030204" pitchFamily="34" charset="0"/>
                        </a:rPr>
                        <a:t>16.70%</a:t>
                      </a:r>
                      <a:endParaRPr lang="es-MX" sz="1200" b="1" i="1" u="none" strike="noStrike" dirty="0">
                        <a:solidFill>
                          <a:schemeClr val="bg1">
                            <a:lumMod val="50000"/>
                          </a:schemeClr>
                        </a:solidFill>
                        <a:effectLst/>
                        <a:latin typeface="Arial Rounded MT Bold" panose="020F0704030504030204" pitchFamily="34" charset="0"/>
                      </a:endParaRPr>
                    </a:p>
                  </a:txBody>
                  <a:tcPr marL="6350" marR="6350" marT="635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s-CO" sz="1200" b="1" i="1" u="none" strike="noStrike" dirty="0">
                          <a:solidFill>
                            <a:schemeClr val="bg1">
                              <a:lumMod val="50000"/>
                            </a:schemeClr>
                          </a:solidFill>
                          <a:effectLst/>
                          <a:latin typeface="Arial Rounded MT Bold" panose="020F0704030504030204" pitchFamily="34" charset="0"/>
                        </a:rPr>
                        <a:t>17.96%</a:t>
                      </a:r>
                      <a:endParaRPr lang="es-MX" sz="1200" b="1" i="1" u="none" strike="noStrike" dirty="0">
                        <a:solidFill>
                          <a:schemeClr val="bg1">
                            <a:lumMod val="50000"/>
                          </a:schemeClr>
                        </a:solidFill>
                        <a:effectLst/>
                        <a:latin typeface="Arial Rounded MT Bold" panose="020F0704030504030204" pitchFamily="34" charset="0"/>
                      </a:endParaRPr>
                    </a:p>
                  </a:txBody>
                  <a:tcPr marL="6350" marR="6350" marT="635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endParaRPr lang="es-MX" sz="1200" b="1" i="1" u="none" strike="noStrike" dirty="0">
                        <a:solidFill>
                          <a:schemeClr val="bg1">
                            <a:lumMod val="50000"/>
                          </a:schemeClr>
                        </a:solidFill>
                        <a:effectLst/>
                        <a:latin typeface="Arial Rounded MT Bold" panose="020F0704030504030204" pitchFamily="34" charset="0"/>
                      </a:endParaRPr>
                    </a:p>
                  </a:txBody>
                  <a:tcPr marL="6350" marR="6350" marT="635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7878532"/>
                  </a:ext>
                </a:extLst>
              </a:tr>
            </a:tbl>
          </a:graphicData>
        </a:graphic>
      </p:graphicFrame>
      <p:sp>
        <p:nvSpPr>
          <p:cNvPr id="12" name="106 Pentágono">
            <a:hlinkClick r:id="" action="ppaction://noaction"/>
            <a:extLst>
              <a:ext uri="{FF2B5EF4-FFF2-40B4-BE49-F238E27FC236}">
                <a16:creationId xmlns:a16="http://schemas.microsoft.com/office/drawing/2014/main" id="{D95757E5-12CA-4CE8-B912-6E803E2DAB4F}"/>
              </a:ext>
            </a:extLst>
          </p:cNvPr>
          <p:cNvSpPr/>
          <p:nvPr/>
        </p:nvSpPr>
        <p:spPr>
          <a:xfrm>
            <a:off x="0" y="0"/>
            <a:ext cx="12192000" cy="719847"/>
          </a:xfrm>
          <a:prstGeom prst="rect">
            <a:avLst/>
          </a:prstGeom>
          <a:solidFill>
            <a:schemeClr val="accent2"/>
          </a:solidFill>
          <a:ln>
            <a:noFill/>
          </a:ln>
          <a:effectLst/>
          <a:scene3d>
            <a:camera prst="orthographicFront">
              <a:rot lat="0" lon="0" rev="0"/>
            </a:camera>
            <a:lightRig rig="balanced" dir="t">
              <a:rot lat="0" lon="0" rev="8700000"/>
            </a:lightRig>
          </a:scene3d>
          <a:sp3d/>
        </p:spPr>
        <p:txBody>
          <a:bodyPr lIns="91411" tIns="45706" rIns="91411" bIns="45706"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3500" b="1" u="none" kern="1200" cap="none" spc="0" normalizeH="0" baseline="0" noProof="0" dirty="0">
                <a:ln>
                  <a:noFill/>
                </a:ln>
                <a:solidFill>
                  <a:schemeClr val="bg1"/>
                </a:solidFill>
                <a:effectLst/>
                <a:uLnTx/>
                <a:uFillTx/>
                <a:latin typeface="Arial Rounded MT Bold" panose="020F0704030504030204" pitchFamily="34" charset="0"/>
                <a:sym typeface="Calibri"/>
              </a:rPr>
              <a:t>Operaciones</a:t>
            </a:r>
          </a:p>
        </p:txBody>
      </p:sp>
      <p:pic>
        <p:nvPicPr>
          <p:cNvPr id="3" name="Imagen 2">
            <a:extLst>
              <a:ext uri="{FF2B5EF4-FFF2-40B4-BE49-F238E27FC236}">
                <a16:creationId xmlns:a16="http://schemas.microsoft.com/office/drawing/2014/main" id="{C512DC39-1B4D-420C-BDFC-B6A952E74F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55181" y="12158"/>
            <a:ext cx="3336819" cy="6858000"/>
          </a:xfrm>
          <a:prstGeom prst="rect">
            <a:avLst/>
          </a:prstGeom>
        </p:spPr>
      </p:pic>
      <p:pic>
        <p:nvPicPr>
          <p:cNvPr id="11" name="Imagen 10">
            <a:extLst>
              <a:ext uri="{FF2B5EF4-FFF2-40B4-BE49-F238E27FC236}">
                <a16:creationId xmlns:a16="http://schemas.microsoft.com/office/drawing/2014/main" id="{EE2E4F92-FDBF-4D2D-A150-EF7EC24230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4706224"/>
            <a:ext cx="1305570" cy="2151774"/>
          </a:xfrm>
          <a:prstGeom prst="rect">
            <a:avLst/>
          </a:prstGeom>
        </p:spPr>
      </p:pic>
      <p:graphicFrame>
        <p:nvGraphicFramePr>
          <p:cNvPr id="13" name="Tabla 10">
            <a:extLst>
              <a:ext uri="{FF2B5EF4-FFF2-40B4-BE49-F238E27FC236}">
                <a16:creationId xmlns:a16="http://schemas.microsoft.com/office/drawing/2014/main" id="{F478D0BD-7681-4682-A05F-7ECEB862D139}"/>
              </a:ext>
            </a:extLst>
          </p:cNvPr>
          <p:cNvGraphicFramePr>
            <a:graphicFrameLocks noGrp="1"/>
          </p:cNvGraphicFramePr>
          <p:nvPr>
            <p:extLst>
              <p:ext uri="{D42A27DB-BD31-4B8C-83A1-F6EECF244321}">
                <p14:modId xmlns:p14="http://schemas.microsoft.com/office/powerpoint/2010/main" val="979847463"/>
              </p:ext>
            </p:extLst>
          </p:nvPr>
        </p:nvGraphicFramePr>
        <p:xfrm>
          <a:off x="175740" y="824257"/>
          <a:ext cx="5692400" cy="731520"/>
        </p:xfrm>
        <a:graphic>
          <a:graphicData uri="http://schemas.openxmlformats.org/drawingml/2006/table">
            <a:tbl>
              <a:tblPr firstRow="1" bandRow="1">
                <a:effectLst>
                  <a:outerShdw blurRad="50800" dist="38100" dir="5400000" algn="t" rotWithShape="0">
                    <a:prstClr val="black">
                      <a:alpha val="40000"/>
                    </a:prstClr>
                  </a:outerShdw>
                </a:effectLst>
                <a:tableStyleId>{00A15C55-8517-42AA-B614-E9B94910E393}</a:tableStyleId>
              </a:tblPr>
              <a:tblGrid>
                <a:gridCol w="2846200">
                  <a:extLst>
                    <a:ext uri="{9D8B030D-6E8A-4147-A177-3AD203B41FA5}">
                      <a16:colId xmlns:a16="http://schemas.microsoft.com/office/drawing/2014/main" val="965163559"/>
                    </a:ext>
                  </a:extLst>
                </a:gridCol>
                <a:gridCol w="2846200">
                  <a:extLst>
                    <a:ext uri="{9D8B030D-6E8A-4147-A177-3AD203B41FA5}">
                      <a16:colId xmlns:a16="http://schemas.microsoft.com/office/drawing/2014/main" val="3044625496"/>
                    </a:ext>
                  </a:extLst>
                </a:gridCol>
              </a:tblGrid>
              <a:tr h="245494">
                <a:tc>
                  <a:txBody>
                    <a:bodyPr/>
                    <a:lstStyle/>
                    <a:p>
                      <a:pPr algn="ctr"/>
                      <a:r>
                        <a:rPr lang="es-CO" sz="1200" dirty="0">
                          <a:latin typeface="Arial Rounded MT Bold" panose="020F0704030504030204" pitchFamily="34" charset="0"/>
                        </a:rPr>
                        <a:t>INDICADOR</a:t>
                      </a:r>
                      <a:endParaRPr lang="es-MX" sz="1200" dirty="0">
                        <a:latin typeface="Arial Rounded MT Bold" panose="020F07040305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s-CO" sz="1200" dirty="0">
                          <a:latin typeface="Arial Rounded MT Bold" panose="020F0704030504030204" pitchFamily="34" charset="0"/>
                        </a:rPr>
                        <a:t>FORMULA</a:t>
                      </a:r>
                      <a:endParaRPr lang="es-MX" sz="1200" dirty="0">
                        <a:latin typeface="Arial Rounded MT Bold" panose="020F07040305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079443272"/>
                  </a:ext>
                </a:extLst>
              </a:tr>
              <a:tr h="4173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200" b="1" dirty="0">
                          <a:solidFill>
                            <a:schemeClr val="accent2"/>
                          </a:solidFill>
                          <a:latin typeface="Arial Rounded MT Bold" panose="020F0704030504030204" pitchFamily="34" charset="0"/>
                        </a:rPr>
                        <a:t>PARTICIPACION EN CARTERA</a:t>
                      </a:r>
                      <a:endParaRPr lang="es-MX" sz="1200" b="1" dirty="0">
                        <a:solidFill>
                          <a:schemeClr val="accent2"/>
                        </a:solidFill>
                        <a:latin typeface="Arial Rounded MT Bold" panose="020F0704030504030204" pitchFamily="34" charset="0"/>
                      </a:endParaRPr>
                    </a:p>
                    <a:p>
                      <a:pPr algn="ctr"/>
                      <a:endParaRPr lang="es-MX" sz="1200" b="1" dirty="0">
                        <a:solidFill>
                          <a:schemeClr val="accent2"/>
                        </a:solidFill>
                        <a:latin typeface="Arial Rounded MT Bold" panose="020F07040305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200" b="1" i="0" u="none" strike="noStrike" dirty="0">
                          <a:solidFill>
                            <a:schemeClr val="bg1">
                              <a:lumMod val="50000"/>
                            </a:schemeClr>
                          </a:solidFill>
                          <a:effectLst/>
                          <a:latin typeface="Arial Rounded MT Bold" panose="020F0704030504030204" pitchFamily="34" charset="0"/>
                        </a:rPr>
                        <a:t>Saldo de la cartera &gt; 60 días/ Cartera Total</a:t>
                      </a:r>
                      <a:endParaRPr lang="es-MX" sz="1200" b="1" dirty="0">
                        <a:solidFill>
                          <a:schemeClr val="bg1">
                            <a:lumMod val="50000"/>
                          </a:schemeClr>
                        </a:solidFill>
                        <a:latin typeface="Arial Rounded MT Bold" panose="020F07040305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4456870"/>
                  </a:ext>
                </a:extLst>
              </a:tr>
            </a:tbl>
          </a:graphicData>
        </a:graphic>
      </p:graphicFrame>
      <p:pic>
        <p:nvPicPr>
          <p:cNvPr id="15" name="Picture 8">
            <a:extLst>
              <a:ext uri="{FF2B5EF4-FFF2-40B4-BE49-F238E27FC236}">
                <a16:creationId xmlns:a16="http://schemas.microsoft.com/office/drawing/2014/main" id="{E21D2083-9EF7-447E-B0DD-0C65C6CBF2E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5400000" flipH="1">
            <a:off x="3344514" y="2763397"/>
            <a:ext cx="5306428" cy="13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Diagrama de flujo: conector 16">
            <a:hlinkClick r:id="rId7" action="ppaction://hlinksldjump"/>
            <a:extLst>
              <a:ext uri="{FF2B5EF4-FFF2-40B4-BE49-F238E27FC236}">
                <a16:creationId xmlns:a16="http://schemas.microsoft.com/office/drawing/2014/main" id="{143C0544-BDB3-489B-A978-1D55099D61D9}"/>
              </a:ext>
            </a:extLst>
          </p:cNvPr>
          <p:cNvSpPr/>
          <p:nvPr/>
        </p:nvSpPr>
        <p:spPr>
          <a:xfrm>
            <a:off x="5813684" y="5972351"/>
            <a:ext cx="201983" cy="195153"/>
          </a:xfrm>
          <a:prstGeom prst="flowChartConnector">
            <a:avLst/>
          </a:prstGeom>
          <a:solidFill>
            <a:srgbClr val="92D050"/>
          </a:solidFill>
          <a:ln>
            <a:solidFill>
              <a:srgbClr val="92D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highlight>
                <a:srgbClr val="FFFF00"/>
              </a:highlight>
            </a:endParaRPr>
          </a:p>
        </p:txBody>
      </p:sp>
      <p:pic>
        <p:nvPicPr>
          <p:cNvPr id="4" name="Imagen 3">
            <a:extLst>
              <a:ext uri="{FF2B5EF4-FFF2-40B4-BE49-F238E27FC236}">
                <a16:creationId xmlns:a16="http://schemas.microsoft.com/office/drawing/2014/main" id="{399C9002-04C9-4860-B04E-E1A4E39F574D}"/>
              </a:ext>
            </a:extLst>
          </p:cNvPr>
          <p:cNvPicPr>
            <a:picLocks noChangeAspect="1"/>
          </p:cNvPicPr>
          <p:nvPr/>
        </p:nvPicPr>
        <p:blipFill>
          <a:blip r:embed="rId8"/>
          <a:stretch>
            <a:fillRect/>
          </a:stretch>
        </p:blipFill>
        <p:spPr>
          <a:xfrm>
            <a:off x="340360" y="1742784"/>
            <a:ext cx="5522231" cy="2889547"/>
          </a:xfrm>
          <a:prstGeom prst="rect">
            <a:avLst/>
          </a:prstGeom>
        </p:spPr>
      </p:pic>
      <p:graphicFrame>
        <p:nvGraphicFramePr>
          <p:cNvPr id="8" name="Tabla 7">
            <a:extLst>
              <a:ext uri="{FF2B5EF4-FFF2-40B4-BE49-F238E27FC236}">
                <a16:creationId xmlns:a16="http://schemas.microsoft.com/office/drawing/2014/main" id="{963C1DDD-A3AD-4A5C-9433-D0B6F63076F6}"/>
              </a:ext>
            </a:extLst>
          </p:cNvPr>
          <p:cNvGraphicFramePr>
            <a:graphicFrameLocks noGrp="1"/>
          </p:cNvGraphicFramePr>
          <p:nvPr>
            <p:extLst>
              <p:ext uri="{D42A27DB-BD31-4B8C-83A1-F6EECF244321}">
                <p14:modId xmlns:p14="http://schemas.microsoft.com/office/powerpoint/2010/main" val="491979107"/>
              </p:ext>
            </p:extLst>
          </p:nvPr>
        </p:nvGraphicFramePr>
        <p:xfrm>
          <a:off x="1546120" y="4790642"/>
          <a:ext cx="3581400" cy="552450"/>
        </p:xfrm>
        <a:graphic>
          <a:graphicData uri="http://schemas.openxmlformats.org/drawingml/2006/table">
            <a:tbl>
              <a:tblPr>
                <a:tableStyleId>{2A488322-F2BA-4B5B-9748-0D474271808F}</a:tableStyleId>
              </a:tblPr>
              <a:tblGrid>
                <a:gridCol w="1104900">
                  <a:extLst>
                    <a:ext uri="{9D8B030D-6E8A-4147-A177-3AD203B41FA5}">
                      <a16:colId xmlns:a16="http://schemas.microsoft.com/office/drawing/2014/main" val="4017217040"/>
                    </a:ext>
                  </a:extLst>
                </a:gridCol>
                <a:gridCol w="1270000">
                  <a:extLst>
                    <a:ext uri="{9D8B030D-6E8A-4147-A177-3AD203B41FA5}">
                      <a16:colId xmlns:a16="http://schemas.microsoft.com/office/drawing/2014/main" val="655863734"/>
                    </a:ext>
                  </a:extLst>
                </a:gridCol>
                <a:gridCol w="1206500">
                  <a:extLst>
                    <a:ext uri="{9D8B030D-6E8A-4147-A177-3AD203B41FA5}">
                      <a16:colId xmlns:a16="http://schemas.microsoft.com/office/drawing/2014/main" val="2206409773"/>
                    </a:ext>
                  </a:extLst>
                </a:gridCol>
              </a:tblGrid>
              <a:tr h="184150">
                <a:tc>
                  <a:txBody>
                    <a:bodyPr/>
                    <a:lstStyle/>
                    <a:p>
                      <a:pPr algn="l" fontAlgn="b"/>
                      <a:r>
                        <a:rPr lang="es-MX" sz="1100" u="none" strike="noStrike" dirty="0">
                          <a:solidFill>
                            <a:schemeClr val="bg2">
                              <a:lumMod val="50000"/>
                            </a:schemeClr>
                          </a:solidFill>
                          <a:effectLst/>
                        </a:rPr>
                        <a:t> </a:t>
                      </a:r>
                      <a:endParaRPr lang="es-MX" sz="1100" b="0" i="0" u="none" strike="noStrike" dirty="0">
                        <a:solidFill>
                          <a:schemeClr val="bg2">
                            <a:lumMod val="50000"/>
                          </a:schemeClr>
                        </a:solidFill>
                        <a:effectLst/>
                        <a:latin typeface="Calibri" panose="020F0502020204030204" pitchFamily="34" charset="0"/>
                      </a:endParaRPr>
                    </a:p>
                  </a:txBody>
                  <a:tcPr marL="0" marR="0" marT="0" marB="0" anchor="b">
                    <a:solidFill>
                      <a:schemeClr val="bg1">
                        <a:lumMod val="95000"/>
                      </a:schemeClr>
                    </a:solidFill>
                  </a:tcPr>
                </a:tc>
                <a:tc>
                  <a:txBody>
                    <a:bodyPr/>
                    <a:lstStyle/>
                    <a:p>
                      <a:pPr algn="ctr" fontAlgn="ctr"/>
                      <a:r>
                        <a:rPr lang="es-MX" sz="1100" b="1" u="none" strike="noStrike" dirty="0">
                          <a:solidFill>
                            <a:schemeClr val="bg2">
                              <a:lumMod val="50000"/>
                            </a:schemeClr>
                          </a:solidFill>
                          <a:effectLst/>
                        </a:rPr>
                        <a:t>Variación anual</a:t>
                      </a:r>
                      <a:endParaRPr lang="es-MX" sz="1100" b="1" i="0" u="none" strike="noStrike" dirty="0">
                        <a:solidFill>
                          <a:schemeClr val="bg2">
                            <a:lumMod val="50000"/>
                          </a:schemeClr>
                        </a:solidFill>
                        <a:effectLst/>
                        <a:latin typeface="Calibri" panose="020F0502020204030204" pitchFamily="34" charset="0"/>
                      </a:endParaRPr>
                    </a:p>
                  </a:txBody>
                  <a:tcPr marL="0" marR="0" marT="0" marB="0" anchor="ctr">
                    <a:solidFill>
                      <a:schemeClr val="bg1">
                        <a:lumMod val="95000"/>
                      </a:schemeClr>
                    </a:solidFill>
                  </a:tcPr>
                </a:tc>
                <a:tc>
                  <a:txBody>
                    <a:bodyPr/>
                    <a:lstStyle/>
                    <a:p>
                      <a:pPr algn="ctr" fontAlgn="ctr"/>
                      <a:r>
                        <a:rPr lang="es-MX" sz="1100" b="1" u="none" strike="noStrike" dirty="0">
                          <a:solidFill>
                            <a:schemeClr val="bg2">
                              <a:lumMod val="50000"/>
                            </a:schemeClr>
                          </a:solidFill>
                          <a:effectLst/>
                        </a:rPr>
                        <a:t>Variación Trimestre</a:t>
                      </a:r>
                      <a:endParaRPr lang="es-MX" sz="1100" b="1" i="0" u="none" strike="noStrike" dirty="0">
                        <a:solidFill>
                          <a:schemeClr val="bg2">
                            <a:lumMod val="50000"/>
                          </a:schemeClr>
                        </a:solidFill>
                        <a:effectLst/>
                        <a:latin typeface="Calibri" panose="020F0502020204030204" pitchFamily="34" charset="0"/>
                      </a:endParaRPr>
                    </a:p>
                  </a:txBody>
                  <a:tcPr marL="0" marR="0" marT="0" marB="0" anchor="ctr">
                    <a:solidFill>
                      <a:schemeClr val="bg1">
                        <a:lumMod val="95000"/>
                      </a:schemeClr>
                    </a:solidFill>
                  </a:tcPr>
                </a:tc>
                <a:extLst>
                  <a:ext uri="{0D108BD9-81ED-4DB2-BD59-A6C34878D82A}">
                    <a16:rowId xmlns:a16="http://schemas.microsoft.com/office/drawing/2014/main" val="3585743308"/>
                  </a:ext>
                </a:extLst>
              </a:tr>
              <a:tr h="184150">
                <a:tc>
                  <a:txBody>
                    <a:bodyPr/>
                    <a:lstStyle/>
                    <a:p>
                      <a:pPr algn="l" fontAlgn="ctr"/>
                      <a:r>
                        <a:rPr lang="es-MX" sz="1000" u="none" strike="noStrike" dirty="0">
                          <a:solidFill>
                            <a:schemeClr val="bg2">
                              <a:lumMod val="50000"/>
                            </a:schemeClr>
                          </a:solidFill>
                          <a:effectLst/>
                        </a:rPr>
                        <a:t>Cartera &gt; 60 días</a:t>
                      </a:r>
                      <a:endParaRPr lang="es-MX" sz="1000" b="0" i="0" u="none" strike="noStrike" dirty="0">
                        <a:solidFill>
                          <a:schemeClr val="bg2">
                            <a:lumMod val="50000"/>
                          </a:schemeClr>
                        </a:solidFill>
                        <a:effectLst/>
                        <a:latin typeface="Calibri" panose="020F0502020204030204" pitchFamily="34" charset="0"/>
                      </a:endParaRPr>
                    </a:p>
                  </a:txBody>
                  <a:tcPr marL="0" marR="0" marT="0" marB="0" anchor="ctr">
                    <a:solidFill>
                      <a:schemeClr val="bg1">
                        <a:lumMod val="95000"/>
                      </a:schemeClr>
                    </a:solidFill>
                  </a:tcPr>
                </a:tc>
                <a:tc>
                  <a:txBody>
                    <a:bodyPr/>
                    <a:lstStyle/>
                    <a:p>
                      <a:pPr algn="ctr" fontAlgn="b"/>
                      <a:r>
                        <a:rPr lang="es-MX" sz="1100" u="none" strike="noStrike" dirty="0">
                          <a:solidFill>
                            <a:schemeClr val="bg2">
                              <a:lumMod val="50000"/>
                            </a:schemeClr>
                          </a:solidFill>
                          <a:effectLst/>
                        </a:rPr>
                        <a:t>-0,70%</a:t>
                      </a:r>
                      <a:endParaRPr lang="es-MX" sz="1100" b="0" i="0" u="none" strike="noStrike" dirty="0">
                        <a:solidFill>
                          <a:schemeClr val="bg2">
                            <a:lumMod val="50000"/>
                          </a:schemeClr>
                        </a:solidFill>
                        <a:effectLst/>
                        <a:latin typeface="Calibri" panose="020F0502020204030204" pitchFamily="34" charset="0"/>
                      </a:endParaRPr>
                    </a:p>
                  </a:txBody>
                  <a:tcPr marL="0" marR="0" marT="0" marB="0" anchor="b">
                    <a:solidFill>
                      <a:schemeClr val="bg1">
                        <a:lumMod val="95000"/>
                      </a:schemeClr>
                    </a:solidFill>
                  </a:tcPr>
                </a:tc>
                <a:tc>
                  <a:txBody>
                    <a:bodyPr/>
                    <a:lstStyle/>
                    <a:p>
                      <a:pPr algn="ctr" fontAlgn="b"/>
                      <a:r>
                        <a:rPr lang="es-MX" sz="1100" u="none" strike="noStrike" dirty="0">
                          <a:solidFill>
                            <a:schemeClr val="bg2">
                              <a:lumMod val="50000"/>
                            </a:schemeClr>
                          </a:solidFill>
                          <a:effectLst/>
                        </a:rPr>
                        <a:t>-11,55%</a:t>
                      </a:r>
                      <a:endParaRPr lang="es-MX" sz="1100" b="0" i="0" u="none" strike="noStrike" dirty="0">
                        <a:solidFill>
                          <a:schemeClr val="bg2">
                            <a:lumMod val="50000"/>
                          </a:schemeClr>
                        </a:solidFill>
                        <a:effectLst/>
                        <a:latin typeface="Calibri" panose="020F0502020204030204" pitchFamily="34" charset="0"/>
                      </a:endParaRPr>
                    </a:p>
                  </a:txBody>
                  <a:tcPr marL="0" marR="0" marT="0" marB="0" anchor="b">
                    <a:solidFill>
                      <a:schemeClr val="bg1">
                        <a:lumMod val="95000"/>
                      </a:schemeClr>
                    </a:solidFill>
                  </a:tcPr>
                </a:tc>
                <a:extLst>
                  <a:ext uri="{0D108BD9-81ED-4DB2-BD59-A6C34878D82A}">
                    <a16:rowId xmlns:a16="http://schemas.microsoft.com/office/drawing/2014/main" val="3954368474"/>
                  </a:ext>
                </a:extLst>
              </a:tr>
              <a:tr h="184150">
                <a:tc>
                  <a:txBody>
                    <a:bodyPr/>
                    <a:lstStyle/>
                    <a:p>
                      <a:pPr algn="l" fontAlgn="ctr"/>
                      <a:r>
                        <a:rPr lang="es-MX" sz="1000" u="none" strike="noStrike" dirty="0">
                          <a:solidFill>
                            <a:schemeClr val="bg2">
                              <a:lumMod val="50000"/>
                            </a:schemeClr>
                          </a:solidFill>
                          <a:effectLst/>
                        </a:rPr>
                        <a:t>Cartera Total </a:t>
                      </a:r>
                      <a:endParaRPr lang="es-MX" sz="1000" b="0" i="0" u="none" strike="noStrike" dirty="0">
                        <a:solidFill>
                          <a:schemeClr val="bg2">
                            <a:lumMod val="50000"/>
                          </a:schemeClr>
                        </a:solidFill>
                        <a:effectLst/>
                        <a:latin typeface="Calibri" panose="020F0502020204030204" pitchFamily="34" charset="0"/>
                      </a:endParaRPr>
                    </a:p>
                  </a:txBody>
                  <a:tcPr marL="0" marR="0" marT="0" marB="0" anchor="ctr">
                    <a:solidFill>
                      <a:schemeClr val="bg1">
                        <a:lumMod val="95000"/>
                      </a:schemeClr>
                    </a:solidFill>
                  </a:tcPr>
                </a:tc>
                <a:tc>
                  <a:txBody>
                    <a:bodyPr/>
                    <a:lstStyle/>
                    <a:p>
                      <a:pPr algn="ctr" fontAlgn="b"/>
                      <a:r>
                        <a:rPr lang="es-MX" sz="1100" u="none" strike="noStrike" dirty="0">
                          <a:solidFill>
                            <a:schemeClr val="bg2">
                              <a:lumMod val="50000"/>
                            </a:schemeClr>
                          </a:solidFill>
                          <a:effectLst/>
                        </a:rPr>
                        <a:t>-24,35%</a:t>
                      </a:r>
                      <a:endParaRPr lang="es-MX" sz="1100" b="0" i="0" u="none" strike="noStrike" dirty="0">
                        <a:solidFill>
                          <a:schemeClr val="bg2">
                            <a:lumMod val="50000"/>
                          </a:schemeClr>
                        </a:solidFill>
                        <a:effectLst/>
                        <a:latin typeface="Calibri" panose="020F0502020204030204" pitchFamily="34" charset="0"/>
                      </a:endParaRPr>
                    </a:p>
                  </a:txBody>
                  <a:tcPr marL="0" marR="0" marT="0" marB="0" anchor="b">
                    <a:solidFill>
                      <a:schemeClr val="bg1">
                        <a:lumMod val="95000"/>
                      </a:schemeClr>
                    </a:solidFill>
                  </a:tcPr>
                </a:tc>
                <a:tc>
                  <a:txBody>
                    <a:bodyPr/>
                    <a:lstStyle/>
                    <a:p>
                      <a:pPr algn="ctr" fontAlgn="b"/>
                      <a:r>
                        <a:rPr lang="es-MX" sz="1100" u="none" strike="noStrike" dirty="0">
                          <a:solidFill>
                            <a:schemeClr val="bg2">
                              <a:lumMod val="50000"/>
                            </a:schemeClr>
                          </a:solidFill>
                          <a:effectLst/>
                        </a:rPr>
                        <a:t>-3,77%</a:t>
                      </a:r>
                      <a:endParaRPr lang="es-MX" sz="1100" b="0" i="0" u="none" strike="noStrike" dirty="0">
                        <a:solidFill>
                          <a:schemeClr val="bg2">
                            <a:lumMod val="50000"/>
                          </a:schemeClr>
                        </a:solidFill>
                        <a:effectLst/>
                        <a:latin typeface="Calibri" panose="020F0502020204030204" pitchFamily="34" charset="0"/>
                      </a:endParaRPr>
                    </a:p>
                  </a:txBody>
                  <a:tcPr marL="0" marR="0" marT="0" marB="0" anchor="b">
                    <a:solidFill>
                      <a:schemeClr val="bg1">
                        <a:lumMod val="95000"/>
                      </a:schemeClr>
                    </a:solidFill>
                  </a:tcPr>
                </a:tc>
                <a:extLst>
                  <a:ext uri="{0D108BD9-81ED-4DB2-BD59-A6C34878D82A}">
                    <a16:rowId xmlns:a16="http://schemas.microsoft.com/office/drawing/2014/main" val="1673626550"/>
                  </a:ext>
                </a:extLst>
              </a:tr>
            </a:tbl>
          </a:graphicData>
        </a:graphic>
      </p:graphicFrame>
      <p:graphicFrame>
        <p:nvGraphicFramePr>
          <p:cNvPr id="21" name="Diagrama 20">
            <a:extLst>
              <a:ext uri="{FF2B5EF4-FFF2-40B4-BE49-F238E27FC236}">
                <a16:creationId xmlns:a16="http://schemas.microsoft.com/office/drawing/2014/main" id="{913C0D0F-62B3-4AE2-9195-4E98BDCFDE7E}"/>
              </a:ext>
            </a:extLst>
          </p:cNvPr>
          <p:cNvGraphicFramePr/>
          <p:nvPr>
            <p:extLst>
              <p:ext uri="{D42A27DB-BD31-4B8C-83A1-F6EECF244321}">
                <p14:modId xmlns:p14="http://schemas.microsoft.com/office/powerpoint/2010/main" val="486940915"/>
              </p:ext>
            </p:extLst>
          </p:nvPr>
        </p:nvGraphicFramePr>
        <p:xfrm>
          <a:off x="6149764" y="1016000"/>
          <a:ext cx="5701876" cy="58420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4287968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20" name="Tabla 19">
            <a:extLst>
              <a:ext uri="{FF2B5EF4-FFF2-40B4-BE49-F238E27FC236}">
                <a16:creationId xmlns:a16="http://schemas.microsoft.com/office/drawing/2014/main" id="{D6D715CB-A8CF-4C45-AE00-D02E710FE94A}"/>
              </a:ext>
            </a:extLst>
          </p:cNvPr>
          <p:cNvGraphicFramePr>
            <a:graphicFrameLocks noGrp="1"/>
          </p:cNvGraphicFramePr>
          <p:nvPr>
            <p:extLst>
              <p:ext uri="{D42A27DB-BD31-4B8C-83A1-F6EECF244321}">
                <p14:modId xmlns:p14="http://schemas.microsoft.com/office/powerpoint/2010/main" val="3010405443"/>
              </p:ext>
            </p:extLst>
          </p:nvPr>
        </p:nvGraphicFramePr>
        <p:xfrm>
          <a:off x="676222" y="5562554"/>
          <a:ext cx="5287183" cy="561340"/>
        </p:xfrm>
        <a:graphic>
          <a:graphicData uri="http://schemas.openxmlformats.org/drawingml/2006/table">
            <a:tbl>
              <a:tblPr firstRow="1"/>
              <a:tblGrid>
                <a:gridCol w="1020035">
                  <a:extLst>
                    <a:ext uri="{9D8B030D-6E8A-4147-A177-3AD203B41FA5}">
                      <a16:colId xmlns:a16="http://schemas.microsoft.com/office/drawing/2014/main" val="4263884953"/>
                    </a:ext>
                  </a:extLst>
                </a:gridCol>
                <a:gridCol w="1020035">
                  <a:extLst>
                    <a:ext uri="{9D8B030D-6E8A-4147-A177-3AD203B41FA5}">
                      <a16:colId xmlns:a16="http://schemas.microsoft.com/office/drawing/2014/main" val="946162603"/>
                    </a:ext>
                  </a:extLst>
                </a:gridCol>
                <a:gridCol w="1020035">
                  <a:extLst>
                    <a:ext uri="{9D8B030D-6E8A-4147-A177-3AD203B41FA5}">
                      <a16:colId xmlns:a16="http://schemas.microsoft.com/office/drawing/2014/main" val="3635006770"/>
                    </a:ext>
                  </a:extLst>
                </a:gridCol>
                <a:gridCol w="1020035">
                  <a:extLst>
                    <a:ext uri="{9D8B030D-6E8A-4147-A177-3AD203B41FA5}">
                      <a16:colId xmlns:a16="http://schemas.microsoft.com/office/drawing/2014/main" val="1002765401"/>
                    </a:ext>
                  </a:extLst>
                </a:gridCol>
                <a:gridCol w="1207043">
                  <a:extLst>
                    <a:ext uri="{9D8B030D-6E8A-4147-A177-3AD203B41FA5}">
                      <a16:colId xmlns:a16="http://schemas.microsoft.com/office/drawing/2014/main" val="3943236057"/>
                    </a:ext>
                  </a:extLst>
                </a:gridCol>
              </a:tblGrid>
              <a:tr h="280287">
                <a:tc>
                  <a:txBody>
                    <a:bodyPr/>
                    <a:lstStyle/>
                    <a:p>
                      <a:pPr algn="ctr" rtl="0" fontAlgn="ctr"/>
                      <a:r>
                        <a:rPr lang="es-MX" sz="1200" b="1" i="0" u="none" strike="noStrike" dirty="0">
                          <a:solidFill>
                            <a:schemeClr val="bg1"/>
                          </a:solidFill>
                          <a:effectLst/>
                          <a:latin typeface="Arial Rounded MT Bold" panose="020F0704030504030204" pitchFamily="34" charset="0"/>
                        </a:rPr>
                        <a:t>Meta 2022 </a:t>
                      </a:r>
                    </a:p>
                  </a:txBody>
                  <a:tcPr marL="6350" marR="6350" marT="635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F99027"/>
                    </a:solidFill>
                  </a:tcPr>
                </a:tc>
                <a:tc>
                  <a:txBody>
                    <a:bodyPr/>
                    <a:lstStyle/>
                    <a:p>
                      <a:pPr algn="ctr" rtl="0" fontAlgn="ctr"/>
                      <a:r>
                        <a:rPr lang="es-MX" sz="1200" b="1" i="0" u="none" strike="noStrike" dirty="0">
                          <a:solidFill>
                            <a:schemeClr val="bg1"/>
                          </a:solidFill>
                          <a:effectLst/>
                          <a:latin typeface="Arial Rounded MT Bold" panose="020F0704030504030204" pitchFamily="34" charset="0"/>
                        </a:rPr>
                        <a:t>Resultado Mensual</a:t>
                      </a:r>
                    </a:p>
                  </a:txBody>
                  <a:tcPr marL="6350" marR="6350" marT="635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F99027"/>
                    </a:solidFill>
                  </a:tcPr>
                </a:tc>
                <a:tc>
                  <a:txBody>
                    <a:bodyPr/>
                    <a:lstStyle/>
                    <a:p>
                      <a:pPr algn="ctr" rtl="0" fontAlgn="ctr"/>
                      <a:r>
                        <a:rPr lang="es-MX" sz="1200" b="1" i="0" u="none" strike="noStrike" dirty="0">
                          <a:solidFill>
                            <a:schemeClr val="bg1"/>
                          </a:solidFill>
                          <a:effectLst/>
                          <a:latin typeface="Arial Rounded MT Bold" panose="020F0704030504030204" pitchFamily="34" charset="0"/>
                        </a:rPr>
                        <a:t>Resultado Acumulado</a:t>
                      </a:r>
                    </a:p>
                  </a:txBody>
                  <a:tcPr marL="6350" marR="6350" marT="635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F99027"/>
                    </a:solidFill>
                  </a:tcPr>
                </a:tc>
                <a:tc>
                  <a:txBody>
                    <a:bodyPr/>
                    <a:lstStyle/>
                    <a:p>
                      <a:pPr algn="ctr" rtl="0" fontAlgn="ctr"/>
                      <a:r>
                        <a:rPr lang="es-MX" sz="1200" b="1" i="0" u="none" strike="noStrike" dirty="0">
                          <a:solidFill>
                            <a:schemeClr val="bg1"/>
                          </a:solidFill>
                          <a:effectLst/>
                          <a:latin typeface="Arial Rounded MT Bold" panose="020F0704030504030204" pitchFamily="34" charset="0"/>
                        </a:rPr>
                        <a:t>Meta del Periodo</a:t>
                      </a:r>
                    </a:p>
                  </a:txBody>
                  <a:tcPr marL="6350" marR="6350" marT="635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F99027"/>
                    </a:solidFill>
                  </a:tcPr>
                </a:tc>
                <a:tc>
                  <a:txBody>
                    <a:bodyPr/>
                    <a:lstStyle/>
                    <a:p>
                      <a:pPr algn="ctr" rtl="0" fontAlgn="ctr"/>
                      <a:r>
                        <a:rPr lang="es-MX" sz="1200" b="1" i="0" u="none" strike="noStrike" dirty="0">
                          <a:solidFill>
                            <a:schemeClr val="bg1"/>
                          </a:solidFill>
                          <a:effectLst/>
                          <a:latin typeface="Arial Rounded MT Bold" panose="020F0704030504030204" pitchFamily="34" charset="0"/>
                        </a:rPr>
                        <a:t>Gap</a:t>
                      </a:r>
                    </a:p>
                  </a:txBody>
                  <a:tcPr marL="6350" marR="6350" marT="635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F99027"/>
                    </a:solidFill>
                  </a:tcPr>
                </a:tc>
                <a:extLst>
                  <a:ext uri="{0D108BD9-81ED-4DB2-BD59-A6C34878D82A}">
                    <a16:rowId xmlns:a16="http://schemas.microsoft.com/office/drawing/2014/main" val="1148930227"/>
                  </a:ext>
                </a:extLst>
              </a:tr>
              <a:tr h="159534">
                <a:tc>
                  <a:txBody>
                    <a:bodyPr/>
                    <a:lstStyle/>
                    <a:p>
                      <a:pPr algn="ctr" rtl="0" fontAlgn="b"/>
                      <a:r>
                        <a:rPr lang="es-CO" sz="1200" b="1" i="1" u="none" strike="noStrike" dirty="0">
                          <a:solidFill>
                            <a:schemeClr val="bg1">
                              <a:lumMod val="50000"/>
                            </a:schemeClr>
                          </a:solidFill>
                          <a:effectLst/>
                          <a:latin typeface="Arial Rounded MT Bold" panose="020F0704030504030204" pitchFamily="34" charset="0"/>
                        </a:rPr>
                        <a:t>1.96%</a:t>
                      </a:r>
                      <a:endParaRPr lang="es-MX" sz="1200" b="1" i="1" u="none" strike="noStrike" dirty="0">
                        <a:solidFill>
                          <a:schemeClr val="bg1">
                            <a:lumMod val="50000"/>
                          </a:schemeClr>
                        </a:solidFill>
                        <a:effectLst/>
                        <a:latin typeface="Arial Rounded MT Bold" panose="020F0704030504030204" pitchFamily="34" charset="0"/>
                      </a:endParaRPr>
                    </a:p>
                  </a:txBody>
                  <a:tcPr marL="6350" marR="6350" marT="635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s-CO" sz="1200" b="1" i="1" u="none" strike="noStrike" dirty="0">
                          <a:solidFill>
                            <a:schemeClr val="bg1">
                              <a:lumMod val="50000"/>
                            </a:schemeClr>
                          </a:solidFill>
                          <a:effectLst/>
                          <a:latin typeface="Arial Rounded MT Bold" panose="020F0704030504030204" pitchFamily="34" charset="0"/>
                        </a:rPr>
                        <a:t>1,25%</a:t>
                      </a:r>
                      <a:endParaRPr lang="es-MX" sz="1200" b="1" i="1" u="none" strike="noStrike" dirty="0">
                        <a:solidFill>
                          <a:schemeClr val="bg1">
                            <a:lumMod val="50000"/>
                          </a:schemeClr>
                        </a:solidFill>
                        <a:effectLst/>
                        <a:latin typeface="Arial Rounded MT Bold" panose="020F0704030504030204" pitchFamily="34" charset="0"/>
                      </a:endParaRPr>
                    </a:p>
                  </a:txBody>
                  <a:tcPr marL="6350" marR="6350" marT="635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s-CO" sz="1200" b="1" i="1" u="none" strike="noStrike" dirty="0">
                          <a:solidFill>
                            <a:schemeClr val="bg1">
                              <a:lumMod val="50000"/>
                            </a:schemeClr>
                          </a:solidFill>
                          <a:effectLst/>
                          <a:latin typeface="Arial Rounded MT Bold" panose="020F0704030504030204" pitchFamily="34" charset="0"/>
                        </a:rPr>
                        <a:t>1,25%</a:t>
                      </a:r>
                      <a:endParaRPr lang="es-MX" sz="1200" b="1" i="1" u="none" strike="noStrike" dirty="0">
                        <a:solidFill>
                          <a:schemeClr val="bg1">
                            <a:lumMod val="50000"/>
                          </a:schemeClr>
                        </a:solidFill>
                        <a:effectLst/>
                        <a:latin typeface="Arial Rounded MT Bold" panose="020F0704030504030204" pitchFamily="34" charset="0"/>
                      </a:endParaRPr>
                    </a:p>
                  </a:txBody>
                  <a:tcPr marL="6350" marR="6350" marT="635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s-CO" sz="1200" b="1" i="1" u="none" strike="noStrike" dirty="0">
                          <a:solidFill>
                            <a:schemeClr val="bg1">
                              <a:lumMod val="50000"/>
                            </a:schemeClr>
                          </a:solidFill>
                          <a:effectLst/>
                          <a:latin typeface="Arial Rounded MT Bold" panose="020F0704030504030204" pitchFamily="34" charset="0"/>
                        </a:rPr>
                        <a:t>1,83%</a:t>
                      </a:r>
                      <a:endParaRPr lang="es-MX" sz="1200" b="1" i="1" u="none" strike="noStrike" dirty="0">
                        <a:solidFill>
                          <a:schemeClr val="bg1">
                            <a:lumMod val="50000"/>
                          </a:schemeClr>
                        </a:solidFill>
                        <a:effectLst/>
                        <a:latin typeface="Arial Rounded MT Bold" panose="020F0704030504030204" pitchFamily="34" charset="0"/>
                      </a:endParaRPr>
                    </a:p>
                  </a:txBody>
                  <a:tcPr marL="6350" marR="6350" marT="635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endParaRPr lang="es-MX" sz="1200" b="1" i="1" u="none" strike="noStrike" dirty="0">
                        <a:solidFill>
                          <a:schemeClr val="bg1">
                            <a:lumMod val="50000"/>
                          </a:schemeClr>
                        </a:solidFill>
                        <a:effectLst/>
                        <a:latin typeface="Arial Rounded MT Bold" panose="020F0704030504030204" pitchFamily="34" charset="0"/>
                      </a:endParaRPr>
                    </a:p>
                  </a:txBody>
                  <a:tcPr marL="6350" marR="6350" marT="635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7878532"/>
                  </a:ext>
                </a:extLst>
              </a:tr>
            </a:tbl>
          </a:graphicData>
        </a:graphic>
      </p:graphicFrame>
      <p:sp>
        <p:nvSpPr>
          <p:cNvPr id="12" name="106 Pentágono">
            <a:hlinkClick r:id="" action="ppaction://noaction"/>
            <a:extLst>
              <a:ext uri="{FF2B5EF4-FFF2-40B4-BE49-F238E27FC236}">
                <a16:creationId xmlns:a16="http://schemas.microsoft.com/office/drawing/2014/main" id="{D95757E5-12CA-4CE8-B912-6E803E2DAB4F}"/>
              </a:ext>
            </a:extLst>
          </p:cNvPr>
          <p:cNvSpPr/>
          <p:nvPr/>
        </p:nvSpPr>
        <p:spPr>
          <a:xfrm>
            <a:off x="0" y="0"/>
            <a:ext cx="12192000" cy="719847"/>
          </a:xfrm>
          <a:prstGeom prst="rect">
            <a:avLst/>
          </a:prstGeom>
          <a:solidFill>
            <a:schemeClr val="accent2"/>
          </a:solidFill>
          <a:ln>
            <a:noFill/>
          </a:ln>
          <a:effectLst/>
          <a:scene3d>
            <a:camera prst="orthographicFront">
              <a:rot lat="0" lon="0" rev="0"/>
            </a:camera>
            <a:lightRig rig="balanced" dir="t">
              <a:rot lat="0" lon="0" rev="8700000"/>
            </a:lightRig>
          </a:scene3d>
          <a:sp3d/>
        </p:spPr>
        <p:txBody>
          <a:bodyPr lIns="91411" tIns="45706" rIns="91411" bIns="45706"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3500" b="1" u="none" kern="1200" cap="none" spc="0" normalizeH="0" baseline="0" noProof="0" dirty="0">
                <a:ln>
                  <a:noFill/>
                </a:ln>
                <a:solidFill>
                  <a:schemeClr val="bg1"/>
                </a:solidFill>
                <a:effectLst/>
                <a:uLnTx/>
                <a:uFillTx/>
                <a:latin typeface="Arial Rounded MT Bold" panose="020F0704030504030204" pitchFamily="34" charset="0"/>
                <a:sym typeface="Calibri"/>
              </a:rPr>
              <a:t>Operaciones</a:t>
            </a:r>
          </a:p>
        </p:txBody>
      </p:sp>
      <p:pic>
        <p:nvPicPr>
          <p:cNvPr id="3" name="Imagen 2">
            <a:extLst>
              <a:ext uri="{FF2B5EF4-FFF2-40B4-BE49-F238E27FC236}">
                <a16:creationId xmlns:a16="http://schemas.microsoft.com/office/drawing/2014/main" id="{C512DC39-1B4D-420C-BDFC-B6A952E74F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55181" y="12158"/>
            <a:ext cx="3336819" cy="6858000"/>
          </a:xfrm>
          <a:prstGeom prst="rect">
            <a:avLst/>
          </a:prstGeom>
        </p:spPr>
      </p:pic>
      <p:pic>
        <p:nvPicPr>
          <p:cNvPr id="11" name="Imagen 10">
            <a:extLst>
              <a:ext uri="{FF2B5EF4-FFF2-40B4-BE49-F238E27FC236}">
                <a16:creationId xmlns:a16="http://schemas.microsoft.com/office/drawing/2014/main" id="{EE2E4F92-FDBF-4D2D-A150-EF7EC24230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4706224"/>
            <a:ext cx="1305570" cy="2151774"/>
          </a:xfrm>
          <a:prstGeom prst="rect">
            <a:avLst/>
          </a:prstGeom>
        </p:spPr>
      </p:pic>
      <p:graphicFrame>
        <p:nvGraphicFramePr>
          <p:cNvPr id="14" name="Tabla 10">
            <a:extLst>
              <a:ext uri="{FF2B5EF4-FFF2-40B4-BE49-F238E27FC236}">
                <a16:creationId xmlns:a16="http://schemas.microsoft.com/office/drawing/2014/main" id="{BA5444A0-30B8-4EED-9ACD-4F930ABE608C}"/>
              </a:ext>
            </a:extLst>
          </p:cNvPr>
          <p:cNvGraphicFramePr>
            <a:graphicFrameLocks noGrp="1"/>
          </p:cNvGraphicFramePr>
          <p:nvPr>
            <p:extLst>
              <p:ext uri="{D42A27DB-BD31-4B8C-83A1-F6EECF244321}">
                <p14:modId xmlns:p14="http://schemas.microsoft.com/office/powerpoint/2010/main" val="827487894"/>
              </p:ext>
            </p:extLst>
          </p:nvPr>
        </p:nvGraphicFramePr>
        <p:xfrm>
          <a:off x="163687" y="896697"/>
          <a:ext cx="5799718" cy="645258"/>
        </p:xfrm>
        <a:graphic>
          <a:graphicData uri="http://schemas.openxmlformats.org/drawingml/2006/table">
            <a:tbl>
              <a:tblPr firstRow="1" bandRow="1">
                <a:effectLst>
                  <a:outerShdw blurRad="50800" dist="38100" dir="5400000" algn="t" rotWithShape="0">
                    <a:prstClr val="black">
                      <a:alpha val="40000"/>
                    </a:prstClr>
                  </a:outerShdw>
                </a:effectLst>
                <a:tableStyleId>{00A15C55-8517-42AA-B614-E9B94910E393}</a:tableStyleId>
              </a:tblPr>
              <a:tblGrid>
                <a:gridCol w="2899859">
                  <a:extLst>
                    <a:ext uri="{9D8B030D-6E8A-4147-A177-3AD203B41FA5}">
                      <a16:colId xmlns:a16="http://schemas.microsoft.com/office/drawing/2014/main" val="965163559"/>
                    </a:ext>
                  </a:extLst>
                </a:gridCol>
                <a:gridCol w="2899859">
                  <a:extLst>
                    <a:ext uri="{9D8B030D-6E8A-4147-A177-3AD203B41FA5}">
                      <a16:colId xmlns:a16="http://schemas.microsoft.com/office/drawing/2014/main" val="3044625496"/>
                    </a:ext>
                  </a:extLst>
                </a:gridCol>
              </a:tblGrid>
              <a:tr h="158973">
                <a:tc>
                  <a:txBody>
                    <a:bodyPr/>
                    <a:lstStyle/>
                    <a:p>
                      <a:pPr algn="ctr"/>
                      <a:r>
                        <a:rPr lang="es-CO" sz="1200" dirty="0">
                          <a:latin typeface="Arial Rounded MT Bold" panose="020F0704030504030204" pitchFamily="34" charset="0"/>
                        </a:rPr>
                        <a:t>INDICADOR</a:t>
                      </a:r>
                      <a:endParaRPr lang="es-MX" sz="1200" dirty="0">
                        <a:latin typeface="Arial Rounded MT Bold" panose="020F07040305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s-CO" sz="1200" dirty="0">
                          <a:latin typeface="Arial Rounded MT Bold" panose="020F0704030504030204" pitchFamily="34" charset="0"/>
                        </a:rPr>
                        <a:t>FORMULA</a:t>
                      </a:r>
                      <a:endParaRPr lang="es-MX" sz="1200" dirty="0">
                        <a:latin typeface="Arial Rounded MT Bold" panose="020F07040305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079443272"/>
                  </a:ext>
                </a:extLst>
              </a:tr>
              <a:tr h="37093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200" b="1" dirty="0">
                          <a:solidFill>
                            <a:schemeClr val="accent2"/>
                          </a:solidFill>
                          <a:latin typeface="Arial Rounded MT Bold" panose="020F0704030504030204" pitchFamily="34" charset="0"/>
                        </a:rPr>
                        <a:t>CARTERA EN MORA</a:t>
                      </a:r>
                      <a:endParaRPr lang="es-MX" sz="1200" b="1" dirty="0">
                        <a:solidFill>
                          <a:schemeClr val="accent2"/>
                        </a:solidFill>
                        <a:latin typeface="Arial Rounded MT Bold" panose="020F07040305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200" b="1" i="0" u="none" strike="noStrike" dirty="0">
                          <a:solidFill>
                            <a:schemeClr val="bg1">
                              <a:lumMod val="50000"/>
                            </a:schemeClr>
                          </a:solidFill>
                          <a:effectLst/>
                          <a:latin typeface="Arial Rounded MT Bold" panose="020F0704030504030204" pitchFamily="34" charset="0"/>
                        </a:rPr>
                        <a:t>Cartera &gt; 60 días/ Ingreso</a:t>
                      </a:r>
                      <a:endParaRPr lang="es-MX" sz="1200" b="1" dirty="0">
                        <a:solidFill>
                          <a:schemeClr val="bg1">
                            <a:lumMod val="50000"/>
                          </a:schemeClr>
                        </a:solidFill>
                        <a:latin typeface="Arial Rounded MT Bold" panose="020F07040305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4456870"/>
                  </a:ext>
                </a:extLst>
              </a:tr>
            </a:tbl>
          </a:graphicData>
        </a:graphic>
      </p:graphicFrame>
      <p:pic>
        <p:nvPicPr>
          <p:cNvPr id="15" name="Picture 8">
            <a:extLst>
              <a:ext uri="{FF2B5EF4-FFF2-40B4-BE49-F238E27FC236}">
                <a16:creationId xmlns:a16="http://schemas.microsoft.com/office/drawing/2014/main" id="{E21D2083-9EF7-447E-B0DD-0C65C6CBF2E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5400000" flipH="1">
            <a:off x="3344514" y="2763397"/>
            <a:ext cx="5306428" cy="13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Diagrama de flujo: conector 17">
            <a:hlinkClick r:id="rId7" action="ppaction://hlinksldjump"/>
            <a:extLst>
              <a:ext uri="{FF2B5EF4-FFF2-40B4-BE49-F238E27FC236}">
                <a16:creationId xmlns:a16="http://schemas.microsoft.com/office/drawing/2014/main" id="{BDC11FEF-358A-4856-87F1-3A0BE2D491DF}"/>
              </a:ext>
            </a:extLst>
          </p:cNvPr>
          <p:cNvSpPr/>
          <p:nvPr/>
        </p:nvSpPr>
        <p:spPr>
          <a:xfrm>
            <a:off x="5862414" y="6123894"/>
            <a:ext cx="201983" cy="195153"/>
          </a:xfrm>
          <a:prstGeom prst="flowChartConnector">
            <a:avLst/>
          </a:prstGeom>
          <a:solidFill>
            <a:srgbClr val="92D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 name="Imagen 1">
            <a:extLst>
              <a:ext uri="{FF2B5EF4-FFF2-40B4-BE49-F238E27FC236}">
                <a16:creationId xmlns:a16="http://schemas.microsoft.com/office/drawing/2014/main" id="{DB7EF7CE-3080-461D-A453-8BE9FDA1B500}"/>
              </a:ext>
            </a:extLst>
          </p:cNvPr>
          <p:cNvPicPr>
            <a:picLocks noChangeAspect="1"/>
          </p:cNvPicPr>
          <p:nvPr/>
        </p:nvPicPr>
        <p:blipFill>
          <a:blip r:embed="rId8"/>
          <a:stretch>
            <a:fillRect/>
          </a:stretch>
        </p:blipFill>
        <p:spPr>
          <a:xfrm>
            <a:off x="259521" y="1718805"/>
            <a:ext cx="5687822" cy="2660155"/>
          </a:xfrm>
          <a:prstGeom prst="rect">
            <a:avLst/>
          </a:prstGeom>
        </p:spPr>
      </p:pic>
      <p:graphicFrame>
        <p:nvGraphicFramePr>
          <p:cNvPr id="21" name="Diagrama 20">
            <a:extLst>
              <a:ext uri="{FF2B5EF4-FFF2-40B4-BE49-F238E27FC236}">
                <a16:creationId xmlns:a16="http://schemas.microsoft.com/office/drawing/2014/main" id="{DDC6EECC-2B5B-4B61-8266-AE03E4585380}"/>
              </a:ext>
            </a:extLst>
          </p:cNvPr>
          <p:cNvGraphicFramePr/>
          <p:nvPr>
            <p:extLst>
              <p:ext uri="{D42A27DB-BD31-4B8C-83A1-F6EECF244321}">
                <p14:modId xmlns:p14="http://schemas.microsoft.com/office/powerpoint/2010/main" val="106155746"/>
              </p:ext>
            </p:extLst>
          </p:nvPr>
        </p:nvGraphicFramePr>
        <p:xfrm>
          <a:off x="6149764" y="1016000"/>
          <a:ext cx="5701876" cy="58420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4" name="Tabla 3">
            <a:extLst>
              <a:ext uri="{FF2B5EF4-FFF2-40B4-BE49-F238E27FC236}">
                <a16:creationId xmlns:a16="http://schemas.microsoft.com/office/drawing/2014/main" id="{BB941301-5FD1-4253-9736-02B10D5482C3}"/>
              </a:ext>
            </a:extLst>
          </p:cNvPr>
          <p:cNvGraphicFramePr>
            <a:graphicFrameLocks noGrp="1"/>
          </p:cNvGraphicFramePr>
          <p:nvPr>
            <p:extLst>
              <p:ext uri="{D42A27DB-BD31-4B8C-83A1-F6EECF244321}">
                <p14:modId xmlns:p14="http://schemas.microsoft.com/office/powerpoint/2010/main" val="1747052026"/>
              </p:ext>
            </p:extLst>
          </p:nvPr>
        </p:nvGraphicFramePr>
        <p:xfrm>
          <a:off x="1496560" y="4656153"/>
          <a:ext cx="3657791" cy="549933"/>
        </p:xfrm>
        <a:graphic>
          <a:graphicData uri="http://schemas.openxmlformats.org/drawingml/2006/table">
            <a:tbl>
              <a:tblPr>
                <a:tableStyleId>{2A488322-F2BA-4B5B-9748-0D474271808F}</a:tableStyleId>
              </a:tblPr>
              <a:tblGrid>
                <a:gridCol w="1358900">
                  <a:extLst>
                    <a:ext uri="{9D8B030D-6E8A-4147-A177-3AD203B41FA5}">
                      <a16:colId xmlns:a16="http://schemas.microsoft.com/office/drawing/2014/main" val="4196465197"/>
                    </a:ext>
                  </a:extLst>
                </a:gridCol>
                <a:gridCol w="977867">
                  <a:extLst>
                    <a:ext uri="{9D8B030D-6E8A-4147-A177-3AD203B41FA5}">
                      <a16:colId xmlns:a16="http://schemas.microsoft.com/office/drawing/2014/main" val="1020708154"/>
                    </a:ext>
                  </a:extLst>
                </a:gridCol>
                <a:gridCol w="1321024">
                  <a:extLst>
                    <a:ext uri="{9D8B030D-6E8A-4147-A177-3AD203B41FA5}">
                      <a16:colId xmlns:a16="http://schemas.microsoft.com/office/drawing/2014/main" val="1791248634"/>
                    </a:ext>
                  </a:extLst>
                </a:gridCol>
              </a:tblGrid>
              <a:tr h="184150">
                <a:tc>
                  <a:txBody>
                    <a:bodyPr/>
                    <a:lstStyle/>
                    <a:p>
                      <a:pPr algn="l" fontAlgn="b"/>
                      <a:r>
                        <a:rPr lang="es-MX" sz="1100" u="none" strike="noStrike" dirty="0">
                          <a:solidFill>
                            <a:schemeClr val="bg2">
                              <a:lumMod val="50000"/>
                            </a:schemeClr>
                          </a:solidFill>
                          <a:effectLst/>
                        </a:rPr>
                        <a:t> </a:t>
                      </a:r>
                      <a:endParaRPr lang="es-MX" sz="1100" b="0" i="0" u="none" strike="noStrike" dirty="0">
                        <a:solidFill>
                          <a:schemeClr val="bg2">
                            <a:lumMod val="50000"/>
                          </a:schemeClr>
                        </a:solidFill>
                        <a:effectLst/>
                        <a:latin typeface="Calibri" panose="020F0502020204030204" pitchFamily="34" charset="0"/>
                      </a:endParaRPr>
                    </a:p>
                  </a:txBody>
                  <a:tcPr marL="0" marR="0" marT="0" marB="0" anchor="b">
                    <a:solidFill>
                      <a:schemeClr val="bg1">
                        <a:lumMod val="95000"/>
                      </a:schemeClr>
                    </a:solidFill>
                  </a:tcPr>
                </a:tc>
                <a:tc>
                  <a:txBody>
                    <a:bodyPr/>
                    <a:lstStyle/>
                    <a:p>
                      <a:pPr algn="l" fontAlgn="b"/>
                      <a:r>
                        <a:rPr lang="es-MX" sz="1100" b="1" u="none" strike="noStrike" dirty="0">
                          <a:solidFill>
                            <a:schemeClr val="bg2">
                              <a:lumMod val="50000"/>
                            </a:schemeClr>
                          </a:solidFill>
                          <a:effectLst/>
                        </a:rPr>
                        <a:t>Variación Anual</a:t>
                      </a:r>
                      <a:endParaRPr lang="es-MX" sz="1100" b="1" i="0" u="none" strike="noStrike" dirty="0">
                        <a:solidFill>
                          <a:schemeClr val="bg2">
                            <a:lumMod val="50000"/>
                          </a:schemeClr>
                        </a:solidFill>
                        <a:effectLst/>
                        <a:latin typeface="Calibri" panose="020F0502020204030204" pitchFamily="34" charset="0"/>
                      </a:endParaRPr>
                    </a:p>
                  </a:txBody>
                  <a:tcPr marL="0" marR="0" marT="0" marB="0" anchor="b">
                    <a:solidFill>
                      <a:schemeClr val="bg1">
                        <a:lumMod val="95000"/>
                      </a:schemeClr>
                    </a:solidFill>
                  </a:tcPr>
                </a:tc>
                <a:tc>
                  <a:txBody>
                    <a:bodyPr/>
                    <a:lstStyle/>
                    <a:p>
                      <a:pPr algn="l" fontAlgn="b"/>
                      <a:r>
                        <a:rPr lang="es-MX" sz="1100" b="1" u="none" strike="noStrike" dirty="0">
                          <a:solidFill>
                            <a:schemeClr val="bg2">
                              <a:lumMod val="50000"/>
                            </a:schemeClr>
                          </a:solidFill>
                          <a:effectLst/>
                        </a:rPr>
                        <a:t>Variación Trimestral</a:t>
                      </a:r>
                      <a:endParaRPr lang="es-MX" sz="1100" b="1" i="0" u="none" strike="noStrike" dirty="0">
                        <a:solidFill>
                          <a:schemeClr val="bg2">
                            <a:lumMod val="50000"/>
                          </a:schemeClr>
                        </a:solidFill>
                        <a:effectLst/>
                        <a:latin typeface="Calibri" panose="020F0502020204030204" pitchFamily="34" charset="0"/>
                      </a:endParaRPr>
                    </a:p>
                  </a:txBody>
                  <a:tcPr marL="0" marR="0" marT="0" marB="0" anchor="b">
                    <a:solidFill>
                      <a:schemeClr val="bg1">
                        <a:lumMod val="95000"/>
                      </a:schemeClr>
                    </a:solidFill>
                  </a:tcPr>
                </a:tc>
                <a:extLst>
                  <a:ext uri="{0D108BD9-81ED-4DB2-BD59-A6C34878D82A}">
                    <a16:rowId xmlns:a16="http://schemas.microsoft.com/office/drawing/2014/main" val="4129376048"/>
                  </a:ext>
                </a:extLst>
              </a:tr>
              <a:tr h="183616">
                <a:tc>
                  <a:txBody>
                    <a:bodyPr/>
                    <a:lstStyle/>
                    <a:p>
                      <a:pPr algn="l" fontAlgn="b"/>
                      <a:r>
                        <a:rPr lang="es-MX" sz="1100" u="none" strike="noStrike" dirty="0">
                          <a:solidFill>
                            <a:schemeClr val="bg2">
                              <a:lumMod val="50000"/>
                            </a:schemeClr>
                          </a:solidFill>
                          <a:effectLst/>
                        </a:rPr>
                        <a:t>Cartera &gt; 60 días</a:t>
                      </a:r>
                      <a:endParaRPr lang="es-MX" sz="1100" b="0" i="0" u="none" strike="noStrike" dirty="0">
                        <a:solidFill>
                          <a:schemeClr val="bg2">
                            <a:lumMod val="50000"/>
                          </a:schemeClr>
                        </a:solidFill>
                        <a:effectLst/>
                        <a:latin typeface="Calibri" panose="020F0502020204030204" pitchFamily="34" charset="0"/>
                      </a:endParaRPr>
                    </a:p>
                  </a:txBody>
                  <a:tcPr marL="0" marR="0" marT="0" marB="0" anchor="b">
                    <a:solidFill>
                      <a:schemeClr val="bg1">
                        <a:lumMod val="95000"/>
                      </a:schemeClr>
                    </a:solidFill>
                  </a:tcPr>
                </a:tc>
                <a:tc>
                  <a:txBody>
                    <a:bodyPr/>
                    <a:lstStyle/>
                    <a:p>
                      <a:pPr algn="ctr" fontAlgn="b"/>
                      <a:r>
                        <a:rPr lang="es-MX" sz="1100" u="none" strike="noStrike" dirty="0">
                          <a:solidFill>
                            <a:schemeClr val="bg2">
                              <a:lumMod val="50000"/>
                            </a:schemeClr>
                          </a:solidFill>
                          <a:effectLst/>
                        </a:rPr>
                        <a:t>-0,7%</a:t>
                      </a:r>
                      <a:endParaRPr lang="es-MX" sz="1100" b="0" i="0" u="none" strike="noStrike" dirty="0">
                        <a:solidFill>
                          <a:schemeClr val="bg2">
                            <a:lumMod val="50000"/>
                          </a:schemeClr>
                        </a:solidFill>
                        <a:effectLst/>
                        <a:latin typeface="Calibri" panose="020F0502020204030204" pitchFamily="34" charset="0"/>
                      </a:endParaRPr>
                    </a:p>
                  </a:txBody>
                  <a:tcPr marL="0" marR="0" marT="0" marB="0" anchor="b">
                    <a:solidFill>
                      <a:schemeClr val="bg1">
                        <a:lumMod val="95000"/>
                      </a:schemeClr>
                    </a:solidFill>
                  </a:tcPr>
                </a:tc>
                <a:tc>
                  <a:txBody>
                    <a:bodyPr/>
                    <a:lstStyle/>
                    <a:p>
                      <a:pPr algn="ctr" fontAlgn="b"/>
                      <a:r>
                        <a:rPr lang="es-MX" sz="1100" u="none" strike="noStrike" dirty="0">
                          <a:solidFill>
                            <a:schemeClr val="bg2">
                              <a:lumMod val="50000"/>
                            </a:schemeClr>
                          </a:solidFill>
                          <a:effectLst/>
                        </a:rPr>
                        <a:t>-11,5%</a:t>
                      </a:r>
                      <a:endParaRPr lang="es-MX" sz="1100" b="0" i="0" u="none" strike="noStrike" dirty="0">
                        <a:solidFill>
                          <a:schemeClr val="bg2">
                            <a:lumMod val="50000"/>
                          </a:schemeClr>
                        </a:solidFill>
                        <a:effectLst/>
                        <a:latin typeface="Calibri" panose="020F0502020204030204" pitchFamily="34" charset="0"/>
                      </a:endParaRPr>
                    </a:p>
                  </a:txBody>
                  <a:tcPr marL="0" marR="0" marT="0" marB="0" anchor="b">
                    <a:solidFill>
                      <a:schemeClr val="bg1">
                        <a:lumMod val="95000"/>
                      </a:schemeClr>
                    </a:solidFill>
                  </a:tcPr>
                </a:tc>
                <a:extLst>
                  <a:ext uri="{0D108BD9-81ED-4DB2-BD59-A6C34878D82A}">
                    <a16:rowId xmlns:a16="http://schemas.microsoft.com/office/drawing/2014/main" val="2452372962"/>
                  </a:ext>
                </a:extLst>
              </a:tr>
              <a:tr h="182167">
                <a:tc>
                  <a:txBody>
                    <a:bodyPr/>
                    <a:lstStyle/>
                    <a:p>
                      <a:pPr algn="l" fontAlgn="b"/>
                      <a:r>
                        <a:rPr lang="es-MX" sz="1100" u="none" strike="noStrike">
                          <a:solidFill>
                            <a:schemeClr val="bg2">
                              <a:lumMod val="50000"/>
                            </a:schemeClr>
                          </a:solidFill>
                          <a:effectLst/>
                        </a:rPr>
                        <a:t>Ingresos </a:t>
                      </a:r>
                      <a:endParaRPr lang="es-MX" sz="1100" b="0" i="0" u="none" strike="noStrike">
                        <a:solidFill>
                          <a:schemeClr val="bg2">
                            <a:lumMod val="50000"/>
                          </a:schemeClr>
                        </a:solidFill>
                        <a:effectLst/>
                        <a:latin typeface="Calibri" panose="020F0502020204030204" pitchFamily="34" charset="0"/>
                      </a:endParaRPr>
                    </a:p>
                  </a:txBody>
                  <a:tcPr marL="0" marR="0" marT="0" marB="0" anchor="b">
                    <a:solidFill>
                      <a:schemeClr val="bg1">
                        <a:lumMod val="95000"/>
                      </a:schemeClr>
                    </a:solidFill>
                  </a:tcPr>
                </a:tc>
                <a:tc>
                  <a:txBody>
                    <a:bodyPr/>
                    <a:lstStyle/>
                    <a:p>
                      <a:pPr algn="ctr" fontAlgn="b"/>
                      <a:r>
                        <a:rPr lang="es-MX" sz="1100" u="none" strike="noStrike">
                          <a:solidFill>
                            <a:schemeClr val="bg2">
                              <a:lumMod val="50000"/>
                            </a:schemeClr>
                          </a:solidFill>
                          <a:effectLst/>
                        </a:rPr>
                        <a:t>11,1%</a:t>
                      </a:r>
                      <a:endParaRPr lang="es-MX" sz="1100" b="0" i="0" u="none" strike="noStrike">
                        <a:solidFill>
                          <a:schemeClr val="bg2">
                            <a:lumMod val="50000"/>
                          </a:schemeClr>
                        </a:solidFill>
                        <a:effectLst/>
                        <a:latin typeface="Calibri" panose="020F0502020204030204" pitchFamily="34" charset="0"/>
                      </a:endParaRPr>
                    </a:p>
                  </a:txBody>
                  <a:tcPr marL="0" marR="0" marT="0" marB="0" anchor="b">
                    <a:solidFill>
                      <a:schemeClr val="bg1">
                        <a:lumMod val="95000"/>
                      </a:schemeClr>
                    </a:solidFill>
                  </a:tcPr>
                </a:tc>
                <a:tc>
                  <a:txBody>
                    <a:bodyPr/>
                    <a:lstStyle/>
                    <a:p>
                      <a:pPr algn="ctr" fontAlgn="b"/>
                      <a:r>
                        <a:rPr lang="es-MX" sz="1100" u="none" strike="noStrike" dirty="0">
                          <a:solidFill>
                            <a:schemeClr val="bg2">
                              <a:lumMod val="50000"/>
                            </a:schemeClr>
                          </a:solidFill>
                          <a:effectLst/>
                        </a:rPr>
                        <a:t>2,5%</a:t>
                      </a:r>
                      <a:endParaRPr lang="es-MX" sz="1100" b="0" i="0" u="none" strike="noStrike" dirty="0">
                        <a:solidFill>
                          <a:schemeClr val="bg2">
                            <a:lumMod val="50000"/>
                          </a:schemeClr>
                        </a:solidFill>
                        <a:effectLst/>
                        <a:latin typeface="Calibri" panose="020F0502020204030204" pitchFamily="34" charset="0"/>
                      </a:endParaRPr>
                    </a:p>
                  </a:txBody>
                  <a:tcPr marL="0" marR="0" marT="0" marB="0" anchor="b">
                    <a:solidFill>
                      <a:schemeClr val="bg1">
                        <a:lumMod val="95000"/>
                      </a:schemeClr>
                    </a:solidFill>
                  </a:tcPr>
                </a:tc>
                <a:extLst>
                  <a:ext uri="{0D108BD9-81ED-4DB2-BD59-A6C34878D82A}">
                    <a16:rowId xmlns:a16="http://schemas.microsoft.com/office/drawing/2014/main" val="3365447912"/>
                  </a:ext>
                </a:extLst>
              </a:tr>
            </a:tbl>
          </a:graphicData>
        </a:graphic>
      </p:graphicFrame>
    </p:spTree>
    <p:extLst>
      <p:ext uri="{BB962C8B-B14F-4D97-AF65-F5344CB8AC3E}">
        <p14:creationId xmlns:p14="http://schemas.microsoft.com/office/powerpoint/2010/main" val="1960687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106 Pentágono">
            <a:hlinkClick r:id="" action="ppaction://noaction"/>
            <a:extLst>
              <a:ext uri="{FF2B5EF4-FFF2-40B4-BE49-F238E27FC236}">
                <a16:creationId xmlns:a16="http://schemas.microsoft.com/office/drawing/2014/main" id="{E2762EEA-3AFA-47CF-B6DE-9D63F92D9CE5}"/>
              </a:ext>
            </a:extLst>
          </p:cNvPr>
          <p:cNvSpPr/>
          <p:nvPr/>
        </p:nvSpPr>
        <p:spPr>
          <a:xfrm>
            <a:off x="0" y="0"/>
            <a:ext cx="12192000" cy="719847"/>
          </a:xfrm>
          <a:prstGeom prst="rect">
            <a:avLst/>
          </a:prstGeom>
          <a:solidFill>
            <a:schemeClr val="accent2"/>
          </a:solidFill>
          <a:ln>
            <a:noFill/>
          </a:ln>
          <a:effectLst/>
          <a:scene3d>
            <a:camera prst="orthographicFront">
              <a:rot lat="0" lon="0" rev="0"/>
            </a:camera>
            <a:lightRig rig="balanced" dir="t">
              <a:rot lat="0" lon="0" rev="8700000"/>
            </a:lightRig>
          </a:scene3d>
          <a:sp3d/>
        </p:spPr>
        <p:txBody>
          <a:bodyPr lIns="91411" tIns="45706" rIns="91411" bIns="45706"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3500" b="1" u="none" kern="1200" cap="none" spc="0" normalizeH="0" baseline="0" noProof="0" dirty="0">
                <a:ln>
                  <a:noFill/>
                </a:ln>
                <a:solidFill>
                  <a:schemeClr val="bg1"/>
                </a:solidFill>
                <a:effectLst/>
                <a:uLnTx/>
                <a:uFillTx/>
                <a:latin typeface="Arial Rounded MT Bold" panose="020F0704030504030204" pitchFamily="34" charset="0"/>
                <a:sym typeface="Calibri"/>
              </a:rPr>
              <a:t>Operaciones</a:t>
            </a:r>
          </a:p>
        </p:txBody>
      </p:sp>
      <p:graphicFrame>
        <p:nvGraphicFramePr>
          <p:cNvPr id="13" name="Tabla 10">
            <a:extLst>
              <a:ext uri="{FF2B5EF4-FFF2-40B4-BE49-F238E27FC236}">
                <a16:creationId xmlns:a16="http://schemas.microsoft.com/office/drawing/2014/main" id="{8C803855-C1F6-43BE-81C2-99E587669C28}"/>
              </a:ext>
            </a:extLst>
          </p:cNvPr>
          <p:cNvGraphicFramePr>
            <a:graphicFrameLocks noGrp="1"/>
          </p:cNvGraphicFramePr>
          <p:nvPr>
            <p:extLst>
              <p:ext uri="{D42A27DB-BD31-4B8C-83A1-F6EECF244321}">
                <p14:modId xmlns:p14="http://schemas.microsoft.com/office/powerpoint/2010/main" val="3383028115"/>
              </p:ext>
            </p:extLst>
          </p:nvPr>
        </p:nvGraphicFramePr>
        <p:xfrm>
          <a:off x="1254385" y="760191"/>
          <a:ext cx="7918190" cy="722140"/>
        </p:xfrm>
        <a:graphic>
          <a:graphicData uri="http://schemas.openxmlformats.org/drawingml/2006/table">
            <a:tbl>
              <a:tblPr firstRow="1" bandRow="1">
                <a:effectLst>
                  <a:outerShdw blurRad="50800" dist="38100" dir="5400000" algn="t" rotWithShape="0">
                    <a:prstClr val="black">
                      <a:alpha val="40000"/>
                    </a:prstClr>
                  </a:outerShdw>
                </a:effectLst>
                <a:tableStyleId>{00A15C55-8517-42AA-B614-E9B94910E393}</a:tableStyleId>
              </a:tblPr>
              <a:tblGrid>
                <a:gridCol w="2725673">
                  <a:extLst>
                    <a:ext uri="{9D8B030D-6E8A-4147-A177-3AD203B41FA5}">
                      <a16:colId xmlns:a16="http://schemas.microsoft.com/office/drawing/2014/main" val="965163559"/>
                    </a:ext>
                  </a:extLst>
                </a:gridCol>
                <a:gridCol w="5192517">
                  <a:extLst>
                    <a:ext uri="{9D8B030D-6E8A-4147-A177-3AD203B41FA5}">
                      <a16:colId xmlns:a16="http://schemas.microsoft.com/office/drawing/2014/main" val="3044625496"/>
                    </a:ext>
                  </a:extLst>
                </a:gridCol>
              </a:tblGrid>
              <a:tr h="245494">
                <a:tc>
                  <a:txBody>
                    <a:bodyPr/>
                    <a:lstStyle/>
                    <a:p>
                      <a:pPr algn="ctr"/>
                      <a:r>
                        <a:rPr lang="es-CO" sz="1400" dirty="0">
                          <a:latin typeface="Arial Rounded MT Bold" panose="020F0704030504030204" pitchFamily="34" charset="0"/>
                        </a:rPr>
                        <a:t>INDICADOR</a:t>
                      </a:r>
                      <a:endParaRPr lang="es-MX" sz="1400" dirty="0">
                        <a:latin typeface="Arial Rounded MT Bold" panose="020F07040305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s-CO" sz="1400" b="1" dirty="0">
                          <a:latin typeface="Arial Rounded MT Bold" panose="020F0704030504030204" pitchFamily="34" charset="0"/>
                        </a:rPr>
                        <a:t>FORMULA</a:t>
                      </a:r>
                      <a:endParaRPr lang="es-MX" sz="1400" b="1" dirty="0">
                        <a:latin typeface="Arial Rounded MT Bold" panose="020F07040305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079443272"/>
                  </a:ext>
                </a:extLst>
              </a:tr>
              <a:tr h="417340">
                <a:tc>
                  <a:txBody>
                    <a:bodyPr/>
                    <a:lstStyle/>
                    <a:p>
                      <a:pPr algn="ctr"/>
                      <a:r>
                        <a:rPr lang="es-CO" sz="1600" b="1" dirty="0">
                          <a:solidFill>
                            <a:schemeClr val="accent2"/>
                          </a:solidFill>
                          <a:latin typeface="Arial Rounded MT Bold" panose="020F0704030504030204" pitchFamily="34" charset="0"/>
                        </a:rPr>
                        <a:t>ILI</a:t>
                      </a:r>
                      <a:endParaRPr lang="es-MX" sz="1600" b="1" dirty="0">
                        <a:solidFill>
                          <a:schemeClr val="accent2"/>
                        </a:solidFill>
                        <a:latin typeface="Arial Rounded MT Bold" panose="020F07040305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200" b="1" i="0" u="none" strike="noStrike" dirty="0">
                          <a:solidFill>
                            <a:schemeClr val="bg1">
                              <a:lumMod val="65000"/>
                            </a:schemeClr>
                          </a:solidFill>
                          <a:effectLst/>
                          <a:latin typeface="Arial Rounded MT Bold" panose="020F0704030504030204" pitchFamily="34" charset="0"/>
                        </a:rPr>
                        <a:t>(Índice de Frecuencia * Índice de Severidad)/1000</a:t>
                      </a:r>
                      <a:endParaRPr lang="es-MX" sz="1200" b="1" dirty="0">
                        <a:solidFill>
                          <a:schemeClr val="bg1">
                            <a:lumMod val="65000"/>
                          </a:schemeClr>
                        </a:solidFill>
                        <a:latin typeface="Arial Rounded MT Bold" panose="020F07040305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4456870"/>
                  </a:ext>
                </a:extLst>
              </a:tr>
            </a:tbl>
          </a:graphicData>
        </a:graphic>
      </p:graphicFrame>
      <p:pic>
        <p:nvPicPr>
          <p:cNvPr id="3" name="Imagen 2">
            <a:extLst>
              <a:ext uri="{FF2B5EF4-FFF2-40B4-BE49-F238E27FC236}">
                <a16:creationId xmlns:a16="http://schemas.microsoft.com/office/drawing/2014/main" id="{C512DC39-1B4D-420C-BDFC-B6A952E74F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55181" y="12158"/>
            <a:ext cx="3336819" cy="6858000"/>
          </a:xfrm>
          <a:prstGeom prst="rect">
            <a:avLst/>
          </a:prstGeom>
        </p:spPr>
      </p:pic>
      <p:pic>
        <p:nvPicPr>
          <p:cNvPr id="11" name="Imagen 10">
            <a:extLst>
              <a:ext uri="{FF2B5EF4-FFF2-40B4-BE49-F238E27FC236}">
                <a16:creationId xmlns:a16="http://schemas.microsoft.com/office/drawing/2014/main" id="{EE2E4F92-FDBF-4D2D-A150-EF7EC24230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4706224"/>
            <a:ext cx="1305570" cy="2151774"/>
          </a:xfrm>
          <a:prstGeom prst="rect">
            <a:avLst/>
          </a:prstGeom>
        </p:spPr>
      </p:pic>
      <p:pic>
        <p:nvPicPr>
          <p:cNvPr id="14" name="Imagen 13">
            <a:extLst>
              <a:ext uri="{FF2B5EF4-FFF2-40B4-BE49-F238E27FC236}">
                <a16:creationId xmlns:a16="http://schemas.microsoft.com/office/drawing/2014/main" id="{7523E0E9-2D8B-473E-AB62-1DAF8EB16A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90772" y="1704054"/>
            <a:ext cx="2451536" cy="1348682"/>
          </a:xfrm>
          <a:prstGeom prst="rect">
            <a:avLst/>
          </a:prstGeom>
          <a:ln>
            <a:noFill/>
          </a:ln>
          <a:effectLst>
            <a:softEdge rad="112500"/>
          </a:effectLst>
        </p:spPr>
      </p:pic>
      <p:pic>
        <p:nvPicPr>
          <p:cNvPr id="15" name="Imagen 14">
            <a:hlinkClick r:id="rId7" action="ppaction://hlinksldjump"/>
            <a:extLst>
              <a:ext uri="{FF2B5EF4-FFF2-40B4-BE49-F238E27FC236}">
                <a16:creationId xmlns:a16="http://schemas.microsoft.com/office/drawing/2014/main" id="{8335C0E6-0EBD-4C62-A73E-D800205379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08708" y="2751237"/>
            <a:ext cx="2608500" cy="1790700"/>
          </a:xfrm>
          <a:prstGeom prst="rect">
            <a:avLst/>
          </a:prstGeom>
          <a:ln>
            <a:noFill/>
          </a:ln>
          <a:effectLst>
            <a:softEdge rad="112500"/>
          </a:effectLst>
        </p:spPr>
      </p:pic>
      <p:pic>
        <p:nvPicPr>
          <p:cNvPr id="16" name="Imagen 15">
            <a:extLst>
              <a:ext uri="{FF2B5EF4-FFF2-40B4-BE49-F238E27FC236}">
                <a16:creationId xmlns:a16="http://schemas.microsoft.com/office/drawing/2014/main" id="{AEFFF16D-E8A2-409F-A1A0-98E20E215A1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328578" y="4085125"/>
            <a:ext cx="2695575" cy="1695450"/>
          </a:xfrm>
          <a:prstGeom prst="rect">
            <a:avLst/>
          </a:prstGeom>
          <a:ln>
            <a:noFill/>
          </a:ln>
          <a:effectLst>
            <a:softEdge rad="112500"/>
          </a:effectLst>
        </p:spPr>
      </p:pic>
      <p:graphicFrame>
        <p:nvGraphicFramePr>
          <p:cNvPr id="20" name="Tabla 19">
            <a:extLst>
              <a:ext uri="{FF2B5EF4-FFF2-40B4-BE49-F238E27FC236}">
                <a16:creationId xmlns:a16="http://schemas.microsoft.com/office/drawing/2014/main" id="{ADF88CA5-5F04-4DA2-9E5C-7D252A97CA53}"/>
              </a:ext>
            </a:extLst>
          </p:cNvPr>
          <p:cNvGraphicFramePr>
            <a:graphicFrameLocks noGrp="1"/>
          </p:cNvGraphicFramePr>
          <p:nvPr>
            <p:extLst>
              <p:ext uri="{D42A27DB-BD31-4B8C-83A1-F6EECF244321}">
                <p14:modId xmlns:p14="http://schemas.microsoft.com/office/powerpoint/2010/main" val="870552693"/>
              </p:ext>
            </p:extLst>
          </p:nvPr>
        </p:nvGraphicFramePr>
        <p:xfrm>
          <a:off x="1511650" y="5780575"/>
          <a:ext cx="7394715" cy="777240"/>
        </p:xfrm>
        <a:graphic>
          <a:graphicData uri="http://schemas.openxmlformats.org/drawingml/2006/table">
            <a:tbl>
              <a:tblPr firstRow="1"/>
              <a:tblGrid>
                <a:gridCol w="1426633">
                  <a:extLst>
                    <a:ext uri="{9D8B030D-6E8A-4147-A177-3AD203B41FA5}">
                      <a16:colId xmlns:a16="http://schemas.microsoft.com/office/drawing/2014/main" val="4263884953"/>
                    </a:ext>
                  </a:extLst>
                </a:gridCol>
                <a:gridCol w="1426633">
                  <a:extLst>
                    <a:ext uri="{9D8B030D-6E8A-4147-A177-3AD203B41FA5}">
                      <a16:colId xmlns:a16="http://schemas.microsoft.com/office/drawing/2014/main" val="946162603"/>
                    </a:ext>
                  </a:extLst>
                </a:gridCol>
                <a:gridCol w="1426633">
                  <a:extLst>
                    <a:ext uri="{9D8B030D-6E8A-4147-A177-3AD203B41FA5}">
                      <a16:colId xmlns:a16="http://schemas.microsoft.com/office/drawing/2014/main" val="3635006770"/>
                    </a:ext>
                  </a:extLst>
                </a:gridCol>
                <a:gridCol w="1426633">
                  <a:extLst>
                    <a:ext uri="{9D8B030D-6E8A-4147-A177-3AD203B41FA5}">
                      <a16:colId xmlns:a16="http://schemas.microsoft.com/office/drawing/2014/main" val="1002765401"/>
                    </a:ext>
                  </a:extLst>
                </a:gridCol>
                <a:gridCol w="1688183">
                  <a:extLst>
                    <a:ext uri="{9D8B030D-6E8A-4147-A177-3AD203B41FA5}">
                      <a16:colId xmlns:a16="http://schemas.microsoft.com/office/drawing/2014/main" val="3943236057"/>
                    </a:ext>
                  </a:extLst>
                </a:gridCol>
              </a:tblGrid>
              <a:tr h="302068">
                <a:tc>
                  <a:txBody>
                    <a:bodyPr/>
                    <a:lstStyle/>
                    <a:p>
                      <a:pPr algn="ctr" rtl="0" fontAlgn="ctr"/>
                      <a:r>
                        <a:rPr lang="es-MX" sz="1300" b="1" i="0" u="none" strike="noStrike" dirty="0">
                          <a:solidFill>
                            <a:schemeClr val="bg1"/>
                          </a:solidFill>
                          <a:effectLst/>
                          <a:latin typeface="Arial Rounded MT Bold" panose="020F0704030504030204" pitchFamily="34" charset="0"/>
                        </a:rPr>
                        <a:t>Meta 2022 </a:t>
                      </a:r>
                    </a:p>
                  </a:txBody>
                  <a:tcPr marL="6350" marR="6350" marT="635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F99027"/>
                    </a:solidFill>
                  </a:tcPr>
                </a:tc>
                <a:tc>
                  <a:txBody>
                    <a:bodyPr/>
                    <a:lstStyle/>
                    <a:p>
                      <a:pPr algn="ctr" rtl="0" fontAlgn="ctr"/>
                      <a:r>
                        <a:rPr lang="es-MX" sz="1300" b="1" i="0" u="none" strike="noStrike" dirty="0">
                          <a:solidFill>
                            <a:schemeClr val="bg1"/>
                          </a:solidFill>
                          <a:effectLst/>
                          <a:latin typeface="Arial Rounded MT Bold" panose="020F0704030504030204" pitchFamily="34" charset="0"/>
                        </a:rPr>
                        <a:t>Resultado Mensual</a:t>
                      </a:r>
                    </a:p>
                  </a:txBody>
                  <a:tcPr marL="6350" marR="6350" marT="635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F99027"/>
                    </a:solidFill>
                  </a:tcPr>
                </a:tc>
                <a:tc>
                  <a:txBody>
                    <a:bodyPr/>
                    <a:lstStyle/>
                    <a:p>
                      <a:pPr algn="ctr" rtl="0" fontAlgn="ctr"/>
                      <a:r>
                        <a:rPr lang="es-MX" sz="1300" b="1" i="0" u="none" strike="noStrike" dirty="0">
                          <a:solidFill>
                            <a:schemeClr val="bg1"/>
                          </a:solidFill>
                          <a:effectLst/>
                          <a:latin typeface="Arial Rounded MT Bold" panose="020F0704030504030204" pitchFamily="34" charset="0"/>
                        </a:rPr>
                        <a:t>Resultado Acumulado</a:t>
                      </a:r>
                    </a:p>
                  </a:txBody>
                  <a:tcPr marL="6350" marR="6350" marT="635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F99027"/>
                    </a:solidFill>
                  </a:tcPr>
                </a:tc>
                <a:tc>
                  <a:txBody>
                    <a:bodyPr/>
                    <a:lstStyle/>
                    <a:p>
                      <a:pPr algn="ctr" rtl="0" fontAlgn="ctr"/>
                      <a:r>
                        <a:rPr lang="es-MX" sz="1300" b="1" i="0" u="none" strike="noStrike" dirty="0">
                          <a:solidFill>
                            <a:schemeClr val="bg1"/>
                          </a:solidFill>
                          <a:effectLst/>
                          <a:latin typeface="Arial Rounded MT Bold" panose="020F0704030504030204" pitchFamily="34" charset="0"/>
                        </a:rPr>
                        <a:t>Meta del Periodo</a:t>
                      </a:r>
                    </a:p>
                  </a:txBody>
                  <a:tcPr marL="6350" marR="6350" marT="635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F99027"/>
                    </a:solidFill>
                  </a:tcPr>
                </a:tc>
                <a:tc>
                  <a:txBody>
                    <a:bodyPr/>
                    <a:lstStyle/>
                    <a:p>
                      <a:pPr algn="ctr" rtl="0" fontAlgn="ctr"/>
                      <a:r>
                        <a:rPr lang="es-MX" sz="1300" b="1" i="0" u="none" strike="noStrike" dirty="0">
                          <a:solidFill>
                            <a:schemeClr val="bg1"/>
                          </a:solidFill>
                          <a:effectLst/>
                          <a:latin typeface="Arial Rounded MT Bold" panose="020F0704030504030204" pitchFamily="34" charset="0"/>
                        </a:rPr>
                        <a:t>Gap</a:t>
                      </a:r>
                    </a:p>
                  </a:txBody>
                  <a:tcPr marL="6350" marR="6350" marT="635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F99027"/>
                    </a:solidFill>
                  </a:tcPr>
                </a:tc>
                <a:extLst>
                  <a:ext uri="{0D108BD9-81ED-4DB2-BD59-A6C34878D82A}">
                    <a16:rowId xmlns:a16="http://schemas.microsoft.com/office/drawing/2014/main" val="1148930227"/>
                  </a:ext>
                </a:extLst>
              </a:tr>
              <a:tr h="374650">
                <a:tc>
                  <a:txBody>
                    <a:bodyPr/>
                    <a:lstStyle/>
                    <a:p>
                      <a:pPr algn="ctr" rtl="0" fontAlgn="b"/>
                      <a:r>
                        <a:rPr lang="es-CO" sz="1600" b="1" i="1" u="none" strike="noStrike" dirty="0">
                          <a:solidFill>
                            <a:schemeClr val="bg1">
                              <a:lumMod val="50000"/>
                            </a:schemeClr>
                          </a:solidFill>
                          <a:effectLst/>
                          <a:latin typeface="Arial Rounded MT Bold" panose="020F0704030504030204" pitchFamily="34" charset="0"/>
                        </a:rPr>
                        <a:t>0.58</a:t>
                      </a:r>
                      <a:endParaRPr lang="es-MX" sz="1600" b="1" i="1" u="none" strike="noStrike" dirty="0">
                        <a:solidFill>
                          <a:schemeClr val="bg1">
                            <a:lumMod val="50000"/>
                          </a:schemeClr>
                        </a:solidFill>
                        <a:effectLst/>
                        <a:latin typeface="Arial Rounded MT Bold" panose="020F0704030504030204" pitchFamily="34" charset="0"/>
                      </a:endParaRPr>
                    </a:p>
                  </a:txBody>
                  <a:tcPr marL="6350" marR="6350" marT="635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s-CO" sz="1600" b="1" i="1" u="none" strike="noStrike" dirty="0">
                          <a:solidFill>
                            <a:schemeClr val="bg1">
                              <a:lumMod val="50000"/>
                            </a:schemeClr>
                          </a:solidFill>
                          <a:effectLst/>
                          <a:latin typeface="Arial Rounded MT Bold" panose="020F0704030504030204" pitchFamily="34" charset="0"/>
                        </a:rPr>
                        <a:t>0.54</a:t>
                      </a:r>
                      <a:endParaRPr lang="es-MX" sz="1600" b="1" i="1" u="none" strike="noStrike" dirty="0">
                        <a:solidFill>
                          <a:schemeClr val="bg1">
                            <a:lumMod val="50000"/>
                          </a:schemeClr>
                        </a:solidFill>
                        <a:effectLst/>
                        <a:latin typeface="Arial Rounded MT Bold" panose="020F0704030504030204" pitchFamily="34" charset="0"/>
                      </a:endParaRPr>
                    </a:p>
                  </a:txBody>
                  <a:tcPr marL="6350" marR="6350" marT="635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s-CO" sz="1600" b="1" i="1" u="none" strike="noStrike" dirty="0">
                          <a:solidFill>
                            <a:schemeClr val="bg1">
                              <a:lumMod val="50000"/>
                            </a:schemeClr>
                          </a:solidFill>
                          <a:effectLst/>
                          <a:latin typeface="Arial Rounded MT Bold" panose="020F0704030504030204" pitchFamily="34" charset="0"/>
                        </a:rPr>
                        <a:t>0.11</a:t>
                      </a:r>
                      <a:endParaRPr lang="es-MX" sz="1600" b="1" i="1" u="none" strike="noStrike" dirty="0">
                        <a:solidFill>
                          <a:schemeClr val="bg1">
                            <a:lumMod val="50000"/>
                          </a:schemeClr>
                        </a:solidFill>
                        <a:effectLst/>
                        <a:latin typeface="Arial Rounded MT Bold" panose="020F0704030504030204" pitchFamily="34" charset="0"/>
                      </a:endParaRPr>
                    </a:p>
                  </a:txBody>
                  <a:tcPr marL="6350" marR="6350" marT="635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s-CO" sz="1600" b="1" i="1" u="none" strike="noStrike" dirty="0">
                          <a:solidFill>
                            <a:schemeClr val="bg1">
                              <a:lumMod val="50000"/>
                            </a:schemeClr>
                          </a:solidFill>
                          <a:effectLst/>
                          <a:latin typeface="Arial Rounded MT Bold" panose="020F0704030504030204" pitchFamily="34" charset="0"/>
                        </a:rPr>
                        <a:t>0.58</a:t>
                      </a:r>
                      <a:endParaRPr lang="es-MX" sz="1600" b="1" i="1" u="none" strike="noStrike" dirty="0">
                        <a:solidFill>
                          <a:schemeClr val="bg1">
                            <a:lumMod val="50000"/>
                          </a:schemeClr>
                        </a:solidFill>
                        <a:effectLst/>
                        <a:latin typeface="Arial Rounded MT Bold" panose="020F0704030504030204" pitchFamily="34" charset="0"/>
                      </a:endParaRPr>
                    </a:p>
                  </a:txBody>
                  <a:tcPr marL="6350" marR="6350" marT="635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endParaRPr lang="es-MX" sz="1600" b="1" i="1" u="none" strike="noStrike" dirty="0">
                        <a:solidFill>
                          <a:schemeClr val="bg1">
                            <a:lumMod val="50000"/>
                          </a:schemeClr>
                        </a:solidFill>
                        <a:effectLst/>
                        <a:latin typeface="Arial Rounded MT Bold" panose="020F0704030504030204" pitchFamily="34" charset="0"/>
                      </a:endParaRPr>
                    </a:p>
                  </a:txBody>
                  <a:tcPr marL="6350" marR="6350" marT="635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7878532"/>
                  </a:ext>
                </a:extLst>
              </a:tr>
            </a:tbl>
          </a:graphicData>
        </a:graphic>
      </p:graphicFrame>
      <p:grpSp>
        <p:nvGrpSpPr>
          <p:cNvPr id="24" name="Grupo 23">
            <a:extLst>
              <a:ext uri="{FF2B5EF4-FFF2-40B4-BE49-F238E27FC236}">
                <a16:creationId xmlns:a16="http://schemas.microsoft.com/office/drawing/2014/main" id="{B33CFF7F-C5F4-4DBA-B8B8-369C9DB73322}"/>
              </a:ext>
            </a:extLst>
          </p:cNvPr>
          <p:cNvGrpSpPr/>
          <p:nvPr/>
        </p:nvGrpSpPr>
        <p:grpSpPr>
          <a:xfrm>
            <a:off x="4748611" y="1913390"/>
            <a:ext cx="2856422" cy="895752"/>
            <a:chOff x="26" y="46410"/>
            <a:chExt cx="2534216" cy="714021"/>
          </a:xfrm>
        </p:grpSpPr>
        <p:sp>
          <p:nvSpPr>
            <p:cNvPr id="34" name="Rectángulo 33">
              <a:extLst>
                <a:ext uri="{FF2B5EF4-FFF2-40B4-BE49-F238E27FC236}">
                  <a16:creationId xmlns:a16="http://schemas.microsoft.com/office/drawing/2014/main" id="{D9842F55-A743-436E-B0A5-29E0DE23EB45}"/>
                </a:ext>
              </a:extLst>
            </p:cNvPr>
            <p:cNvSpPr/>
            <p:nvPr/>
          </p:nvSpPr>
          <p:spPr>
            <a:xfrm>
              <a:off x="26" y="46410"/>
              <a:ext cx="2534216" cy="714021"/>
            </a:xfrm>
            <a:prstGeom prst="rect">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5" name="CuadroTexto 34">
              <a:extLst>
                <a:ext uri="{FF2B5EF4-FFF2-40B4-BE49-F238E27FC236}">
                  <a16:creationId xmlns:a16="http://schemas.microsoft.com/office/drawing/2014/main" id="{28A92CF0-0A80-4692-A831-F45FA9D182CD}"/>
                </a:ext>
              </a:extLst>
            </p:cNvPr>
            <p:cNvSpPr txBox="1"/>
            <p:nvPr/>
          </p:nvSpPr>
          <p:spPr>
            <a:xfrm>
              <a:off x="26" y="46410"/>
              <a:ext cx="2534216" cy="7140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s-CO" sz="2400" b="1" kern="1200" dirty="0"/>
                <a:t>2022</a:t>
              </a:r>
              <a:endParaRPr lang="es-MX" sz="2400" b="1" kern="1200" dirty="0"/>
            </a:p>
          </p:txBody>
        </p:sp>
      </p:grpSp>
      <p:grpSp>
        <p:nvGrpSpPr>
          <p:cNvPr id="25" name="Grupo 24">
            <a:extLst>
              <a:ext uri="{FF2B5EF4-FFF2-40B4-BE49-F238E27FC236}">
                <a16:creationId xmlns:a16="http://schemas.microsoft.com/office/drawing/2014/main" id="{69533D39-E2F6-470D-9C73-93E52ADF42B6}"/>
              </a:ext>
            </a:extLst>
          </p:cNvPr>
          <p:cNvGrpSpPr/>
          <p:nvPr/>
        </p:nvGrpSpPr>
        <p:grpSpPr>
          <a:xfrm>
            <a:off x="4764450" y="2651148"/>
            <a:ext cx="2856422" cy="1790699"/>
            <a:chOff x="15865" y="784169"/>
            <a:chExt cx="2534216" cy="1427400"/>
          </a:xfrm>
        </p:grpSpPr>
        <p:sp>
          <p:nvSpPr>
            <p:cNvPr id="32" name="Rectángulo 31">
              <a:extLst>
                <a:ext uri="{FF2B5EF4-FFF2-40B4-BE49-F238E27FC236}">
                  <a16:creationId xmlns:a16="http://schemas.microsoft.com/office/drawing/2014/main" id="{3D4A10EB-B156-4E5C-9CFA-9B815BEDDB13}"/>
                </a:ext>
              </a:extLst>
            </p:cNvPr>
            <p:cNvSpPr/>
            <p:nvPr/>
          </p:nvSpPr>
          <p:spPr>
            <a:xfrm>
              <a:off x="15865" y="784169"/>
              <a:ext cx="2534216" cy="1427400"/>
            </a:xfrm>
            <a:prstGeom prst="rect">
              <a:avLst/>
            </a:pr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33" name="CuadroTexto 32">
              <a:extLst>
                <a:ext uri="{FF2B5EF4-FFF2-40B4-BE49-F238E27FC236}">
                  <a16:creationId xmlns:a16="http://schemas.microsoft.com/office/drawing/2014/main" id="{87A6A5B5-D2A7-4345-A542-550B74C08384}"/>
                </a:ext>
              </a:extLst>
            </p:cNvPr>
            <p:cNvSpPr txBox="1"/>
            <p:nvPr/>
          </p:nvSpPr>
          <p:spPr>
            <a:xfrm>
              <a:off x="15865" y="784169"/>
              <a:ext cx="2534216" cy="14274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s-CO" sz="1400" b="1" i="1" dirty="0">
                  <a:solidFill>
                    <a:schemeClr val="bg1">
                      <a:lumMod val="50000"/>
                    </a:schemeClr>
                  </a:solidFill>
                </a:rPr>
                <a:t>0</a:t>
              </a:r>
              <a:r>
                <a:rPr lang="es-CO" sz="1400" b="1" i="1" kern="1200" dirty="0">
                  <a:solidFill>
                    <a:schemeClr val="bg1">
                      <a:lumMod val="50000"/>
                    </a:schemeClr>
                  </a:solidFill>
                </a:rPr>
                <a:t> AT</a:t>
              </a:r>
              <a:endParaRPr lang="es-MX" sz="1400" b="1" i="1" kern="1200" dirty="0">
                <a:solidFill>
                  <a:schemeClr val="bg1">
                    <a:lumMod val="50000"/>
                  </a:schemeClr>
                </a:solidFill>
              </a:endParaRPr>
            </a:p>
            <a:p>
              <a:pPr marL="114300" lvl="1" indent="-114300" algn="l" defTabSz="577850">
                <a:lnSpc>
                  <a:spcPct val="90000"/>
                </a:lnSpc>
                <a:spcBef>
                  <a:spcPct val="0"/>
                </a:spcBef>
                <a:spcAft>
                  <a:spcPct val="15000"/>
                </a:spcAft>
                <a:buChar char="•"/>
              </a:pPr>
              <a:r>
                <a:rPr lang="es-CO" sz="1400" b="1" i="1" kern="1200" dirty="0">
                  <a:solidFill>
                    <a:schemeClr val="bg1">
                      <a:lumMod val="50000"/>
                    </a:schemeClr>
                  </a:solidFill>
                </a:rPr>
                <a:t>Días cargados: 0</a:t>
              </a:r>
              <a:endParaRPr lang="es-MX" sz="1400" b="1" i="1" kern="1200" dirty="0">
                <a:solidFill>
                  <a:schemeClr val="bg1">
                    <a:lumMod val="50000"/>
                  </a:schemeClr>
                </a:solidFill>
              </a:endParaRPr>
            </a:p>
          </p:txBody>
        </p:sp>
      </p:grpSp>
      <p:grpSp>
        <p:nvGrpSpPr>
          <p:cNvPr id="26" name="Grupo 25">
            <a:extLst>
              <a:ext uri="{FF2B5EF4-FFF2-40B4-BE49-F238E27FC236}">
                <a16:creationId xmlns:a16="http://schemas.microsoft.com/office/drawing/2014/main" id="{A869B247-11E5-4EF3-B6A1-7BF5884B2CA6}"/>
              </a:ext>
            </a:extLst>
          </p:cNvPr>
          <p:cNvGrpSpPr/>
          <p:nvPr/>
        </p:nvGrpSpPr>
        <p:grpSpPr>
          <a:xfrm>
            <a:off x="1511650" y="1939208"/>
            <a:ext cx="2856422" cy="895752"/>
            <a:chOff x="2889033" y="46410"/>
            <a:chExt cx="2534216" cy="714021"/>
          </a:xfrm>
        </p:grpSpPr>
        <p:sp>
          <p:nvSpPr>
            <p:cNvPr id="30" name="Rectángulo 29">
              <a:extLst>
                <a:ext uri="{FF2B5EF4-FFF2-40B4-BE49-F238E27FC236}">
                  <a16:creationId xmlns:a16="http://schemas.microsoft.com/office/drawing/2014/main" id="{3DF0D873-4F0C-4EB8-9023-5E6C2E8E47AB}"/>
                </a:ext>
              </a:extLst>
            </p:cNvPr>
            <p:cNvSpPr/>
            <p:nvPr/>
          </p:nvSpPr>
          <p:spPr>
            <a:xfrm>
              <a:off x="2889033" y="46410"/>
              <a:ext cx="2534216" cy="714021"/>
            </a:xfrm>
            <a:prstGeom prst="rect">
              <a:avLst/>
            </a:prstGeom>
            <a:solidFill>
              <a:srgbClr val="92D050"/>
            </a:solidFill>
          </p:spPr>
          <p:style>
            <a:lnRef idx="2">
              <a:schemeClr val="accent3">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31" name="CuadroTexto 30">
              <a:extLst>
                <a:ext uri="{FF2B5EF4-FFF2-40B4-BE49-F238E27FC236}">
                  <a16:creationId xmlns:a16="http://schemas.microsoft.com/office/drawing/2014/main" id="{D6FD3D53-6F3A-4D15-8F79-006EC2D5C17F}"/>
                </a:ext>
              </a:extLst>
            </p:cNvPr>
            <p:cNvSpPr txBox="1"/>
            <p:nvPr/>
          </p:nvSpPr>
          <p:spPr>
            <a:xfrm>
              <a:off x="2889033" y="46410"/>
              <a:ext cx="2534216" cy="7140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s-CO" sz="2400" b="1" kern="1200" dirty="0"/>
                <a:t>2021</a:t>
              </a:r>
              <a:endParaRPr lang="es-MX" sz="2400" b="1" kern="1200" dirty="0"/>
            </a:p>
          </p:txBody>
        </p:sp>
      </p:grpSp>
      <p:grpSp>
        <p:nvGrpSpPr>
          <p:cNvPr id="27" name="Grupo 26">
            <a:extLst>
              <a:ext uri="{FF2B5EF4-FFF2-40B4-BE49-F238E27FC236}">
                <a16:creationId xmlns:a16="http://schemas.microsoft.com/office/drawing/2014/main" id="{581E20D3-8B2C-47FD-BF2F-6D176B242E1F}"/>
              </a:ext>
            </a:extLst>
          </p:cNvPr>
          <p:cNvGrpSpPr/>
          <p:nvPr/>
        </p:nvGrpSpPr>
        <p:grpSpPr>
          <a:xfrm>
            <a:off x="1511650" y="2653229"/>
            <a:ext cx="2856422" cy="1790699"/>
            <a:chOff x="2889033" y="760432"/>
            <a:chExt cx="2534216" cy="1427400"/>
          </a:xfrm>
        </p:grpSpPr>
        <p:sp>
          <p:nvSpPr>
            <p:cNvPr id="28" name="Rectángulo 27">
              <a:extLst>
                <a:ext uri="{FF2B5EF4-FFF2-40B4-BE49-F238E27FC236}">
                  <a16:creationId xmlns:a16="http://schemas.microsoft.com/office/drawing/2014/main" id="{5C27AE65-4FD6-47C7-A15A-2D6A99852AA7}"/>
                </a:ext>
              </a:extLst>
            </p:cNvPr>
            <p:cNvSpPr/>
            <p:nvPr/>
          </p:nvSpPr>
          <p:spPr>
            <a:xfrm>
              <a:off x="2889033" y="760432"/>
              <a:ext cx="2534216" cy="1427400"/>
            </a:xfrm>
            <a:prstGeom prst="rect">
              <a:avLst/>
            </a:prstGeom>
            <a:solidFill>
              <a:schemeClr val="accent6">
                <a:lumMod val="20000"/>
                <a:lumOff val="80000"/>
                <a:alpha val="90000"/>
              </a:schemeClr>
            </a:solidFill>
          </p:spPr>
          <p:style>
            <a:lnRef idx="2">
              <a:schemeClr val="accent3">
                <a:tint val="40000"/>
                <a:alpha val="90000"/>
                <a:hueOff val="0"/>
                <a:satOff val="0"/>
                <a:lumOff val="0"/>
                <a:alphaOff val="0"/>
              </a:schemeClr>
            </a:lnRef>
            <a:fillRef idx="1">
              <a:scrgbClr r="0" g="0" b="0"/>
            </a:fillRef>
            <a:effectRef idx="0">
              <a:schemeClr val="accent3">
                <a:tint val="40000"/>
                <a:alpha val="90000"/>
                <a:hueOff val="0"/>
                <a:satOff val="0"/>
                <a:lumOff val="0"/>
                <a:alphaOff val="0"/>
              </a:schemeClr>
            </a:effectRef>
            <a:fontRef idx="minor">
              <a:schemeClr val="dk1">
                <a:hueOff val="0"/>
                <a:satOff val="0"/>
                <a:lumOff val="0"/>
                <a:alphaOff val="0"/>
              </a:schemeClr>
            </a:fontRef>
          </p:style>
        </p:sp>
        <p:sp>
          <p:nvSpPr>
            <p:cNvPr id="29" name="CuadroTexto 28">
              <a:extLst>
                <a:ext uri="{FF2B5EF4-FFF2-40B4-BE49-F238E27FC236}">
                  <a16:creationId xmlns:a16="http://schemas.microsoft.com/office/drawing/2014/main" id="{B54849DD-ECD1-4473-BD18-E06CD034D9BB}"/>
                </a:ext>
              </a:extLst>
            </p:cNvPr>
            <p:cNvSpPr txBox="1"/>
            <p:nvPr/>
          </p:nvSpPr>
          <p:spPr>
            <a:xfrm>
              <a:off x="2889033" y="760432"/>
              <a:ext cx="2534216" cy="14274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s-CO" sz="1400" b="1" i="1" kern="1200" dirty="0">
                  <a:solidFill>
                    <a:schemeClr val="bg1">
                      <a:lumMod val="50000"/>
                    </a:schemeClr>
                  </a:solidFill>
                </a:rPr>
                <a:t>2 AT</a:t>
              </a:r>
              <a:endParaRPr lang="es-MX" sz="1400" b="1" i="1" kern="1200" dirty="0">
                <a:solidFill>
                  <a:schemeClr val="bg1">
                    <a:lumMod val="50000"/>
                  </a:schemeClr>
                </a:solidFill>
              </a:endParaRPr>
            </a:p>
            <a:p>
              <a:pPr marL="114300" lvl="1" indent="-114300" algn="l" defTabSz="577850">
                <a:lnSpc>
                  <a:spcPct val="90000"/>
                </a:lnSpc>
                <a:spcBef>
                  <a:spcPct val="0"/>
                </a:spcBef>
                <a:spcAft>
                  <a:spcPct val="15000"/>
                </a:spcAft>
                <a:buChar char="•"/>
              </a:pPr>
              <a:r>
                <a:rPr lang="es-CO" sz="1400" b="1" i="1" kern="1200" dirty="0">
                  <a:solidFill>
                    <a:schemeClr val="bg1">
                      <a:lumMod val="50000"/>
                    </a:schemeClr>
                  </a:solidFill>
                </a:rPr>
                <a:t>1 Peón</a:t>
              </a:r>
            </a:p>
            <a:p>
              <a:pPr marL="114300" lvl="1" indent="-114300" algn="l" defTabSz="577850">
                <a:lnSpc>
                  <a:spcPct val="90000"/>
                </a:lnSpc>
                <a:spcBef>
                  <a:spcPct val="0"/>
                </a:spcBef>
                <a:spcAft>
                  <a:spcPct val="15000"/>
                </a:spcAft>
                <a:buChar char="•"/>
              </a:pPr>
              <a:r>
                <a:rPr lang="es-CO" sz="1400" b="1" i="1" dirty="0">
                  <a:solidFill>
                    <a:schemeClr val="bg1">
                      <a:lumMod val="50000"/>
                    </a:schemeClr>
                  </a:solidFill>
                </a:rPr>
                <a:t>1 Personal </a:t>
              </a:r>
              <a:r>
                <a:rPr lang="es-CO" sz="1400" b="1" i="1" dirty="0" err="1">
                  <a:solidFill>
                    <a:schemeClr val="bg1">
                      <a:lumMod val="50000"/>
                    </a:schemeClr>
                  </a:solidFill>
                </a:rPr>
                <a:t>Adivo</a:t>
              </a:r>
              <a:endParaRPr lang="es-CO" sz="1400" b="1" i="1" kern="1200" dirty="0">
                <a:solidFill>
                  <a:schemeClr val="bg1">
                    <a:lumMod val="50000"/>
                  </a:schemeClr>
                </a:solidFill>
              </a:endParaRPr>
            </a:p>
            <a:p>
              <a:pPr marL="114300" lvl="1" indent="-114300" algn="l" defTabSz="577850">
                <a:lnSpc>
                  <a:spcPct val="90000"/>
                </a:lnSpc>
                <a:spcBef>
                  <a:spcPct val="0"/>
                </a:spcBef>
                <a:spcAft>
                  <a:spcPct val="15000"/>
                </a:spcAft>
                <a:buChar char="•"/>
              </a:pPr>
              <a:endParaRPr lang="es-CO" sz="1400" b="1" i="1" dirty="0">
                <a:solidFill>
                  <a:schemeClr val="bg1">
                    <a:lumMod val="50000"/>
                  </a:schemeClr>
                </a:solidFill>
              </a:endParaRPr>
            </a:p>
            <a:p>
              <a:pPr marL="114300" lvl="1" indent="-114300" algn="l" defTabSz="577850">
                <a:lnSpc>
                  <a:spcPct val="90000"/>
                </a:lnSpc>
                <a:spcBef>
                  <a:spcPct val="0"/>
                </a:spcBef>
                <a:spcAft>
                  <a:spcPct val="15000"/>
                </a:spcAft>
                <a:buChar char="•"/>
              </a:pPr>
              <a:r>
                <a:rPr lang="es-CO" sz="1400" b="1" i="1" kern="1200" dirty="0">
                  <a:solidFill>
                    <a:schemeClr val="bg1">
                      <a:lumMod val="50000"/>
                    </a:schemeClr>
                  </a:solidFill>
                </a:rPr>
                <a:t>Días cargados: 100 – De los cuales 89 corresponden a una p</a:t>
              </a:r>
              <a:r>
                <a:rPr lang="es-CO" sz="1400" b="1" i="1" dirty="0">
                  <a:solidFill>
                    <a:schemeClr val="bg1">
                      <a:lumMod val="50000"/>
                    </a:schemeClr>
                  </a:solidFill>
                </a:rPr>
                <a:t>ró</a:t>
              </a:r>
              <a:r>
                <a:rPr lang="es-CO" sz="1400" b="1" i="1" kern="1200" dirty="0">
                  <a:solidFill>
                    <a:schemeClr val="bg1">
                      <a:lumMod val="50000"/>
                    </a:schemeClr>
                  </a:solidFill>
                </a:rPr>
                <a:t>rroga del AT de octubre 2021</a:t>
              </a:r>
              <a:endParaRPr lang="es-MX" sz="1400" b="1" i="1" kern="1200" dirty="0">
                <a:solidFill>
                  <a:schemeClr val="bg1">
                    <a:lumMod val="50000"/>
                  </a:schemeClr>
                </a:solidFill>
              </a:endParaRPr>
            </a:p>
          </p:txBody>
        </p:sp>
      </p:grpSp>
      <p:sp>
        <p:nvSpPr>
          <p:cNvPr id="36" name="CuadroTexto 35">
            <a:extLst>
              <a:ext uri="{FF2B5EF4-FFF2-40B4-BE49-F238E27FC236}">
                <a16:creationId xmlns:a16="http://schemas.microsoft.com/office/drawing/2014/main" id="{8476A633-F4EC-40F9-A895-A3A8E003EB1B}"/>
              </a:ext>
            </a:extLst>
          </p:cNvPr>
          <p:cNvSpPr txBox="1"/>
          <p:nvPr/>
        </p:nvSpPr>
        <p:spPr>
          <a:xfrm>
            <a:off x="1463420" y="5075777"/>
            <a:ext cx="6113078" cy="338554"/>
          </a:xfrm>
          <a:prstGeom prst="rect">
            <a:avLst/>
          </a:prstGeom>
          <a:noFill/>
        </p:spPr>
        <p:txBody>
          <a:bodyPr wrap="square">
            <a:spAutoFit/>
          </a:bodyPr>
          <a:lstStyle/>
          <a:p>
            <a:pPr lvl="0">
              <a:buClrTx/>
              <a:buSzTx/>
              <a:buFontTx/>
              <a:buNone/>
            </a:pPr>
            <a:r>
              <a:rPr lang="es-MX" sz="1600" i="1" dirty="0">
                <a:solidFill>
                  <a:schemeClr val="accent2"/>
                </a:solidFill>
                <a:latin typeface="VAG Rounded Std Light" panose="020F0502020204020204" pitchFamily="34" charset="0"/>
              </a:rPr>
              <a:t>Acompañamiento </a:t>
            </a:r>
            <a:r>
              <a:rPr lang="es-MX" sz="1600" i="1" dirty="0">
                <a:latin typeface="VAG Rounded Std Light" panose="020F0502020204020204" pitchFamily="34" charset="0"/>
              </a:rPr>
              <a:t>en los frentes de trabajo con SST y con la ARL SURA</a:t>
            </a:r>
          </a:p>
        </p:txBody>
      </p:sp>
      <p:sp>
        <p:nvSpPr>
          <p:cNvPr id="38" name="CuadroTexto 37">
            <a:extLst>
              <a:ext uri="{FF2B5EF4-FFF2-40B4-BE49-F238E27FC236}">
                <a16:creationId xmlns:a16="http://schemas.microsoft.com/office/drawing/2014/main" id="{0330E148-D0F3-43F3-8234-E82AD0D7DFFA}"/>
              </a:ext>
            </a:extLst>
          </p:cNvPr>
          <p:cNvSpPr txBox="1"/>
          <p:nvPr/>
        </p:nvSpPr>
        <p:spPr>
          <a:xfrm>
            <a:off x="1343657" y="5381384"/>
            <a:ext cx="7176280" cy="338554"/>
          </a:xfrm>
          <a:prstGeom prst="rect">
            <a:avLst/>
          </a:prstGeom>
          <a:noFill/>
        </p:spPr>
        <p:txBody>
          <a:bodyPr wrap="square">
            <a:spAutoFit/>
          </a:bodyPr>
          <a:lstStyle/>
          <a:p>
            <a:pPr lvl="0">
              <a:buClrTx/>
              <a:buSzTx/>
              <a:buFontTx/>
              <a:buNone/>
            </a:pPr>
            <a:r>
              <a:rPr lang="es-MX" sz="1600" i="1" dirty="0">
                <a:solidFill>
                  <a:schemeClr val="accent2"/>
                </a:solidFill>
                <a:latin typeface="VAG Rounded Std Light" panose="020F0502020204020204" pitchFamily="34" charset="0"/>
              </a:rPr>
              <a:t>Capacitaciones, sensibilizaciones </a:t>
            </a:r>
            <a:r>
              <a:rPr lang="es-MX" sz="1600" i="1" dirty="0">
                <a:latin typeface="VAG Rounded Std Light" panose="020F0502020204020204" pitchFamily="34" charset="0"/>
              </a:rPr>
              <a:t>y conciencia del personal en el autocuidado.</a:t>
            </a:r>
          </a:p>
        </p:txBody>
      </p:sp>
      <p:sp>
        <p:nvSpPr>
          <p:cNvPr id="37" name="Diagrama de flujo: conector 36">
            <a:hlinkClick r:id="rId7" action="ppaction://hlinksldjump"/>
            <a:extLst>
              <a:ext uri="{FF2B5EF4-FFF2-40B4-BE49-F238E27FC236}">
                <a16:creationId xmlns:a16="http://schemas.microsoft.com/office/drawing/2014/main" id="{77E26F2F-ECE4-4D5A-8209-85427332FD84}"/>
              </a:ext>
            </a:extLst>
          </p:cNvPr>
          <p:cNvSpPr/>
          <p:nvPr/>
        </p:nvSpPr>
        <p:spPr>
          <a:xfrm>
            <a:off x="8814497" y="6279909"/>
            <a:ext cx="201983" cy="195153"/>
          </a:xfrm>
          <a:prstGeom prst="flowChartConnector">
            <a:avLst/>
          </a:prstGeom>
          <a:solidFill>
            <a:srgbClr val="92D050"/>
          </a:solidFill>
          <a:ln>
            <a:solidFill>
              <a:srgbClr val="92D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highlight>
                <a:srgbClr val="FFFF00"/>
              </a:highlight>
            </a:endParaRPr>
          </a:p>
        </p:txBody>
      </p:sp>
      <p:sp>
        <p:nvSpPr>
          <p:cNvPr id="39" name="CuadroTexto 38">
            <a:extLst>
              <a:ext uri="{FF2B5EF4-FFF2-40B4-BE49-F238E27FC236}">
                <a16:creationId xmlns:a16="http://schemas.microsoft.com/office/drawing/2014/main" id="{07AEE922-2533-498D-80F4-D35A149DDF03}"/>
              </a:ext>
            </a:extLst>
          </p:cNvPr>
          <p:cNvSpPr txBox="1"/>
          <p:nvPr/>
        </p:nvSpPr>
        <p:spPr>
          <a:xfrm>
            <a:off x="1695630" y="4632487"/>
            <a:ext cx="6113078" cy="338554"/>
          </a:xfrm>
          <a:prstGeom prst="rect">
            <a:avLst/>
          </a:prstGeom>
          <a:noFill/>
        </p:spPr>
        <p:txBody>
          <a:bodyPr wrap="square">
            <a:spAutoFit/>
          </a:bodyPr>
          <a:lstStyle/>
          <a:p>
            <a:pPr lvl="0">
              <a:buClrTx/>
              <a:buSzTx/>
              <a:buFontTx/>
              <a:buNone/>
            </a:pPr>
            <a:r>
              <a:rPr lang="es-MX" sz="1600" b="1" i="1" dirty="0">
                <a:solidFill>
                  <a:schemeClr val="bg2">
                    <a:lumMod val="50000"/>
                  </a:schemeClr>
                </a:solidFill>
                <a:latin typeface="VAG Rounded Std Light" panose="020F0502020204020204" pitchFamily="34" charset="0"/>
              </a:rPr>
              <a:t>De vuelta a la presencialidad – Trimestre 2022</a:t>
            </a:r>
          </a:p>
        </p:txBody>
      </p:sp>
    </p:spTree>
    <p:extLst>
      <p:ext uri="{BB962C8B-B14F-4D97-AF65-F5344CB8AC3E}">
        <p14:creationId xmlns:p14="http://schemas.microsoft.com/office/powerpoint/2010/main" val="3425584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106 Pentágono">
            <a:hlinkClick r:id="" action="ppaction://noaction"/>
            <a:extLst>
              <a:ext uri="{FF2B5EF4-FFF2-40B4-BE49-F238E27FC236}">
                <a16:creationId xmlns:a16="http://schemas.microsoft.com/office/drawing/2014/main" id="{541FF6B6-A748-46FB-B7C5-965F343F256C}"/>
              </a:ext>
            </a:extLst>
          </p:cNvPr>
          <p:cNvSpPr/>
          <p:nvPr/>
        </p:nvSpPr>
        <p:spPr>
          <a:xfrm>
            <a:off x="0" y="0"/>
            <a:ext cx="12192000" cy="719847"/>
          </a:xfrm>
          <a:prstGeom prst="rect">
            <a:avLst/>
          </a:prstGeom>
          <a:solidFill>
            <a:schemeClr val="accent2"/>
          </a:solidFill>
          <a:ln>
            <a:noFill/>
          </a:ln>
          <a:effectLst/>
          <a:scene3d>
            <a:camera prst="orthographicFront">
              <a:rot lat="0" lon="0" rev="0"/>
            </a:camera>
            <a:lightRig rig="balanced" dir="t">
              <a:rot lat="0" lon="0" rev="8700000"/>
            </a:lightRig>
          </a:scene3d>
          <a:sp3d/>
        </p:spPr>
        <p:txBody>
          <a:bodyPr lIns="91411" tIns="45706" rIns="91411" bIns="45706"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3500" b="1" u="none" kern="1200" cap="none" spc="0" normalizeH="0" baseline="0" noProof="0" dirty="0">
                <a:ln>
                  <a:noFill/>
                </a:ln>
                <a:solidFill>
                  <a:schemeClr val="bg1"/>
                </a:solidFill>
                <a:effectLst/>
                <a:uLnTx/>
                <a:uFillTx/>
                <a:latin typeface="Arial Rounded MT Bold" panose="020F0704030504030204" pitchFamily="34" charset="0"/>
                <a:sym typeface="Calibri"/>
              </a:rPr>
              <a:t>Operaciones</a:t>
            </a:r>
          </a:p>
        </p:txBody>
      </p:sp>
      <p:pic>
        <p:nvPicPr>
          <p:cNvPr id="3" name="Imagen 2">
            <a:extLst>
              <a:ext uri="{FF2B5EF4-FFF2-40B4-BE49-F238E27FC236}">
                <a16:creationId xmlns:a16="http://schemas.microsoft.com/office/drawing/2014/main" id="{C512DC39-1B4D-420C-BDFC-B6A952E74F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55181" y="12158"/>
            <a:ext cx="3336819" cy="6858000"/>
          </a:xfrm>
          <a:prstGeom prst="rect">
            <a:avLst/>
          </a:prstGeom>
        </p:spPr>
      </p:pic>
      <p:pic>
        <p:nvPicPr>
          <p:cNvPr id="11" name="Imagen 10">
            <a:extLst>
              <a:ext uri="{FF2B5EF4-FFF2-40B4-BE49-F238E27FC236}">
                <a16:creationId xmlns:a16="http://schemas.microsoft.com/office/drawing/2014/main" id="{EE2E4F92-FDBF-4D2D-A150-EF7EC24230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4706224"/>
            <a:ext cx="1305570" cy="2151774"/>
          </a:xfrm>
          <a:prstGeom prst="rect">
            <a:avLst/>
          </a:prstGeom>
        </p:spPr>
      </p:pic>
      <p:graphicFrame>
        <p:nvGraphicFramePr>
          <p:cNvPr id="13" name="Tabla 10">
            <a:extLst>
              <a:ext uri="{FF2B5EF4-FFF2-40B4-BE49-F238E27FC236}">
                <a16:creationId xmlns:a16="http://schemas.microsoft.com/office/drawing/2014/main" id="{FA4C8EDA-91F5-4AAC-A74D-E32DEC3939CB}"/>
              </a:ext>
            </a:extLst>
          </p:cNvPr>
          <p:cNvGraphicFramePr>
            <a:graphicFrameLocks noGrp="1"/>
          </p:cNvGraphicFramePr>
          <p:nvPr>
            <p:extLst>
              <p:ext uri="{D42A27DB-BD31-4B8C-83A1-F6EECF244321}">
                <p14:modId xmlns:p14="http://schemas.microsoft.com/office/powerpoint/2010/main" val="3786494359"/>
              </p:ext>
            </p:extLst>
          </p:nvPr>
        </p:nvGraphicFramePr>
        <p:xfrm>
          <a:off x="1973465" y="817147"/>
          <a:ext cx="7643085" cy="722140"/>
        </p:xfrm>
        <a:graphic>
          <a:graphicData uri="http://schemas.openxmlformats.org/drawingml/2006/table">
            <a:tbl>
              <a:tblPr firstRow="1" bandRow="1">
                <a:effectLst>
                  <a:outerShdw blurRad="50800" dist="38100" dir="5400000" algn="t" rotWithShape="0">
                    <a:prstClr val="black">
                      <a:alpha val="40000"/>
                    </a:prstClr>
                  </a:outerShdw>
                </a:effectLst>
                <a:tableStyleId>{00A15C55-8517-42AA-B614-E9B94910E393}</a:tableStyleId>
              </a:tblPr>
              <a:tblGrid>
                <a:gridCol w="3281821">
                  <a:extLst>
                    <a:ext uri="{9D8B030D-6E8A-4147-A177-3AD203B41FA5}">
                      <a16:colId xmlns:a16="http://schemas.microsoft.com/office/drawing/2014/main" val="965163559"/>
                    </a:ext>
                  </a:extLst>
                </a:gridCol>
                <a:gridCol w="4361264">
                  <a:extLst>
                    <a:ext uri="{9D8B030D-6E8A-4147-A177-3AD203B41FA5}">
                      <a16:colId xmlns:a16="http://schemas.microsoft.com/office/drawing/2014/main" val="3044625496"/>
                    </a:ext>
                  </a:extLst>
                </a:gridCol>
              </a:tblGrid>
              <a:tr h="245494">
                <a:tc>
                  <a:txBody>
                    <a:bodyPr/>
                    <a:lstStyle/>
                    <a:p>
                      <a:pPr algn="ctr"/>
                      <a:r>
                        <a:rPr lang="es-CO" sz="1400" dirty="0">
                          <a:latin typeface="Arial Rounded MT Bold" panose="020F0704030504030204" pitchFamily="34" charset="0"/>
                        </a:rPr>
                        <a:t>INDICADOR</a:t>
                      </a:r>
                      <a:endParaRPr lang="es-MX" sz="1400" dirty="0">
                        <a:latin typeface="Arial Rounded MT Bold" panose="020F07040305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s-CO" sz="1400" b="1" dirty="0">
                          <a:latin typeface="Arial Rounded MT Bold" panose="020F0704030504030204" pitchFamily="34" charset="0"/>
                        </a:rPr>
                        <a:t>FORMULA</a:t>
                      </a:r>
                      <a:endParaRPr lang="es-MX" sz="1400" b="1" dirty="0">
                        <a:latin typeface="Arial Rounded MT Bold" panose="020F07040305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079443272"/>
                  </a:ext>
                </a:extLst>
              </a:tr>
              <a:tr h="417340">
                <a:tc>
                  <a:txBody>
                    <a:bodyPr/>
                    <a:lstStyle/>
                    <a:p>
                      <a:pPr algn="ctr"/>
                      <a:r>
                        <a:rPr lang="es-CO" sz="1600" b="1" dirty="0">
                          <a:solidFill>
                            <a:schemeClr val="accent2"/>
                          </a:solidFill>
                          <a:latin typeface="Arial Rounded MT Bold" panose="020F0704030504030204" pitchFamily="34" charset="0"/>
                        </a:rPr>
                        <a:t>INVERSIONES</a:t>
                      </a:r>
                      <a:endParaRPr lang="es-MX" sz="1600" b="1" dirty="0">
                        <a:solidFill>
                          <a:schemeClr val="accent2"/>
                        </a:solidFill>
                        <a:latin typeface="Arial Rounded MT Bold" panose="020F07040305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200" b="1" i="0" u="none" strike="noStrike" dirty="0">
                          <a:solidFill>
                            <a:schemeClr val="bg1">
                              <a:lumMod val="65000"/>
                            </a:schemeClr>
                          </a:solidFill>
                          <a:effectLst/>
                          <a:latin typeface="Arial Rounded MT Bold" panose="020F0704030504030204" pitchFamily="34" charset="0"/>
                        </a:rPr>
                        <a:t>I</a:t>
                      </a:r>
                      <a:r>
                        <a:rPr lang="es-MX" sz="1200" b="1" i="0" u="none" strike="noStrike" dirty="0">
                          <a:solidFill>
                            <a:schemeClr val="bg1">
                              <a:lumMod val="65000"/>
                            </a:schemeClr>
                          </a:solidFill>
                          <a:effectLst/>
                          <a:latin typeface="Arial Rounded MT Bold" panose="020F0704030504030204" pitchFamily="34" charset="0"/>
                        </a:rPr>
                        <a:t>nversiones Ejecutadas/Inversiones Presupuestadas</a:t>
                      </a:r>
                      <a:endParaRPr lang="es-MX" sz="1200" b="1" dirty="0">
                        <a:solidFill>
                          <a:schemeClr val="bg1">
                            <a:lumMod val="65000"/>
                          </a:schemeClr>
                        </a:solidFill>
                        <a:latin typeface="Arial Rounded MT Bold" panose="020F07040305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4456870"/>
                  </a:ext>
                </a:extLst>
              </a:tr>
            </a:tbl>
          </a:graphicData>
        </a:graphic>
      </p:graphicFrame>
      <p:graphicFrame>
        <p:nvGraphicFramePr>
          <p:cNvPr id="14" name="Tabla 13">
            <a:extLst>
              <a:ext uri="{FF2B5EF4-FFF2-40B4-BE49-F238E27FC236}">
                <a16:creationId xmlns:a16="http://schemas.microsoft.com/office/drawing/2014/main" id="{5A0E9785-712F-4E2D-9E94-EF75B812B88F}"/>
              </a:ext>
            </a:extLst>
          </p:cNvPr>
          <p:cNvGraphicFramePr>
            <a:graphicFrameLocks noGrp="1"/>
          </p:cNvGraphicFramePr>
          <p:nvPr>
            <p:extLst>
              <p:ext uri="{D42A27DB-BD31-4B8C-83A1-F6EECF244321}">
                <p14:modId xmlns:p14="http://schemas.microsoft.com/office/powerpoint/2010/main" val="4056066312"/>
              </p:ext>
            </p:extLst>
          </p:nvPr>
        </p:nvGraphicFramePr>
        <p:xfrm>
          <a:off x="2398642" y="5589049"/>
          <a:ext cx="7394715" cy="743909"/>
        </p:xfrm>
        <a:graphic>
          <a:graphicData uri="http://schemas.openxmlformats.org/drawingml/2006/table">
            <a:tbl>
              <a:tblPr firstRow="1"/>
              <a:tblGrid>
                <a:gridCol w="1426633">
                  <a:extLst>
                    <a:ext uri="{9D8B030D-6E8A-4147-A177-3AD203B41FA5}">
                      <a16:colId xmlns:a16="http://schemas.microsoft.com/office/drawing/2014/main" val="4263884953"/>
                    </a:ext>
                  </a:extLst>
                </a:gridCol>
                <a:gridCol w="1426633">
                  <a:extLst>
                    <a:ext uri="{9D8B030D-6E8A-4147-A177-3AD203B41FA5}">
                      <a16:colId xmlns:a16="http://schemas.microsoft.com/office/drawing/2014/main" val="946162603"/>
                    </a:ext>
                  </a:extLst>
                </a:gridCol>
                <a:gridCol w="1426633">
                  <a:extLst>
                    <a:ext uri="{9D8B030D-6E8A-4147-A177-3AD203B41FA5}">
                      <a16:colId xmlns:a16="http://schemas.microsoft.com/office/drawing/2014/main" val="3635006770"/>
                    </a:ext>
                  </a:extLst>
                </a:gridCol>
                <a:gridCol w="1426633">
                  <a:extLst>
                    <a:ext uri="{9D8B030D-6E8A-4147-A177-3AD203B41FA5}">
                      <a16:colId xmlns:a16="http://schemas.microsoft.com/office/drawing/2014/main" val="1002765401"/>
                    </a:ext>
                  </a:extLst>
                </a:gridCol>
                <a:gridCol w="1688183">
                  <a:extLst>
                    <a:ext uri="{9D8B030D-6E8A-4147-A177-3AD203B41FA5}">
                      <a16:colId xmlns:a16="http://schemas.microsoft.com/office/drawing/2014/main" val="3943236057"/>
                    </a:ext>
                  </a:extLst>
                </a:gridCol>
              </a:tblGrid>
              <a:tr h="366773">
                <a:tc>
                  <a:txBody>
                    <a:bodyPr/>
                    <a:lstStyle/>
                    <a:p>
                      <a:pPr algn="ctr" rtl="0" fontAlgn="ctr"/>
                      <a:r>
                        <a:rPr lang="es-MX" sz="1300" b="1" i="0" u="none" strike="noStrike" dirty="0">
                          <a:solidFill>
                            <a:schemeClr val="bg1"/>
                          </a:solidFill>
                          <a:effectLst/>
                          <a:latin typeface="Arial Rounded MT Bold" panose="020F0704030504030204" pitchFamily="34" charset="0"/>
                        </a:rPr>
                        <a:t>Meta 2022</a:t>
                      </a:r>
                    </a:p>
                  </a:txBody>
                  <a:tcPr marL="6350" marR="6350" marT="635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F99027"/>
                    </a:solidFill>
                  </a:tcPr>
                </a:tc>
                <a:tc>
                  <a:txBody>
                    <a:bodyPr/>
                    <a:lstStyle/>
                    <a:p>
                      <a:pPr algn="ctr" rtl="0" fontAlgn="ctr"/>
                      <a:r>
                        <a:rPr lang="es-MX" sz="1300" b="1" i="0" u="none" strike="noStrike" dirty="0">
                          <a:solidFill>
                            <a:schemeClr val="bg1"/>
                          </a:solidFill>
                          <a:effectLst/>
                          <a:latin typeface="Arial Rounded MT Bold" panose="020F0704030504030204" pitchFamily="34" charset="0"/>
                        </a:rPr>
                        <a:t>Resultado Mensual</a:t>
                      </a:r>
                    </a:p>
                  </a:txBody>
                  <a:tcPr marL="6350" marR="6350" marT="635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F99027"/>
                    </a:solidFill>
                  </a:tcPr>
                </a:tc>
                <a:tc>
                  <a:txBody>
                    <a:bodyPr/>
                    <a:lstStyle/>
                    <a:p>
                      <a:pPr algn="ctr" rtl="0" fontAlgn="ctr"/>
                      <a:r>
                        <a:rPr lang="es-MX" sz="1300" b="1" i="0" u="none" strike="noStrike" dirty="0">
                          <a:solidFill>
                            <a:schemeClr val="bg1"/>
                          </a:solidFill>
                          <a:effectLst/>
                          <a:latin typeface="Arial Rounded MT Bold" panose="020F0704030504030204" pitchFamily="34" charset="0"/>
                        </a:rPr>
                        <a:t>Resultado Acumulado</a:t>
                      </a:r>
                    </a:p>
                  </a:txBody>
                  <a:tcPr marL="6350" marR="6350" marT="635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F99027"/>
                    </a:solidFill>
                  </a:tcPr>
                </a:tc>
                <a:tc>
                  <a:txBody>
                    <a:bodyPr/>
                    <a:lstStyle/>
                    <a:p>
                      <a:pPr algn="ctr" rtl="0" fontAlgn="ctr"/>
                      <a:r>
                        <a:rPr lang="es-MX" sz="1300" b="1" i="0" u="none" strike="noStrike" dirty="0">
                          <a:solidFill>
                            <a:schemeClr val="bg1"/>
                          </a:solidFill>
                          <a:effectLst/>
                          <a:latin typeface="Arial Rounded MT Bold" panose="020F0704030504030204" pitchFamily="34" charset="0"/>
                        </a:rPr>
                        <a:t>Meta del Periodo</a:t>
                      </a:r>
                    </a:p>
                  </a:txBody>
                  <a:tcPr marL="6350" marR="6350" marT="635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F99027"/>
                    </a:solidFill>
                  </a:tcPr>
                </a:tc>
                <a:tc>
                  <a:txBody>
                    <a:bodyPr/>
                    <a:lstStyle/>
                    <a:p>
                      <a:pPr algn="ctr" rtl="0" fontAlgn="ctr"/>
                      <a:r>
                        <a:rPr lang="es-MX" sz="1300" b="1" i="0" u="none" strike="noStrike" dirty="0">
                          <a:solidFill>
                            <a:schemeClr val="bg1"/>
                          </a:solidFill>
                          <a:effectLst/>
                          <a:latin typeface="Arial Rounded MT Bold" panose="020F0704030504030204" pitchFamily="34" charset="0"/>
                        </a:rPr>
                        <a:t>Gap</a:t>
                      </a:r>
                    </a:p>
                  </a:txBody>
                  <a:tcPr marL="6350" marR="6350" marT="635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F99027"/>
                    </a:solidFill>
                  </a:tcPr>
                </a:tc>
                <a:extLst>
                  <a:ext uri="{0D108BD9-81ED-4DB2-BD59-A6C34878D82A}">
                    <a16:rowId xmlns:a16="http://schemas.microsoft.com/office/drawing/2014/main" val="1148930227"/>
                  </a:ext>
                </a:extLst>
              </a:tr>
              <a:tr h="341319">
                <a:tc>
                  <a:txBody>
                    <a:bodyPr/>
                    <a:lstStyle/>
                    <a:p>
                      <a:pPr algn="ctr" rtl="0" fontAlgn="b"/>
                      <a:r>
                        <a:rPr lang="es-CO" sz="1600" b="1" i="1" u="none" strike="noStrike" dirty="0">
                          <a:solidFill>
                            <a:schemeClr val="bg1">
                              <a:lumMod val="50000"/>
                            </a:schemeClr>
                          </a:solidFill>
                          <a:effectLst/>
                          <a:latin typeface="Arial Rounded MT Bold" panose="020F0704030504030204" pitchFamily="34" charset="0"/>
                        </a:rPr>
                        <a:t>$ 135.362</a:t>
                      </a:r>
                      <a:endParaRPr lang="es-MX" sz="1600" b="1" i="1" u="none" strike="noStrike" dirty="0">
                        <a:solidFill>
                          <a:schemeClr val="bg1">
                            <a:lumMod val="50000"/>
                          </a:schemeClr>
                        </a:solidFill>
                        <a:effectLst/>
                        <a:latin typeface="Arial Rounded MT Bold" panose="020F0704030504030204" pitchFamily="34" charset="0"/>
                      </a:endParaRPr>
                    </a:p>
                  </a:txBody>
                  <a:tcPr marL="6350" marR="6350" marT="635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s-CO" sz="1600" b="1" i="1" u="none" strike="noStrike" dirty="0">
                          <a:solidFill>
                            <a:schemeClr val="bg1">
                              <a:lumMod val="50000"/>
                            </a:schemeClr>
                          </a:solidFill>
                          <a:effectLst/>
                          <a:latin typeface="Arial Rounded MT Bold" panose="020F0704030504030204" pitchFamily="34" charset="0"/>
                        </a:rPr>
                        <a:t>$ 1.741</a:t>
                      </a:r>
                      <a:endParaRPr lang="es-MX" sz="1600" b="1" i="1" u="none" strike="noStrike" dirty="0">
                        <a:solidFill>
                          <a:schemeClr val="bg1">
                            <a:lumMod val="50000"/>
                          </a:schemeClr>
                        </a:solidFill>
                        <a:effectLst/>
                        <a:latin typeface="Arial Rounded MT Bold" panose="020F0704030504030204" pitchFamily="34" charset="0"/>
                      </a:endParaRPr>
                    </a:p>
                  </a:txBody>
                  <a:tcPr marL="6350" marR="6350" marT="635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s-CO" sz="1600" b="1" i="1" u="none" strike="noStrike" dirty="0">
                          <a:solidFill>
                            <a:schemeClr val="bg1">
                              <a:lumMod val="50000"/>
                            </a:schemeClr>
                          </a:solidFill>
                          <a:effectLst/>
                          <a:latin typeface="Arial Rounded MT Bold" panose="020F0704030504030204" pitchFamily="34" charset="0"/>
                        </a:rPr>
                        <a:t>$ 3.079</a:t>
                      </a:r>
                      <a:endParaRPr lang="es-MX" sz="1600" b="1" i="1" u="none" strike="noStrike" dirty="0">
                        <a:solidFill>
                          <a:schemeClr val="bg1">
                            <a:lumMod val="50000"/>
                          </a:schemeClr>
                        </a:solidFill>
                        <a:effectLst/>
                        <a:latin typeface="Arial Rounded MT Bold" panose="020F0704030504030204" pitchFamily="34" charset="0"/>
                      </a:endParaRPr>
                    </a:p>
                  </a:txBody>
                  <a:tcPr marL="6350" marR="6350" marT="635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s-CO" sz="1600" b="1" i="1" u="none" strike="noStrike" dirty="0">
                          <a:solidFill>
                            <a:schemeClr val="bg1">
                              <a:lumMod val="50000"/>
                            </a:schemeClr>
                          </a:solidFill>
                          <a:effectLst/>
                          <a:latin typeface="Arial Rounded MT Bold" panose="020F0704030504030204" pitchFamily="34" charset="0"/>
                        </a:rPr>
                        <a:t>$ 7.004</a:t>
                      </a:r>
                      <a:endParaRPr lang="es-MX" sz="1600" b="1" i="1" u="none" strike="noStrike" dirty="0">
                        <a:solidFill>
                          <a:schemeClr val="bg1">
                            <a:lumMod val="50000"/>
                          </a:schemeClr>
                        </a:solidFill>
                        <a:effectLst/>
                        <a:latin typeface="Arial Rounded MT Bold" panose="020F0704030504030204" pitchFamily="34" charset="0"/>
                      </a:endParaRPr>
                    </a:p>
                  </a:txBody>
                  <a:tcPr marL="6350" marR="6350" marT="635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s-CO" sz="1600" b="1" i="1" u="none" strike="noStrike" dirty="0">
                          <a:solidFill>
                            <a:schemeClr val="bg1">
                              <a:lumMod val="50000"/>
                            </a:schemeClr>
                          </a:solidFill>
                          <a:effectLst/>
                          <a:latin typeface="Arial Rounded MT Bold" panose="020F0704030504030204" pitchFamily="34" charset="0"/>
                        </a:rPr>
                        <a:t>-$ 3.925</a:t>
                      </a:r>
                      <a:endParaRPr lang="es-MX" sz="1600" b="1" i="1" u="none" strike="noStrike" dirty="0">
                        <a:solidFill>
                          <a:schemeClr val="bg1">
                            <a:lumMod val="50000"/>
                          </a:schemeClr>
                        </a:solidFill>
                        <a:effectLst/>
                        <a:latin typeface="Arial Rounded MT Bold" panose="020F0704030504030204" pitchFamily="34" charset="0"/>
                      </a:endParaRPr>
                    </a:p>
                  </a:txBody>
                  <a:tcPr marL="6350" marR="6350" marT="635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7878532"/>
                  </a:ext>
                </a:extLst>
              </a:tr>
            </a:tbl>
          </a:graphicData>
        </a:graphic>
      </p:graphicFrame>
      <p:sp>
        <p:nvSpPr>
          <p:cNvPr id="9" name="Diagrama de flujo: conector 8">
            <a:hlinkClick r:id="rId6" action="ppaction://hlinksldjump"/>
            <a:extLst>
              <a:ext uri="{FF2B5EF4-FFF2-40B4-BE49-F238E27FC236}">
                <a16:creationId xmlns:a16="http://schemas.microsoft.com/office/drawing/2014/main" id="{E12B7A87-A6B8-46C7-B67A-2CD2DD665C17}"/>
              </a:ext>
            </a:extLst>
          </p:cNvPr>
          <p:cNvSpPr/>
          <p:nvPr/>
        </p:nvSpPr>
        <p:spPr>
          <a:xfrm>
            <a:off x="9793357" y="6111866"/>
            <a:ext cx="201983" cy="195153"/>
          </a:xfrm>
          <a:prstGeom prst="flowChartConnector">
            <a:avLst/>
          </a:pr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4" name="Tabla 3">
            <a:extLst>
              <a:ext uri="{FF2B5EF4-FFF2-40B4-BE49-F238E27FC236}">
                <a16:creationId xmlns:a16="http://schemas.microsoft.com/office/drawing/2014/main" id="{07CDAC18-5A96-4C5D-9A23-FC7737E461EB}"/>
              </a:ext>
            </a:extLst>
          </p:cNvPr>
          <p:cNvGraphicFramePr>
            <a:graphicFrameLocks noGrp="1"/>
          </p:cNvGraphicFramePr>
          <p:nvPr>
            <p:extLst>
              <p:ext uri="{D42A27DB-BD31-4B8C-83A1-F6EECF244321}">
                <p14:modId xmlns:p14="http://schemas.microsoft.com/office/powerpoint/2010/main" val="2454551664"/>
              </p:ext>
            </p:extLst>
          </p:nvPr>
        </p:nvGraphicFramePr>
        <p:xfrm>
          <a:off x="904240" y="1636587"/>
          <a:ext cx="9540240" cy="3903980"/>
        </p:xfrm>
        <a:graphic>
          <a:graphicData uri="http://schemas.openxmlformats.org/drawingml/2006/table">
            <a:tbl>
              <a:tblPr/>
              <a:tblGrid>
                <a:gridCol w="3291383">
                  <a:extLst>
                    <a:ext uri="{9D8B030D-6E8A-4147-A177-3AD203B41FA5}">
                      <a16:colId xmlns:a16="http://schemas.microsoft.com/office/drawing/2014/main" val="2142082415"/>
                    </a:ext>
                  </a:extLst>
                </a:gridCol>
                <a:gridCol w="1407185">
                  <a:extLst>
                    <a:ext uri="{9D8B030D-6E8A-4147-A177-3AD203B41FA5}">
                      <a16:colId xmlns:a16="http://schemas.microsoft.com/office/drawing/2014/main" val="4169532172"/>
                    </a:ext>
                  </a:extLst>
                </a:gridCol>
                <a:gridCol w="930173">
                  <a:extLst>
                    <a:ext uri="{9D8B030D-6E8A-4147-A177-3AD203B41FA5}">
                      <a16:colId xmlns:a16="http://schemas.microsoft.com/office/drawing/2014/main" val="3121366264"/>
                    </a:ext>
                  </a:extLst>
                </a:gridCol>
                <a:gridCol w="1454887">
                  <a:extLst>
                    <a:ext uri="{9D8B030D-6E8A-4147-A177-3AD203B41FA5}">
                      <a16:colId xmlns:a16="http://schemas.microsoft.com/office/drawing/2014/main" val="1799257789"/>
                    </a:ext>
                  </a:extLst>
                </a:gridCol>
                <a:gridCol w="1228306">
                  <a:extLst>
                    <a:ext uri="{9D8B030D-6E8A-4147-A177-3AD203B41FA5}">
                      <a16:colId xmlns:a16="http://schemas.microsoft.com/office/drawing/2014/main" val="2928553602"/>
                    </a:ext>
                  </a:extLst>
                </a:gridCol>
                <a:gridCol w="1228306">
                  <a:extLst>
                    <a:ext uri="{9D8B030D-6E8A-4147-A177-3AD203B41FA5}">
                      <a16:colId xmlns:a16="http://schemas.microsoft.com/office/drawing/2014/main" val="2366956187"/>
                    </a:ext>
                  </a:extLst>
                </a:gridCol>
              </a:tblGrid>
              <a:tr h="694236">
                <a:tc>
                  <a:txBody>
                    <a:bodyPr/>
                    <a:lstStyle/>
                    <a:p>
                      <a:pPr algn="ctr" rtl="0" fontAlgn="ctr"/>
                      <a:r>
                        <a:rPr lang="es-MX" sz="1800" b="1" i="0" u="none" strike="noStrike">
                          <a:solidFill>
                            <a:srgbClr val="FFFFFF"/>
                          </a:solidFill>
                          <a:effectLst/>
                          <a:latin typeface="Calibri" panose="020F0502020204030204" pitchFamily="34" charset="0"/>
                        </a:rPr>
                        <a:t>Proyecto o Iniciativa de Inversión</a:t>
                      </a:r>
                    </a:p>
                  </a:txBody>
                  <a:tcPr marL="6350" marR="6350" marT="6350" marB="0" anchor="ctr">
                    <a:lnL>
                      <a:noFill/>
                    </a:lnL>
                    <a:lnR>
                      <a:noFill/>
                    </a:lnR>
                    <a:lnT>
                      <a:noFill/>
                    </a:lnT>
                    <a:lnB>
                      <a:noFill/>
                    </a:lnB>
                    <a:solidFill>
                      <a:srgbClr val="92D050"/>
                    </a:solidFill>
                  </a:tcPr>
                </a:tc>
                <a:tc>
                  <a:txBody>
                    <a:bodyPr/>
                    <a:lstStyle/>
                    <a:p>
                      <a:pPr algn="ctr" rtl="0" fontAlgn="ctr"/>
                      <a:r>
                        <a:rPr lang="es-MX" sz="1600" b="1" i="0" u="none" strike="noStrike">
                          <a:solidFill>
                            <a:srgbClr val="757171"/>
                          </a:solidFill>
                          <a:effectLst/>
                          <a:latin typeface="Calibri" panose="020F0502020204030204" pitchFamily="34" charset="0"/>
                        </a:rPr>
                        <a:t>$ Recursos Presupuestados</a:t>
                      </a:r>
                    </a:p>
                  </a:txBody>
                  <a:tcPr marL="6350" marR="6350" marT="635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ctr"/>
                      <a:r>
                        <a:rPr lang="es-MX" sz="1600" b="1" i="0" u="none" strike="noStrike">
                          <a:solidFill>
                            <a:srgbClr val="757171"/>
                          </a:solidFill>
                          <a:effectLst/>
                          <a:latin typeface="Calibri" panose="020F0502020204030204" pitchFamily="34" charset="0"/>
                        </a:rPr>
                        <a:t>$ Recursos Ejecutados</a:t>
                      </a:r>
                    </a:p>
                  </a:txBody>
                  <a:tcPr marL="6350" marR="6350" marT="635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ctr"/>
                      <a:r>
                        <a:rPr lang="es-MX" sz="1600" b="1" i="0" u="none" strike="noStrike">
                          <a:solidFill>
                            <a:srgbClr val="757171"/>
                          </a:solidFill>
                          <a:effectLst/>
                          <a:latin typeface="Calibri" panose="020F0502020204030204" pitchFamily="34" charset="0"/>
                        </a:rPr>
                        <a:t>% Cumplimiento Presupuestal</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s-MX" sz="1600" b="1" i="0" u="none" strike="noStrike">
                          <a:solidFill>
                            <a:srgbClr val="757171"/>
                          </a:solidFill>
                          <a:effectLst/>
                          <a:latin typeface="Calibri" panose="020F0502020204030204" pitchFamily="34" charset="0"/>
                        </a:rPr>
                        <a:t>% Avance Físico Programado</a:t>
                      </a:r>
                    </a:p>
                  </a:txBody>
                  <a:tcPr marL="6350" marR="6350" marT="635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s-MX" sz="1600" b="1" i="0" u="none" strike="noStrike">
                          <a:solidFill>
                            <a:srgbClr val="757171"/>
                          </a:solidFill>
                          <a:effectLst/>
                          <a:latin typeface="Calibri" panose="020F0502020204030204" pitchFamily="34" charset="0"/>
                        </a:rPr>
                        <a:t>% Avance Físico Ejecutado</a:t>
                      </a:r>
                    </a:p>
                  </a:txBody>
                  <a:tcPr marL="6350" marR="6350" marT="635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762132946"/>
                  </a:ext>
                </a:extLst>
              </a:tr>
              <a:tr h="459180">
                <a:tc>
                  <a:txBody>
                    <a:bodyPr/>
                    <a:lstStyle/>
                    <a:p>
                      <a:pPr algn="just" rtl="0" fontAlgn="ctr"/>
                      <a:r>
                        <a:rPr lang="es-MX" sz="1600" b="1" i="1" u="none" strike="noStrike">
                          <a:solidFill>
                            <a:srgbClr val="A6A6A6"/>
                          </a:solidFill>
                          <a:effectLst/>
                          <a:latin typeface="Calibri" panose="020F0502020204030204" pitchFamily="34" charset="0"/>
                        </a:rPr>
                        <a:t>Adecuación Vaso Altair y Obras Complementarias</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s-MX" sz="1800" b="0" i="0" u="none" strike="noStrike">
                          <a:solidFill>
                            <a:srgbClr val="808080"/>
                          </a:solidFill>
                          <a:effectLst/>
                          <a:latin typeface="Calibri" panose="020F0502020204030204" pitchFamily="34" charset="0"/>
                        </a:rPr>
                        <a:t>$ 1.426</a:t>
                      </a:r>
                    </a:p>
                  </a:txBody>
                  <a:tcPr marL="6350" marR="6350" marT="635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MX" sz="1800" b="0" i="0" u="none" strike="noStrike">
                          <a:solidFill>
                            <a:srgbClr val="808080"/>
                          </a:solidFill>
                          <a:effectLst/>
                          <a:latin typeface="Calibri" panose="020F0502020204030204" pitchFamily="34" charset="0"/>
                        </a:rPr>
                        <a:t>$ 1.254</a:t>
                      </a:r>
                    </a:p>
                  </a:txBody>
                  <a:tcPr marL="6350" marR="6350" marT="635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800" b="0" i="0" u="none" strike="noStrike">
                          <a:solidFill>
                            <a:srgbClr val="808080"/>
                          </a:solidFill>
                          <a:effectLst/>
                          <a:latin typeface="Calibri" panose="020F0502020204030204" pitchFamily="34" charset="0"/>
                        </a:rPr>
                        <a:t>88%</a:t>
                      </a:r>
                    </a:p>
                  </a:txBody>
                  <a:tcPr marL="6350" marR="6350" marT="63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600" b="1" i="0" u="none" strike="noStrike">
                          <a:solidFill>
                            <a:srgbClr val="757171"/>
                          </a:solidFill>
                          <a:effectLst/>
                          <a:latin typeface="Calibri" panose="020F0502020204030204" pitchFamily="34" charset="0"/>
                        </a:rPr>
                        <a:t>21%</a:t>
                      </a:r>
                    </a:p>
                  </a:txBody>
                  <a:tcPr marL="6350" marR="6350" marT="635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s-MX" sz="1600" b="1" i="0" u="none" strike="noStrike">
                          <a:solidFill>
                            <a:srgbClr val="757171"/>
                          </a:solidFill>
                          <a:effectLst/>
                          <a:latin typeface="Calibri" panose="020F0502020204030204" pitchFamily="34" charset="0"/>
                        </a:rPr>
                        <a:t>19%</a:t>
                      </a:r>
                    </a:p>
                  </a:txBody>
                  <a:tcPr marL="6350" marR="6350" marT="635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370617752"/>
                  </a:ext>
                </a:extLst>
              </a:tr>
              <a:tr h="256922">
                <a:tc>
                  <a:txBody>
                    <a:bodyPr/>
                    <a:lstStyle/>
                    <a:p>
                      <a:pPr algn="just" rtl="0" fontAlgn="ctr"/>
                      <a:r>
                        <a:rPr lang="es-MX" sz="1600" b="1" i="1" u="none" strike="noStrike">
                          <a:solidFill>
                            <a:srgbClr val="A6A6A6"/>
                          </a:solidFill>
                          <a:effectLst/>
                          <a:latin typeface="Calibri" panose="020F0502020204030204" pitchFamily="34" charset="0"/>
                        </a:rPr>
                        <a:t>Vaso la Piñuela</a:t>
                      </a:r>
                    </a:p>
                  </a:txBody>
                  <a:tcPr marL="6350" marR="6350" marT="63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MX" sz="1800" b="0" i="0" u="none" strike="noStrike">
                          <a:solidFill>
                            <a:srgbClr val="808080"/>
                          </a:solidFill>
                          <a:effectLst/>
                          <a:latin typeface="Calibri" panose="020F0502020204030204" pitchFamily="34" charset="0"/>
                        </a:rPr>
                        <a:t>$ 3.960</a:t>
                      </a:r>
                    </a:p>
                  </a:txBody>
                  <a:tcPr marL="6350" marR="6350" marT="63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MX" sz="1800" b="0" i="0" u="none" strike="noStrike">
                          <a:solidFill>
                            <a:srgbClr val="808080"/>
                          </a:solidFill>
                          <a:effectLst/>
                          <a:latin typeface="Calibri" panose="020F0502020204030204" pitchFamily="34" charset="0"/>
                        </a:rPr>
                        <a:t>$ 53</a:t>
                      </a:r>
                    </a:p>
                  </a:txBody>
                  <a:tcPr marL="6350" marR="6350" marT="63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800" b="0" i="0" u="none" strike="noStrike">
                          <a:solidFill>
                            <a:srgbClr val="808080"/>
                          </a:solidFill>
                          <a:effectLst/>
                          <a:latin typeface="Calibri" panose="020F0502020204030204" pitchFamily="34" charset="0"/>
                        </a:rPr>
                        <a:t>1%</a:t>
                      </a:r>
                    </a:p>
                  </a:txBody>
                  <a:tcPr marL="6350" marR="6350" marT="63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600" b="1" i="0" u="none" strike="noStrike">
                          <a:solidFill>
                            <a:srgbClr val="757171"/>
                          </a:solidFill>
                          <a:effectLst/>
                          <a:latin typeface="Calibri" panose="020F0502020204030204" pitchFamily="34" charset="0"/>
                        </a:rPr>
                        <a:t>4%</a:t>
                      </a:r>
                    </a:p>
                  </a:txBody>
                  <a:tcPr marL="6350" marR="6350" marT="63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s-MX" sz="1600" b="1" i="0" u="none" strike="noStrike">
                          <a:solidFill>
                            <a:srgbClr val="757171"/>
                          </a:solidFill>
                          <a:effectLst/>
                          <a:latin typeface="Calibri" panose="020F0502020204030204" pitchFamily="34" charset="0"/>
                        </a:rPr>
                        <a:t>0%</a:t>
                      </a:r>
                    </a:p>
                  </a:txBody>
                  <a:tcPr marL="6350" marR="6350" marT="63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205559799"/>
                  </a:ext>
                </a:extLst>
              </a:tr>
              <a:tr h="459180">
                <a:tc>
                  <a:txBody>
                    <a:bodyPr/>
                    <a:lstStyle/>
                    <a:p>
                      <a:pPr algn="just" rtl="0" fontAlgn="ctr"/>
                      <a:r>
                        <a:rPr lang="es-MX" sz="1600" b="1" i="1" u="none" strike="noStrike">
                          <a:solidFill>
                            <a:srgbClr val="A6A6A6"/>
                          </a:solidFill>
                          <a:effectLst/>
                          <a:latin typeface="Calibri" panose="020F0502020204030204" pitchFamily="34" charset="0"/>
                        </a:rPr>
                        <a:t>Edificaciones Pradera </a:t>
                      </a:r>
                      <a:br>
                        <a:rPr lang="es-MX" sz="1600" b="1" i="1" u="none" strike="noStrike">
                          <a:solidFill>
                            <a:srgbClr val="A6A6A6"/>
                          </a:solidFill>
                          <a:effectLst/>
                          <a:latin typeface="Calibri" panose="020F0502020204030204" pitchFamily="34" charset="0"/>
                        </a:rPr>
                      </a:br>
                      <a:r>
                        <a:rPr lang="es-MX" sz="1600" b="1" i="1" u="none" strike="noStrike">
                          <a:solidFill>
                            <a:srgbClr val="A6A6A6"/>
                          </a:solidFill>
                          <a:effectLst/>
                          <a:latin typeface="Calibri" panose="020F0502020204030204" pitchFamily="34" charset="0"/>
                        </a:rPr>
                        <a:t>(Acueducto y Alcantarillado)</a:t>
                      </a:r>
                    </a:p>
                  </a:txBody>
                  <a:tcPr marL="6350" marR="6350" marT="63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MX" sz="1800" b="0" i="0" u="none" strike="noStrike">
                          <a:solidFill>
                            <a:srgbClr val="808080"/>
                          </a:solidFill>
                          <a:effectLst/>
                          <a:latin typeface="Calibri" panose="020F0502020204030204" pitchFamily="34" charset="0"/>
                        </a:rPr>
                        <a:t>                         - </a:t>
                      </a:r>
                    </a:p>
                  </a:txBody>
                  <a:tcPr marL="6350" marR="6350" marT="63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MX" sz="1800" b="0" i="0" u="none" strike="noStrike">
                          <a:solidFill>
                            <a:srgbClr val="808080"/>
                          </a:solidFill>
                          <a:effectLst/>
                          <a:latin typeface="Calibri" panose="020F0502020204030204" pitchFamily="34" charset="0"/>
                        </a:rPr>
                        <a:t>               - </a:t>
                      </a:r>
                    </a:p>
                  </a:txBody>
                  <a:tcPr marL="6350" marR="6350" marT="63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800" b="0" i="0" u="none" strike="noStrike">
                          <a:solidFill>
                            <a:srgbClr val="808080"/>
                          </a:solidFill>
                          <a:effectLst/>
                          <a:latin typeface="Calibri" panose="020F0502020204030204" pitchFamily="34" charset="0"/>
                        </a:rPr>
                        <a:t> </a:t>
                      </a:r>
                    </a:p>
                  </a:txBody>
                  <a:tcPr marL="6350" marR="6350" marT="63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600" b="1" i="0" u="none" strike="noStrike">
                          <a:solidFill>
                            <a:srgbClr val="757171"/>
                          </a:solidFill>
                          <a:effectLst/>
                          <a:latin typeface="Calibri" panose="020F0502020204030204" pitchFamily="34" charset="0"/>
                        </a:rPr>
                        <a:t>0%</a:t>
                      </a:r>
                    </a:p>
                  </a:txBody>
                  <a:tcPr marL="6350" marR="6350" marT="63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s-MX" sz="1600" b="1" i="0" u="none" strike="noStrike">
                          <a:solidFill>
                            <a:srgbClr val="757171"/>
                          </a:solidFill>
                          <a:effectLst/>
                          <a:latin typeface="Calibri" panose="020F0502020204030204" pitchFamily="34" charset="0"/>
                        </a:rPr>
                        <a:t>0%</a:t>
                      </a:r>
                    </a:p>
                  </a:txBody>
                  <a:tcPr marL="6350" marR="6350" marT="63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408385493"/>
                  </a:ext>
                </a:extLst>
              </a:tr>
              <a:tr h="256922">
                <a:tc>
                  <a:txBody>
                    <a:bodyPr/>
                    <a:lstStyle/>
                    <a:p>
                      <a:pPr algn="just" rtl="0" fontAlgn="ctr"/>
                      <a:r>
                        <a:rPr lang="es-MX" sz="1600" b="1" i="1" u="none" strike="noStrike">
                          <a:solidFill>
                            <a:srgbClr val="A6A6A6"/>
                          </a:solidFill>
                          <a:effectLst/>
                          <a:latin typeface="Calibri" panose="020F0502020204030204" pitchFamily="34" charset="0"/>
                        </a:rPr>
                        <a:t>Estación de Transferencia</a:t>
                      </a:r>
                    </a:p>
                  </a:txBody>
                  <a:tcPr marL="6350" marR="6350" marT="63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MX" sz="1800" b="0" i="0" u="none" strike="noStrike">
                          <a:solidFill>
                            <a:srgbClr val="808080"/>
                          </a:solidFill>
                          <a:effectLst/>
                          <a:latin typeface="Calibri" panose="020F0502020204030204" pitchFamily="34" charset="0"/>
                        </a:rPr>
                        <a:t>$ 260</a:t>
                      </a:r>
                    </a:p>
                  </a:txBody>
                  <a:tcPr marL="6350" marR="6350" marT="63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MX" sz="1800" b="0" i="0" u="none" strike="noStrike">
                          <a:solidFill>
                            <a:srgbClr val="808080"/>
                          </a:solidFill>
                          <a:effectLst/>
                          <a:latin typeface="Calibri" panose="020F0502020204030204" pitchFamily="34" charset="0"/>
                        </a:rPr>
                        <a:t>$ 175</a:t>
                      </a:r>
                    </a:p>
                  </a:txBody>
                  <a:tcPr marL="6350" marR="6350" marT="63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800" b="0" i="0" u="none" strike="noStrike">
                          <a:solidFill>
                            <a:srgbClr val="808080"/>
                          </a:solidFill>
                          <a:effectLst/>
                          <a:latin typeface="Calibri" panose="020F0502020204030204" pitchFamily="34" charset="0"/>
                        </a:rPr>
                        <a:t>67%</a:t>
                      </a:r>
                    </a:p>
                  </a:txBody>
                  <a:tcPr marL="6350" marR="6350" marT="63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600" b="1" i="0" u="none" strike="noStrike">
                          <a:solidFill>
                            <a:srgbClr val="757171"/>
                          </a:solidFill>
                          <a:effectLst/>
                          <a:latin typeface="Calibri" panose="020F0502020204030204" pitchFamily="34" charset="0"/>
                        </a:rPr>
                        <a:t>36%</a:t>
                      </a:r>
                    </a:p>
                  </a:txBody>
                  <a:tcPr marL="6350" marR="6350" marT="63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s-MX" sz="1600" b="1" i="0" u="none" strike="noStrike">
                          <a:solidFill>
                            <a:srgbClr val="757171"/>
                          </a:solidFill>
                          <a:effectLst/>
                          <a:latin typeface="Calibri" panose="020F0502020204030204" pitchFamily="34" charset="0"/>
                        </a:rPr>
                        <a:t>30%</a:t>
                      </a:r>
                    </a:p>
                  </a:txBody>
                  <a:tcPr marL="6350" marR="6350" marT="63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010945740"/>
                  </a:ext>
                </a:extLst>
              </a:tr>
              <a:tr h="459180">
                <a:tc>
                  <a:txBody>
                    <a:bodyPr/>
                    <a:lstStyle/>
                    <a:p>
                      <a:pPr algn="l" rtl="0" fontAlgn="ctr"/>
                      <a:r>
                        <a:rPr lang="es-MX" sz="1600" b="1" i="1" u="none" strike="noStrike" dirty="0">
                          <a:solidFill>
                            <a:srgbClr val="A6A6A6"/>
                          </a:solidFill>
                          <a:effectLst/>
                          <a:latin typeface="Calibri" panose="020F0502020204030204" pitchFamily="34" charset="0"/>
                        </a:rPr>
                        <a:t>Base de Operaciones (Sede Administrativa)</a:t>
                      </a:r>
                    </a:p>
                  </a:txBody>
                  <a:tcPr marL="6350" marR="6350" marT="63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MX" sz="1800" b="0" i="0" u="none" strike="noStrike">
                          <a:solidFill>
                            <a:srgbClr val="808080"/>
                          </a:solidFill>
                          <a:effectLst/>
                          <a:latin typeface="Calibri" panose="020F0502020204030204" pitchFamily="34" charset="0"/>
                        </a:rPr>
                        <a:t>$ 552</a:t>
                      </a:r>
                    </a:p>
                  </a:txBody>
                  <a:tcPr marL="6350" marR="6350" marT="63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MX" sz="1800" b="0" i="0" u="none" strike="noStrike">
                          <a:solidFill>
                            <a:srgbClr val="808080"/>
                          </a:solidFill>
                          <a:effectLst/>
                          <a:latin typeface="Calibri" panose="020F0502020204030204" pitchFamily="34" charset="0"/>
                        </a:rPr>
                        <a:t>               - </a:t>
                      </a:r>
                    </a:p>
                  </a:txBody>
                  <a:tcPr marL="6350" marR="6350" marT="63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800" b="0" i="0" u="none" strike="noStrike">
                          <a:solidFill>
                            <a:srgbClr val="808080"/>
                          </a:solidFill>
                          <a:effectLst/>
                          <a:latin typeface="Calibri" panose="020F0502020204030204" pitchFamily="34" charset="0"/>
                        </a:rPr>
                        <a:t>0%</a:t>
                      </a:r>
                    </a:p>
                  </a:txBody>
                  <a:tcPr marL="6350" marR="6350" marT="63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600" b="1" i="0" u="none" strike="noStrike">
                          <a:solidFill>
                            <a:srgbClr val="757171"/>
                          </a:solidFill>
                          <a:effectLst/>
                          <a:latin typeface="Calibri" panose="020F0502020204030204" pitchFamily="34" charset="0"/>
                        </a:rPr>
                        <a:t>52%</a:t>
                      </a:r>
                    </a:p>
                  </a:txBody>
                  <a:tcPr marL="6350" marR="6350" marT="63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s-MX" sz="1600" b="1" i="0" u="none" strike="noStrike">
                          <a:solidFill>
                            <a:srgbClr val="757171"/>
                          </a:solidFill>
                          <a:effectLst/>
                          <a:latin typeface="Calibri" panose="020F0502020204030204" pitchFamily="34" charset="0"/>
                        </a:rPr>
                        <a:t>0%</a:t>
                      </a:r>
                    </a:p>
                  </a:txBody>
                  <a:tcPr marL="6350" marR="6350" marT="63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249492440"/>
                  </a:ext>
                </a:extLst>
              </a:tr>
              <a:tr h="262388">
                <a:tc>
                  <a:txBody>
                    <a:bodyPr/>
                    <a:lstStyle/>
                    <a:p>
                      <a:pPr algn="l" rtl="0" fontAlgn="ctr"/>
                      <a:r>
                        <a:rPr lang="es-MX" sz="1600" b="1" i="1" u="none" strike="noStrike">
                          <a:solidFill>
                            <a:srgbClr val="A6A6A6"/>
                          </a:solidFill>
                          <a:effectLst/>
                          <a:latin typeface="Calibri" panose="020F0502020204030204" pitchFamily="34" charset="0"/>
                        </a:rPr>
                        <a:t>Base de Operaciones (PTAR)</a:t>
                      </a:r>
                    </a:p>
                  </a:txBody>
                  <a:tcPr marL="6350" marR="6350" marT="635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rtl="0" fontAlgn="ctr"/>
                      <a:r>
                        <a:rPr lang="es-MX" sz="1800" b="0" i="0" u="none" strike="noStrike">
                          <a:solidFill>
                            <a:srgbClr val="808080"/>
                          </a:solidFill>
                          <a:effectLst/>
                          <a:latin typeface="Calibri" panose="020F0502020204030204" pitchFamily="34" charset="0"/>
                        </a:rPr>
                        <a:t>$ 58</a:t>
                      </a:r>
                    </a:p>
                  </a:txBody>
                  <a:tcPr marL="6350" marR="6350" marT="635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rtl="0" fontAlgn="ctr"/>
                      <a:r>
                        <a:rPr lang="es-MX" sz="1800" b="0" i="0" u="none" strike="noStrike">
                          <a:solidFill>
                            <a:srgbClr val="808080"/>
                          </a:solidFill>
                          <a:effectLst/>
                          <a:latin typeface="Calibri" panose="020F0502020204030204" pitchFamily="34" charset="0"/>
                        </a:rPr>
                        <a:t>$ 24</a:t>
                      </a:r>
                    </a:p>
                  </a:txBody>
                  <a:tcPr marL="6350" marR="6350" marT="635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rtl="0" fontAlgn="ctr"/>
                      <a:r>
                        <a:rPr lang="es-MX" sz="1800" b="0" i="0" u="none" strike="noStrike">
                          <a:solidFill>
                            <a:srgbClr val="808080"/>
                          </a:solidFill>
                          <a:effectLst/>
                          <a:latin typeface="Calibri" panose="020F0502020204030204" pitchFamily="34" charset="0"/>
                        </a:rPr>
                        <a:t>42%</a:t>
                      </a:r>
                    </a:p>
                  </a:txBody>
                  <a:tcPr marL="6350" marR="6350" marT="635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rtl="0" fontAlgn="ctr"/>
                      <a:r>
                        <a:rPr lang="es-MX" sz="1600" b="1" i="0" u="none" strike="noStrike">
                          <a:solidFill>
                            <a:srgbClr val="757171"/>
                          </a:solidFill>
                          <a:effectLst/>
                          <a:latin typeface="Calibri" panose="020F0502020204030204" pitchFamily="34" charset="0"/>
                        </a:rPr>
                        <a:t>100%</a:t>
                      </a:r>
                    </a:p>
                  </a:txBody>
                  <a:tcPr marL="6350" marR="6350" marT="635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2F2F2"/>
                    </a:solidFill>
                  </a:tcPr>
                </a:tc>
                <a:tc>
                  <a:txBody>
                    <a:bodyPr/>
                    <a:lstStyle/>
                    <a:p>
                      <a:pPr algn="ctr" rtl="0" fontAlgn="ctr"/>
                      <a:r>
                        <a:rPr lang="es-MX" sz="1600" b="1" i="0" u="none" strike="noStrike">
                          <a:solidFill>
                            <a:srgbClr val="757171"/>
                          </a:solidFill>
                          <a:effectLst/>
                          <a:latin typeface="Calibri" panose="020F0502020204030204" pitchFamily="34" charset="0"/>
                        </a:rPr>
                        <a:t>76%</a:t>
                      </a:r>
                    </a:p>
                  </a:txBody>
                  <a:tcPr marL="6350" marR="6350" marT="635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163767374"/>
                  </a:ext>
                </a:extLst>
              </a:tr>
              <a:tr h="262388">
                <a:tc>
                  <a:txBody>
                    <a:bodyPr/>
                    <a:lstStyle/>
                    <a:p>
                      <a:pPr algn="l" rtl="0" fontAlgn="b"/>
                      <a:r>
                        <a:rPr lang="es-MX" sz="1600" b="1" i="0" u="none" strike="noStrike">
                          <a:solidFill>
                            <a:srgbClr val="ED7D31"/>
                          </a:solidFill>
                          <a:effectLst/>
                          <a:latin typeface="Calibri" panose="020F0502020204030204" pitchFamily="34" charset="0"/>
                        </a:rPr>
                        <a:t>SubTotal</a:t>
                      </a:r>
                    </a:p>
                  </a:txBody>
                  <a:tcPr marL="6350" marR="6350" marT="635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r" rtl="0" fontAlgn="b"/>
                      <a:r>
                        <a:rPr lang="es-MX" sz="1800" b="1" i="0" u="none" strike="noStrike">
                          <a:solidFill>
                            <a:srgbClr val="ED7D31"/>
                          </a:solidFill>
                          <a:effectLst/>
                          <a:latin typeface="Calibri" panose="020F0502020204030204" pitchFamily="34" charset="0"/>
                        </a:rPr>
                        <a:t>$ 6.392</a:t>
                      </a:r>
                    </a:p>
                  </a:txBody>
                  <a:tcPr marL="6350" marR="6350" marT="635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r" rtl="0" fontAlgn="b"/>
                      <a:r>
                        <a:rPr lang="es-MX" sz="1800" b="1" i="0" u="none" strike="noStrike">
                          <a:solidFill>
                            <a:srgbClr val="ED7D31"/>
                          </a:solidFill>
                          <a:effectLst/>
                          <a:latin typeface="Calibri" panose="020F0502020204030204" pitchFamily="34" charset="0"/>
                        </a:rPr>
                        <a:t>$ 1.528</a:t>
                      </a:r>
                    </a:p>
                  </a:txBody>
                  <a:tcPr marL="6350" marR="6350" marT="635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rtl="0" fontAlgn="b"/>
                      <a:r>
                        <a:rPr lang="es-MX" sz="1800" b="1" i="0" u="none" strike="noStrike">
                          <a:solidFill>
                            <a:srgbClr val="ED7D31"/>
                          </a:solidFill>
                          <a:effectLst/>
                          <a:latin typeface="Calibri" panose="020F0502020204030204" pitchFamily="34" charset="0"/>
                        </a:rPr>
                        <a:t>24%</a:t>
                      </a:r>
                    </a:p>
                  </a:txBody>
                  <a:tcPr marL="6350" marR="6350" marT="635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rtl="0" fontAlgn="ctr"/>
                      <a:r>
                        <a:rPr lang="es-MX" sz="1600" b="0" i="0" u="none" strike="noStrike">
                          <a:solidFill>
                            <a:srgbClr val="ED7D31"/>
                          </a:solidFill>
                          <a:effectLst/>
                          <a:latin typeface="Arial" panose="020B0604020202020204" pitchFamily="34" charset="0"/>
                        </a:rPr>
                        <a:t> </a:t>
                      </a:r>
                    </a:p>
                  </a:txBody>
                  <a:tcPr marL="6350" marR="6350" marT="635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l" rtl="0" fontAlgn="b"/>
                      <a:r>
                        <a:rPr lang="es-MX" sz="1600" b="0" i="0" u="none" strike="noStrike">
                          <a:solidFill>
                            <a:srgbClr val="ED7D31"/>
                          </a:solidFill>
                          <a:effectLst/>
                          <a:latin typeface="Arial" panose="020B0604020202020204" pitchFamily="34" charset="0"/>
                        </a:rPr>
                        <a:t> </a:t>
                      </a:r>
                    </a:p>
                  </a:txBody>
                  <a:tcPr marL="6350" marR="6350" marT="6350" marB="0" anchor="b">
                    <a:lnL>
                      <a:noFill/>
                    </a:lnL>
                    <a:lnR>
                      <a:noFill/>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338151910"/>
                  </a:ext>
                </a:extLst>
              </a:tr>
              <a:tr h="262388">
                <a:tc>
                  <a:txBody>
                    <a:bodyPr/>
                    <a:lstStyle/>
                    <a:p>
                      <a:pPr algn="l" rtl="0" fontAlgn="b"/>
                      <a:r>
                        <a:rPr lang="es-MX" sz="1600" b="1" i="0" u="none" strike="noStrike">
                          <a:solidFill>
                            <a:srgbClr val="92D050"/>
                          </a:solidFill>
                          <a:effectLst/>
                          <a:latin typeface="Calibri" panose="020F0502020204030204" pitchFamily="34" charset="0"/>
                        </a:rPr>
                        <a:t>Otras Aplicaciones de Inversión</a:t>
                      </a:r>
                    </a:p>
                  </a:txBody>
                  <a:tcPr marL="6350" marR="6350" marT="635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r" rtl="0" fontAlgn="ctr"/>
                      <a:r>
                        <a:rPr lang="es-MX" sz="1800" b="1" i="0" u="none" strike="noStrike">
                          <a:solidFill>
                            <a:srgbClr val="92D050"/>
                          </a:solidFill>
                          <a:effectLst/>
                          <a:latin typeface="Calibri" panose="020F0502020204030204" pitchFamily="34" charset="0"/>
                        </a:rPr>
                        <a:t>$ 612</a:t>
                      </a:r>
                    </a:p>
                  </a:txBody>
                  <a:tcPr marL="6350" marR="6350" marT="635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r" rtl="0" fontAlgn="ctr"/>
                      <a:r>
                        <a:rPr lang="es-MX" sz="1800" b="1" i="0" u="none" strike="noStrike">
                          <a:solidFill>
                            <a:srgbClr val="92D050"/>
                          </a:solidFill>
                          <a:effectLst/>
                          <a:latin typeface="Calibri" panose="020F0502020204030204" pitchFamily="34" charset="0"/>
                        </a:rPr>
                        <a:t>$ 1.551</a:t>
                      </a:r>
                    </a:p>
                  </a:txBody>
                  <a:tcPr marL="6350" marR="6350" marT="635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rtl="0" fontAlgn="ctr"/>
                      <a:r>
                        <a:rPr lang="es-MX" sz="1800" b="1" i="0" u="none" strike="noStrike">
                          <a:solidFill>
                            <a:srgbClr val="92D050"/>
                          </a:solidFill>
                          <a:effectLst/>
                          <a:latin typeface="Calibri" panose="020F0502020204030204" pitchFamily="34" charset="0"/>
                        </a:rPr>
                        <a:t>253%</a:t>
                      </a:r>
                    </a:p>
                  </a:txBody>
                  <a:tcPr marL="6350" marR="6350" marT="635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l" rtl="0" fontAlgn="b"/>
                      <a:r>
                        <a:rPr lang="es-MX" sz="1600" b="0" i="0" u="none" strike="noStrike">
                          <a:solidFill>
                            <a:srgbClr val="92D050"/>
                          </a:solidFill>
                          <a:effectLst/>
                          <a:latin typeface="Arial" panose="020B0604020202020204" pitchFamily="34" charset="0"/>
                        </a:rPr>
                        <a:t> </a:t>
                      </a:r>
                    </a:p>
                  </a:txBody>
                  <a:tcPr marL="6350" marR="6350" marT="635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rtl="0" fontAlgn="b"/>
                      <a:r>
                        <a:rPr lang="es-MX" sz="1600" b="0" i="0" u="none" strike="noStrike">
                          <a:solidFill>
                            <a:srgbClr val="92D050"/>
                          </a:solidFill>
                          <a:effectLst/>
                          <a:latin typeface="Arial" panose="020B0604020202020204" pitchFamily="34" charset="0"/>
                        </a:rPr>
                        <a:t> </a:t>
                      </a:r>
                    </a:p>
                  </a:txBody>
                  <a:tcPr marL="6350" marR="6350" marT="6350" marB="0" anchor="b">
                    <a:lnL>
                      <a:noFill/>
                    </a:lnL>
                    <a:lnR>
                      <a:noFill/>
                    </a:lnR>
                    <a:lnT>
                      <a:noFill/>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2364355848"/>
                  </a:ext>
                </a:extLst>
              </a:tr>
              <a:tr h="262388">
                <a:tc>
                  <a:txBody>
                    <a:bodyPr/>
                    <a:lstStyle/>
                    <a:p>
                      <a:pPr algn="l" rtl="0" fontAlgn="ctr"/>
                      <a:r>
                        <a:rPr lang="es-MX" sz="1600" b="1" i="0" u="none" strike="noStrike">
                          <a:solidFill>
                            <a:srgbClr val="ED7D31"/>
                          </a:solidFill>
                          <a:effectLst/>
                          <a:latin typeface="Calibri" panose="020F0502020204030204" pitchFamily="34" charset="0"/>
                        </a:rPr>
                        <a:t>Total Inversiones</a:t>
                      </a:r>
                    </a:p>
                  </a:txBody>
                  <a:tcPr marL="6350" marR="6350" marT="635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r" rtl="0" fontAlgn="ctr"/>
                      <a:r>
                        <a:rPr lang="es-MX" sz="1800" b="1" i="0" u="none" strike="noStrike">
                          <a:solidFill>
                            <a:srgbClr val="ED7D31"/>
                          </a:solidFill>
                          <a:effectLst/>
                          <a:latin typeface="Calibri" panose="020F0502020204030204" pitchFamily="34" charset="0"/>
                        </a:rPr>
                        <a:t>$ 7.004</a:t>
                      </a:r>
                    </a:p>
                  </a:txBody>
                  <a:tcPr marL="6350" marR="6350" marT="635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r" rtl="0" fontAlgn="ctr"/>
                      <a:r>
                        <a:rPr lang="es-MX" sz="1800" b="1" i="0" u="none" strike="noStrike">
                          <a:solidFill>
                            <a:srgbClr val="ED7D31"/>
                          </a:solidFill>
                          <a:effectLst/>
                          <a:latin typeface="Calibri" panose="020F0502020204030204" pitchFamily="34" charset="0"/>
                        </a:rPr>
                        <a:t>$ 3.079</a:t>
                      </a:r>
                    </a:p>
                  </a:txBody>
                  <a:tcPr marL="6350" marR="6350" marT="635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rtl="0" fontAlgn="ctr"/>
                      <a:r>
                        <a:rPr lang="es-MX" sz="1800" b="1" i="0" u="none" strike="noStrike">
                          <a:solidFill>
                            <a:srgbClr val="ED7D31"/>
                          </a:solidFill>
                          <a:effectLst/>
                          <a:latin typeface="Calibri" panose="020F0502020204030204" pitchFamily="34" charset="0"/>
                        </a:rPr>
                        <a:t>44%</a:t>
                      </a:r>
                    </a:p>
                  </a:txBody>
                  <a:tcPr marL="6350" marR="6350" marT="635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1100" b="0" i="0" u="none" strike="noStrike">
                        <a:solidFill>
                          <a:srgbClr val="000000"/>
                        </a:solidFill>
                        <a:effectLst/>
                        <a:latin typeface="Calibri" panose="020F0502020204030204" pitchFamily="34" charset="0"/>
                      </a:endParaRPr>
                    </a:p>
                  </a:txBody>
                  <a:tcPr marL="6350" marR="6350" marT="635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MX" sz="1100" b="0" i="0" u="none" strike="noStrike" dirty="0">
                        <a:solidFill>
                          <a:srgbClr val="000000"/>
                        </a:solidFill>
                        <a:effectLst/>
                        <a:latin typeface="Calibri" panose="020F0502020204030204" pitchFamily="34" charset="0"/>
                      </a:endParaRPr>
                    </a:p>
                  </a:txBody>
                  <a:tcPr marL="6350" marR="6350" marT="6350" marB="0" anchor="b">
                    <a:lnL>
                      <a:noFill/>
                    </a:lnL>
                    <a:lnR>
                      <a:noFill/>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953442325"/>
                  </a:ext>
                </a:extLst>
              </a:tr>
            </a:tbl>
          </a:graphicData>
        </a:graphic>
      </p:graphicFrame>
    </p:spTree>
    <p:extLst>
      <p:ext uri="{BB962C8B-B14F-4D97-AF65-F5344CB8AC3E}">
        <p14:creationId xmlns:p14="http://schemas.microsoft.com/office/powerpoint/2010/main" val="2749713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DBF6AC06-2AF4-462B-83BD-5077A91227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spTree>
    <p:extLst>
      <p:ext uri="{BB962C8B-B14F-4D97-AF65-F5344CB8AC3E}">
        <p14:creationId xmlns:p14="http://schemas.microsoft.com/office/powerpoint/2010/main" val="1555251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512DC39-1B4D-420C-BDFC-B6A952E74F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55181" y="-2"/>
            <a:ext cx="3336819" cy="6858000"/>
          </a:xfrm>
          <a:prstGeom prst="rect">
            <a:avLst/>
          </a:prstGeom>
        </p:spPr>
      </p:pic>
      <p:sp>
        <p:nvSpPr>
          <p:cNvPr id="9" name="CuadroTexto 8">
            <a:extLst>
              <a:ext uri="{FF2B5EF4-FFF2-40B4-BE49-F238E27FC236}">
                <a16:creationId xmlns:a16="http://schemas.microsoft.com/office/drawing/2014/main" id="{0AB40CE4-0972-4C3E-AB28-27A58CBF5B97}"/>
              </a:ext>
            </a:extLst>
          </p:cNvPr>
          <p:cNvSpPr txBox="1"/>
          <p:nvPr/>
        </p:nvSpPr>
        <p:spPr>
          <a:xfrm>
            <a:off x="2088081" y="228680"/>
            <a:ext cx="7991061" cy="1323439"/>
          </a:xfrm>
          <a:prstGeom prst="rect">
            <a:avLst/>
          </a:prstGeom>
          <a:noFill/>
        </p:spPr>
        <p:txBody>
          <a:bodyPr wrap="square" rtlCol="0">
            <a:spAutoFit/>
          </a:bodyPr>
          <a:lstStyle/>
          <a:p>
            <a:pPr algn="ctr"/>
            <a:r>
              <a:rPr lang="es-CO" sz="4000" b="1" dirty="0">
                <a:solidFill>
                  <a:srgbClr val="EE7402"/>
                </a:solidFill>
                <a:latin typeface="VAG Rounded Std Thin" panose="020F0802020204020204" pitchFamily="34" charset="0"/>
              </a:rPr>
              <a:t>Indicadores</a:t>
            </a:r>
          </a:p>
          <a:p>
            <a:pPr algn="ctr"/>
            <a:r>
              <a:rPr lang="es-CO" sz="4000" b="1" dirty="0">
                <a:solidFill>
                  <a:srgbClr val="EE7402"/>
                </a:solidFill>
                <a:latin typeface="VAG Rounded Std Thin" panose="020F0802020204020204" pitchFamily="34" charset="0"/>
              </a:rPr>
              <a:t>Cuadro de Mando Integral</a:t>
            </a:r>
          </a:p>
        </p:txBody>
      </p:sp>
      <p:pic>
        <p:nvPicPr>
          <p:cNvPr id="11" name="Imagen 10">
            <a:extLst>
              <a:ext uri="{FF2B5EF4-FFF2-40B4-BE49-F238E27FC236}">
                <a16:creationId xmlns:a16="http://schemas.microsoft.com/office/drawing/2014/main" id="{EE2E4F92-FDBF-4D2D-A150-EF7EC24230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4706224"/>
            <a:ext cx="1305570" cy="2151774"/>
          </a:xfrm>
          <a:prstGeom prst="rect">
            <a:avLst/>
          </a:prstGeom>
        </p:spPr>
      </p:pic>
      <p:sp>
        <p:nvSpPr>
          <p:cNvPr id="12" name="106 Pentágono">
            <a:hlinkClick r:id="" action="ppaction://noaction"/>
            <a:extLst>
              <a:ext uri="{FF2B5EF4-FFF2-40B4-BE49-F238E27FC236}">
                <a16:creationId xmlns:a16="http://schemas.microsoft.com/office/drawing/2014/main" id="{94A0F890-BDDD-4E27-B906-4A57D8CE5967}"/>
              </a:ext>
            </a:extLst>
          </p:cNvPr>
          <p:cNvSpPr/>
          <p:nvPr/>
        </p:nvSpPr>
        <p:spPr>
          <a:xfrm>
            <a:off x="-18545" y="1449997"/>
            <a:ext cx="2602739" cy="942876"/>
          </a:xfrm>
          <a:prstGeom prst="homePlate">
            <a:avLst>
              <a:gd name="adj" fmla="val 17677"/>
            </a:avLst>
          </a:prstGeom>
          <a:solidFill>
            <a:schemeClr val="accent4"/>
          </a:solidFill>
          <a:ln>
            <a:noFill/>
          </a:ln>
          <a:effectLst/>
          <a:scene3d>
            <a:camera prst="orthographicFront">
              <a:rot lat="0" lon="0" rev="0"/>
            </a:camera>
            <a:lightRig rig="balanced" dir="t">
              <a:rot lat="0" lon="0" rev="8700000"/>
            </a:lightRig>
          </a:scene3d>
          <a:sp3d/>
        </p:spPr>
        <p:txBody>
          <a:bodyPr lIns="91411" tIns="45706" rIns="91411" bIns="45706"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200" b="1" i="0" u="none" strike="noStrike" kern="1200" cap="none" spc="0" normalizeH="0" baseline="0" noProof="0" dirty="0">
                <a:ln>
                  <a:noFill/>
                </a:ln>
                <a:solidFill>
                  <a:schemeClr val="bg1"/>
                </a:solidFill>
                <a:effectLst/>
                <a:uLnTx/>
                <a:uFillTx/>
                <a:latin typeface="Arial Rounded MT" panose="02000506050000020004" pitchFamily="2" charset="0"/>
                <a:sym typeface="Calibri"/>
              </a:rPr>
              <a:t>Generación de valor</a:t>
            </a:r>
          </a:p>
        </p:txBody>
      </p:sp>
      <p:sp>
        <p:nvSpPr>
          <p:cNvPr id="13" name="107 Pentágono">
            <a:hlinkClick r:id="" action="ppaction://noaction"/>
            <a:extLst>
              <a:ext uri="{FF2B5EF4-FFF2-40B4-BE49-F238E27FC236}">
                <a16:creationId xmlns:a16="http://schemas.microsoft.com/office/drawing/2014/main" id="{7EF0E10A-FF65-4EED-8AC6-DD828112A218}"/>
              </a:ext>
            </a:extLst>
          </p:cNvPr>
          <p:cNvSpPr/>
          <p:nvPr/>
        </p:nvSpPr>
        <p:spPr>
          <a:xfrm>
            <a:off x="204958" y="2868564"/>
            <a:ext cx="2581086" cy="942877"/>
          </a:xfrm>
          <a:prstGeom prst="homePlate">
            <a:avLst>
              <a:gd name="adj" fmla="val 17677"/>
            </a:avLst>
          </a:prstGeom>
          <a:solidFill>
            <a:srgbClr val="92BD44"/>
          </a:solidFill>
          <a:ln>
            <a:noFill/>
          </a:ln>
          <a:effectLst/>
          <a:scene3d>
            <a:camera prst="orthographicFront">
              <a:rot lat="0" lon="0" rev="0"/>
            </a:camera>
            <a:lightRig rig="threePt" dir="t">
              <a:rot lat="0" lon="0" rev="1200000"/>
            </a:lightRig>
          </a:scene3d>
          <a:sp3d/>
        </p:spPr>
        <p:txBody>
          <a:bodyPr lIns="91411" tIns="45706" rIns="91411" bIns="45706"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200" b="1" i="0" u="none" strike="noStrike" kern="1200" cap="none" spc="0" normalizeH="0" baseline="0" noProof="0" dirty="0">
                <a:ln>
                  <a:noFill/>
                </a:ln>
                <a:solidFill>
                  <a:prstClr val="white"/>
                </a:solidFill>
                <a:effectLst/>
                <a:uLnTx/>
                <a:uFillTx/>
                <a:latin typeface="Arial Rounded MT" panose="02000506050000020004" pitchFamily="2" charset="0"/>
                <a:sym typeface="Calibri"/>
              </a:rPr>
              <a:t>Clientes y Mercados</a:t>
            </a:r>
          </a:p>
        </p:txBody>
      </p:sp>
      <p:sp>
        <p:nvSpPr>
          <p:cNvPr id="14" name="114 Pentágono">
            <a:hlinkClick r:id="" action="ppaction://noaction"/>
            <a:extLst>
              <a:ext uri="{FF2B5EF4-FFF2-40B4-BE49-F238E27FC236}">
                <a16:creationId xmlns:a16="http://schemas.microsoft.com/office/drawing/2014/main" id="{C98E8F8E-1380-430A-A1EB-C013F1D58391}"/>
              </a:ext>
            </a:extLst>
          </p:cNvPr>
          <p:cNvSpPr/>
          <p:nvPr/>
        </p:nvSpPr>
        <p:spPr>
          <a:xfrm>
            <a:off x="646837" y="4210932"/>
            <a:ext cx="2627339" cy="938809"/>
          </a:xfrm>
          <a:prstGeom prst="homePlate">
            <a:avLst>
              <a:gd name="adj" fmla="val 17677"/>
            </a:avLst>
          </a:prstGeom>
          <a:solidFill>
            <a:srgbClr val="EE772D"/>
          </a:solidFill>
          <a:ln>
            <a:noFill/>
          </a:ln>
          <a:effectLst/>
          <a:scene3d>
            <a:camera prst="orthographicFront">
              <a:rot lat="0" lon="0" rev="0"/>
            </a:camera>
            <a:lightRig rig="threePt" dir="t">
              <a:rot lat="0" lon="0" rev="1200000"/>
            </a:lightRig>
          </a:scene3d>
          <a:sp3d/>
        </p:spPr>
        <p:txBody>
          <a:bodyPr lIns="91411" tIns="45706" rIns="91411" bIns="45706"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200" b="1" i="0" u="none" strike="noStrike" kern="1200" cap="none" spc="0" normalizeH="0" baseline="0" noProof="0" dirty="0">
                <a:ln>
                  <a:noFill/>
                </a:ln>
                <a:solidFill>
                  <a:prstClr val="white"/>
                </a:solidFill>
                <a:effectLst/>
                <a:uLnTx/>
                <a:uFillTx/>
                <a:latin typeface="Arial Rounded MT" panose="02000506050000020004" pitchFamily="2" charset="0"/>
                <a:sym typeface="Calibri"/>
              </a:rPr>
              <a:t>Operaciones</a:t>
            </a:r>
          </a:p>
        </p:txBody>
      </p:sp>
      <p:sp>
        <p:nvSpPr>
          <p:cNvPr id="15" name="116 Pentágono">
            <a:hlinkClick r:id="" action="ppaction://noaction"/>
            <a:extLst>
              <a:ext uri="{FF2B5EF4-FFF2-40B4-BE49-F238E27FC236}">
                <a16:creationId xmlns:a16="http://schemas.microsoft.com/office/drawing/2014/main" id="{3C3BB67B-62C9-4CF7-A9D4-F847A225A93A}"/>
              </a:ext>
            </a:extLst>
          </p:cNvPr>
          <p:cNvSpPr/>
          <p:nvPr/>
        </p:nvSpPr>
        <p:spPr>
          <a:xfrm>
            <a:off x="1235791" y="5469004"/>
            <a:ext cx="2625543" cy="930416"/>
          </a:xfrm>
          <a:prstGeom prst="homePlate">
            <a:avLst>
              <a:gd name="adj" fmla="val 17677"/>
            </a:avLst>
          </a:prstGeom>
          <a:solidFill>
            <a:srgbClr val="00B0F0"/>
          </a:solidFill>
          <a:ln>
            <a:noFill/>
          </a:ln>
          <a:effectLst/>
          <a:scene3d>
            <a:camera prst="orthographicFront">
              <a:rot lat="0" lon="0" rev="0"/>
            </a:camera>
            <a:lightRig rig="threePt" dir="t">
              <a:rot lat="0" lon="0" rev="1200000"/>
            </a:lightRig>
          </a:scene3d>
          <a:sp3d/>
        </p:spPr>
        <p:txBody>
          <a:bodyPr lIns="91411" tIns="45706" rIns="91411" bIns="45706"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200" b="1" i="0" u="none" strike="noStrike" kern="1200" cap="none" spc="0" normalizeH="0" baseline="0" noProof="0" dirty="0">
                <a:ln>
                  <a:noFill/>
                </a:ln>
                <a:solidFill>
                  <a:prstClr val="white"/>
                </a:solidFill>
                <a:effectLst/>
                <a:uLnTx/>
                <a:uFillTx/>
                <a:latin typeface="Arial Rounded MT" panose="02000506050000020004" pitchFamily="2" charset="0"/>
                <a:sym typeface="Calibri"/>
              </a:rPr>
              <a:t>Aprendizaje y Desarrollo</a:t>
            </a:r>
          </a:p>
        </p:txBody>
      </p:sp>
      <p:sp>
        <p:nvSpPr>
          <p:cNvPr id="16" name="Oval 28">
            <a:hlinkClick r:id="rId6" action="ppaction://hlinksldjump"/>
            <a:extLst>
              <a:ext uri="{FF2B5EF4-FFF2-40B4-BE49-F238E27FC236}">
                <a16:creationId xmlns:a16="http://schemas.microsoft.com/office/drawing/2014/main" id="{82885334-6230-4B7C-9141-A363BD2B7027}"/>
              </a:ext>
            </a:extLst>
          </p:cNvPr>
          <p:cNvSpPr>
            <a:spLocks noChangeArrowheads="1"/>
          </p:cNvSpPr>
          <p:nvPr/>
        </p:nvSpPr>
        <p:spPr bwMode="auto">
          <a:xfrm>
            <a:off x="4738372" y="1555935"/>
            <a:ext cx="1345240" cy="694912"/>
          </a:xfrm>
          <a:prstGeom prst="roundRect">
            <a:avLst/>
          </a:prstGeom>
          <a:solidFill>
            <a:schemeClr val="accent4"/>
          </a:solidFill>
          <a:ln>
            <a:noFill/>
          </a:ln>
          <a:effectLst/>
          <a:scene3d>
            <a:camera prst="orthographicFront">
              <a:rot lat="0" lon="0" rev="0"/>
            </a:camera>
            <a:lightRig rig="balanced" dir="t">
              <a:rot lat="0" lon="0" rev="8700000"/>
            </a:lightRig>
          </a:scene3d>
          <a:sp3d/>
        </p:spPr>
        <p:txBody>
          <a:bodyPr lIns="91411" tIns="45706" rIns="91411" bIns="45706"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b="1" i="0" u="none" strike="noStrike" kern="1200" cap="none" spc="0" normalizeH="0" baseline="0" noProof="0" dirty="0">
                <a:ln>
                  <a:noFill/>
                </a:ln>
                <a:solidFill>
                  <a:schemeClr val="bg1"/>
                </a:solidFill>
                <a:effectLst/>
                <a:uLnTx/>
                <a:uFillTx/>
                <a:latin typeface="Arial Rounded MT" panose="02000506050000020004" pitchFamily="2" charset="0"/>
                <a:sym typeface="Calibri"/>
              </a:rPr>
              <a:t>EBITDA</a:t>
            </a:r>
          </a:p>
        </p:txBody>
      </p:sp>
      <p:sp>
        <p:nvSpPr>
          <p:cNvPr id="17" name="Oval 28">
            <a:hlinkClick r:id="rId7" action="ppaction://hlinksldjump"/>
            <a:extLst>
              <a:ext uri="{FF2B5EF4-FFF2-40B4-BE49-F238E27FC236}">
                <a16:creationId xmlns:a16="http://schemas.microsoft.com/office/drawing/2014/main" id="{92B01A87-1492-4436-8BE1-D1127DD63D5A}"/>
              </a:ext>
            </a:extLst>
          </p:cNvPr>
          <p:cNvSpPr>
            <a:spLocks noChangeArrowheads="1"/>
          </p:cNvSpPr>
          <p:nvPr/>
        </p:nvSpPr>
        <p:spPr bwMode="auto">
          <a:xfrm>
            <a:off x="3101005" y="2912664"/>
            <a:ext cx="2074492" cy="862270"/>
          </a:xfrm>
          <a:prstGeom prst="roundRect">
            <a:avLst/>
          </a:prstGeom>
          <a:solidFill>
            <a:srgbClr val="92BD44"/>
          </a:solidFill>
          <a:ln>
            <a:noFill/>
          </a:ln>
          <a:effectLst/>
          <a:scene3d>
            <a:camera prst="orthographicFront">
              <a:rot lat="0" lon="0" rev="0"/>
            </a:camera>
            <a:lightRig rig="threePt" dir="t">
              <a:rot lat="0" lon="0" rev="1200000"/>
            </a:lightRig>
          </a:scene3d>
          <a:sp3d/>
        </p:spPr>
        <p:txBody>
          <a:bodyPr lIns="91411" tIns="45706" rIns="91411" bIns="45706"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b="1" i="0" u="none" strike="noStrike" kern="1200" cap="none" spc="0" normalizeH="0" baseline="0" noProof="0" dirty="0">
                <a:ln>
                  <a:noFill/>
                </a:ln>
                <a:solidFill>
                  <a:schemeClr val="bg1"/>
                </a:solidFill>
                <a:effectLst/>
                <a:uLnTx/>
                <a:uFillTx/>
                <a:latin typeface="Arial Rounded MT" panose="02000506050000020004" pitchFamily="2" charset="0"/>
                <a:sym typeface="Calibri"/>
              </a:rPr>
              <a:t>Universalización</a:t>
            </a:r>
          </a:p>
        </p:txBody>
      </p:sp>
      <p:sp>
        <p:nvSpPr>
          <p:cNvPr id="18" name="Oval 28">
            <a:hlinkClick r:id="rId6" action="ppaction://hlinksldjump"/>
            <a:extLst>
              <a:ext uri="{FF2B5EF4-FFF2-40B4-BE49-F238E27FC236}">
                <a16:creationId xmlns:a16="http://schemas.microsoft.com/office/drawing/2014/main" id="{FAA0DBF7-C8CC-47D5-95CD-BD573CFC6BEC}"/>
              </a:ext>
            </a:extLst>
          </p:cNvPr>
          <p:cNvSpPr>
            <a:spLocks noChangeArrowheads="1"/>
          </p:cNvSpPr>
          <p:nvPr/>
        </p:nvSpPr>
        <p:spPr bwMode="auto">
          <a:xfrm>
            <a:off x="7941915" y="1571721"/>
            <a:ext cx="1520819" cy="666040"/>
          </a:xfrm>
          <a:prstGeom prst="roundRect">
            <a:avLst/>
          </a:prstGeom>
          <a:solidFill>
            <a:schemeClr val="accent4"/>
          </a:solidFill>
          <a:ln>
            <a:noFill/>
          </a:ln>
          <a:effectLst/>
          <a:scene3d>
            <a:camera prst="orthographicFront">
              <a:rot lat="0" lon="0" rev="0"/>
            </a:camera>
            <a:lightRig rig="balanced" dir="t">
              <a:rot lat="0" lon="0" rev="8700000"/>
            </a:lightRig>
          </a:scene3d>
          <a:sp3d/>
        </p:spPr>
        <p:txBody>
          <a:bodyPr lIns="91411" tIns="45706" rIns="91411" bIns="45706"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b="1" i="0" u="none" strike="noStrike" kern="1200" cap="none" spc="0" normalizeH="0" baseline="0" noProof="0" dirty="0">
                <a:ln>
                  <a:noFill/>
                </a:ln>
                <a:solidFill>
                  <a:schemeClr val="bg1"/>
                </a:solidFill>
                <a:effectLst/>
                <a:uLnTx/>
                <a:uFillTx/>
                <a:latin typeface="Arial Rounded MT" panose="02000506050000020004" pitchFamily="2" charset="0"/>
                <a:sym typeface="Calibri"/>
              </a:rPr>
              <a:t>Utilidad  Neta</a:t>
            </a:r>
          </a:p>
        </p:txBody>
      </p:sp>
      <p:sp>
        <p:nvSpPr>
          <p:cNvPr id="19" name="Oval 28">
            <a:hlinkClick r:id="rId6" action="ppaction://hlinksldjump"/>
            <a:extLst>
              <a:ext uri="{FF2B5EF4-FFF2-40B4-BE49-F238E27FC236}">
                <a16:creationId xmlns:a16="http://schemas.microsoft.com/office/drawing/2014/main" id="{F5615C51-E464-45FB-B428-20FAE26B5106}"/>
              </a:ext>
            </a:extLst>
          </p:cNvPr>
          <p:cNvSpPr>
            <a:spLocks noChangeArrowheads="1"/>
          </p:cNvSpPr>
          <p:nvPr/>
        </p:nvSpPr>
        <p:spPr bwMode="auto">
          <a:xfrm>
            <a:off x="6303485" y="1569419"/>
            <a:ext cx="1435101" cy="676482"/>
          </a:xfrm>
          <a:prstGeom prst="roundRect">
            <a:avLst/>
          </a:prstGeom>
          <a:solidFill>
            <a:schemeClr val="accent4"/>
          </a:solidFill>
          <a:ln>
            <a:noFill/>
          </a:ln>
          <a:effectLst/>
          <a:scene3d>
            <a:camera prst="orthographicFront">
              <a:rot lat="0" lon="0" rev="0"/>
            </a:camera>
            <a:lightRig rig="balanced" dir="t">
              <a:rot lat="0" lon="0" rev="8700000"/>
            </a:lightRig>
          </a:scene3d>
          <a:sp3d/>
        </p:spPr>
        <p:txBody>
          <a:bodyPr lIns="91411" tIns="45706" rIns="91411" bIns="45706"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b="1" i="0" u="none" strike="noStrike" kern="1200" cap="none" spc="0" normalizeH="0" baseline="0" noProof="0" dirty="0">
                <a:ln>
                  <a:noFill/>
                </a:ln>
                <a:solidFill>
                  <a:schemeClr val="bg1"/>
                </a:solidFill>
                <a:effectLst/>
                <a:uLnTx/>
                <a:uFillTx/>
                <a:latin typeface="Arial Rounded MT" panose="02000506050000020004" pitchFamily="2" charset="0"/>
                <a:sym typeface="Calibri"/>
              </a:rPr>
              <a:t>Margen EBITDA</a:t>
            </a:r>
          </a:p>
        </p:txBody>
      </p:sp>
      <p:sp>
        <p:nvSpPr>
          <p:cNvPr id="20" name="Oval 28">
            <a:hlinkClick r:id="rId6" action="ppaction://hlinksldjump"/>
            <a:extLst>
              <a:ext uri="{FF2B5EF4-FFF2-40B4-BE49-F238E27FC236}">
                <a16:creationId xmlns:a16="http://schemas.microsoft.com/office/drawing/2014/main" id="{7E0134AE-BC14-4C3F-9C7D-15C08FF5B1AA}"/>
              </a:ext>
            </a:extLst>
          </p:cNvPr>
          <p:cNvSpPr>
            <a:spLocks noChangeArrowheads="1"/>
          </p:cNvSpPr>
          <p:nvPr/>
        </p:nvSpPr>
        <p:spPr bwMode="auto">
          <a:xfrm>
            <a:off x="9666063" y="1581930"/>
            <a:ext cx="1551160" cy="654253"/>
          </a:xfrm>
          <a:prstGeom prst="roundRect">
            <a:avLst/>
          </a:prstGeom>
          <a:solidFill>
            <a:schemeClr val="accent4"/>
          </a:solidFill>
          <a:ln>
            <a:noFill/>
          </a:ln>
          <a:effectLst/>
          <a:scene3d>
            <a:camera prst="orthographicFront">
              <a:rot lat="0" lon="0" rev="0"/>
            </a:camera>
            <a:lightRig rig="balanced" dir="t">
              <a:rot lat="0" lon="0" rev="8700000"/>
            </a:lightRig>
          </a:scene3d>
          <a:sp3d/>
        </p:spPr>
        <p:txBody>
          <a:bodyPr lIns="91411" tIns="45706" rIns="91411" bIns="45706"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b="1" i="0" u="none" strike="noStrike" kern="1200" cap="none" spc="0" normalizeH="0" baseline="0" noProof="0" dirty="0">
                <a:ln>
                  <a:noFill/>
                </a:ln>
                <a:solidFill>
                  <a:schemeClr val="bg1"/>
                </a:solidFill>
                <a:effectLst/>
                <a:uLnTx/>
                <a:uFillTx/>
                <a:latin typeface="Arial Rounded MT" panose="02000506050000020004" pitchFamily="2" charset="0"/>
                <a:sym typeface="Calibri"/>
              </a:rPr>
              <a:t>Margen Neto</a:t>
            </a:r>
          </a:p>
        </p:txBody>
      </p:sp>
      <p:sp>
        <p:nvSpPr>
          <p:cNvPr id="21" name="Oval 28">
            <a:hlinkClick r:id="rId8" action="ppaction://hlinksldjump"/>
            <a:extLst>
              <a:ext uri="{FF2B5EF4-FFF2-40B4-BE49-F238E27FC236}">
                <a16:creationId xmlns:a16="http://schemas.microsoft.com/office/drawing/2014/main" id="{A6496951-9C6C-436A-8892-2D21D7867D75}"/>
              </a:ext>
            </a:extLst>
          </p:cNvPr>
          <p:cNvSpPr>
            <a:spLocks noChangeArrowheads="1"/>
          </p:cNvSpPr>
          <p:nvPr/>
        </p:nvSpPr>
        <p:spPr bwMode="auto">
          <a:xfrm>
            <a:off x="5621554" y="4438930"/>
            <a:ext cx="1806600" cy="629904"/>
          </a:xfrm>
          <a:prstGeom prst="roundRect">
            <a:avLst/>
          </a:prstGeom>
          <a:solidFill>
            <a:srgbClr val="EE772D"/>
          </a:solidFill>
          <a:ln>
            <a:noFill/>
          </a:ln>
          <a:effectLst/>
          <a:scene3d>
            <a:camera prst="orthographicFront">
              <a:rot lat="0" lon="0" rev="0"/>
            </a:camera>
            <a:lightRig rig="threePt" dir="t">
              <a:rot lat="0" lon="0" rev="1200000"/>
            </a:lightRig>
          </a:scene3d>
          <a:sp3d/>
        </p:spPr>
        <p:txBody>
          <a:bodyPr lIns="91411" tIns="45706" rIns="91411" bIns="45706"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b="1" i="0" u="none" strike="noStrike" kern="1200" cap="none" spc="0" normalizeH="0" baseline="0" noProof="0" dirty="0">
                <a:ln>
                  <a:noFill/>
                </a:ln>
                <a:solidFill>
                  <a:prstClr val="white"/>
                </a:solidFill>
                <a:effectLst/>
                <a:uLnTx/>
                <a:uFillTx/>
                <a:latin typeface="Arial Rounded MT" panose="02000506050000020004" pitchFamily="2" charset="0"/>
                <a:sym typeface="Calibri"/>
              </a:rPr>
              <a:t>Cartera en Mora</a:t>
            </a:r>
          </a:p>
        </p:txBody>
      </p:sp>
      <p:sp>
        <p:nvSpPr>
          <p:cNvPr id="22" name="Oval 28">
            <a:hlinkClick r:id="rId9" action="ppaction://hlinksldjump"/>
            <a:extLst>
              <a:ext uri="{FF2B5EF4-FFF2-40B4-BE49-F238E27FC236}">
                <a16:creationId xmlns:a16="http://schemas.microsoft.com/office/drawing/2014/main" id="{B1B8F2E3-B0B0-4951-B54E-4DAE18ABE270}"/>
              </a:ext>
            </a:extLst>
          </p:cNvPr>
          <p:cNvSpPr>
            <a:spLocks noChangeArrowheads="1"/>
          </p:cNvSpPr>
          <p:nvPr/>
        </p:nvSpPr>
        <p:spPr bwMode="auto">
          <a:xfrm>
            <a:off x="2964231" y="1572186"/>
            <a:ext cx="1546548" cy="673956"/>
          </a:xfrm>
          <a:prstGeom prst="roundRect">
            <a:avLst/>
          </a:prstGeom>
          <a:solidFill>
            <a:schemeClr val="accent4"/>
          </a:solidFill>
          <a:ln>
            <a:noFill/>
          </a:ln>
          <a:effectLst/>
          <a:scene3d>
            <a:camera prst="orthographicFront">
              <a:rot lat="0" lon="0" rev="0"/>
            </a:camera>
            <a:lightRig rig="balanced" dir="t">
              <a:rot lat="0" lon="0" rev="8700000"/>
            </a:lightRig>
          </a:scene3d>
          <a:sp3d/>
        </p:spPr>
        <p:txBody>
          <a:bodyPr lIns="91411" tIns="45706" rIns="91411" bIns="45706"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b="1" i="0" u="none" strike="noStrike" kern="1200" cap="none" spc="0" normalizeH="0" baseline="0" noProof="0" dirty="0">
                <a:ln>
                  <a:noFill/>
                </a:ln>
                <a:solidFill>
                  <a:schemeClr val="bg1"/>
                </a:solidFill>
                <a:effectLst/>
                <a:uLnTx/>
                <a:uFillTx/>
                <a:latin typeface="Arial Rounded MT" panose="02000506050000020004" pitchFamily="2" charset="0"/>
                <a:sym typeface="Calibri"/>
              </a:rPr>
              <a:t> Ingresos</a:t>
            </a:r>
          </a:p>
        </p:txBody>
      </p:sp>
      <p:sp>
        <p:nvSpPr>
          <p:cNvPr id="23" name="Oval 28">
            <a:hlinkClick r:id="rId7" action="ppaction://hlinksldjump"/>
            <a:extLst>
              <a:ext uri="{FF2B5EF4-FFF2-40B4-BE49-F238E27FC236}">
                <a16:creationId xmlns:a16="http://schemas.microsoft.com/office/drawing/2014/main" id="{AD322846-1542-4A9D-A09E-340B48484CB6}"/>
              </a:ext>
            </a:extLst>
          </p:cNvPr>
          <p:cNvSpPr>
            <a:spLocks noChangeArrowheads="1"/>
          </p:cNvSpPr>
          <p:nvPr/>
        </p:nvSpPr>
        <p:spPr bwMode="auto">
          <a:xfrm>
            <a:off x="5326128" y="2928177"/>
            <a:ext cx="1917277" cy="858921"/>
          </a:xfrm>
          <a:prstGeom prst="roundRect">
            <a:avLst/>
          </a:prstGeom>
          <a:solidFill>
            <a:srgbClr val="92BD44"/>
          </a:solidFill>
          <a:ln>
            <a:noFill/>
          </a:ln>
          <a:effectLst/>
          <a:scene3d>
            <a:camera prst="orthographicFront">
              <a:rot lat="0" lon="0" rev="0"/>
            </a:camera>
            <a:lightRig rig="threePt" dir="t">
              <a:rot lat="0" lon="0" rev="1200000"/>
            </a:lightRig>
          </a:scene3d>
          <a:sp3d/>
        </p:spPr>
        <p:txBody>
          <a:bodyPr lIns="91411" tIns="45706" rIns="91411" bIns="45706"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b="1" i="0" u="none" strike="noStrike" kern="1200" cap="none" spc="0" normalizeH="0" baseline="0" noProof="0" dirty="0">
                <a:ln>
                  <a:noFill/>
                </a:ln>
                <a:solidFill>
                  <a:schemeClr val="bg1"/>
                </a:solidFill>
                <a:effectLst/>
                <a:uLnTx/>
                <a:uFillTx/>
                <a:latin typeface="Arial Rounded MT" panose="02000506050000020004" pitchFamily="2" charset="0"/>
                <a:sym typeface="Calibri"/>
              </a:rPr>
              <a:t>Continuidad barrido</a:t>
            </a:r>
            <a:r>
              <a:rPr kumimoji="0" lang="es-CO" b="1" i="0" u="none" strike="noStrike" kern="1200" cap="none" spc="0" normalizeH="0" noProof="0" dirty="0">
                <a:ln>
                  <a:noFill/>
                </a:ln>
                <a:solidFill>
                  <a:schemeClr val="bg1"/>
                </a:solidFill>
                <a:effectLst/>
                <a:uLnTx/>
                <a:uFillTx/>
                <a:latin typeface="Arial Rounded MT" panose="02000506050000020004" pitchFamily="2" charset="0"/>
                <a:sym typeface="Calibri"/>
              </a:rPr>
              <a:t> y l</a:t>
            </a:r>
            <a:r>
              <a:rPr kumimoji="0" lang="es-CO" b="1" i="0" u="none" strike="noStrike" kern="1200" cap="none" spc="0" normalizeH="0" baseline="0" noProof="0" dirty="0">
                <a:ln>
                  <a:noFill/>
                </a:ln>
                <a:solidFill>
                  <a:schemeClr val="bg1"/>
                </a:solidFill>
                <a:effectLst/>
                <a:uLnTx/>
                <a:uFillTx/>
                <a:latin typeface="Arial Rounded MT" panose="02000506050000020004" pitchFamily="2" charset="0"/>
                <a:sym typeface="Calibri"/>
              </a:rPr>
              <a:t>impieza</a:t>
            </a:r>
          </a:p>
        </p:txBody>
      </p:sp>
      <p:sp>
        <p:nvSpPr>
          <p:cNvPr id="24" name="Oval 28">
            <a:hlinkClick r:id="rId8" action="ppaction://hlinksldjump"/>
            <a:extLst>
              <a:ext uri="{FF2B5EF4-FFF2-40B4-BE49-F238E27FC236}">
                <a16:creationId xmlns:a16="http://schemas.microsoft.com/office/drawing/2014/main" id="{618775C9-0563-498C-B118-35F94E474E40}"/>
              </a:ext>
            </a:extLst>
          </p:cNvPr>
          <p:cNvSpPr>
            <a:spLocks noChangeArrowheads="1"/>
          </p:cNvSpPr>
          <p:nvPr/>
        </p:nvSpPr>
        <p:spPr bwMode="auto">
          <a:xfrm>
            <a:off x="3466486" y="4422979"/>
            <a:ext cx="1917277" cy="629904"/>
          </a:xfrm>
          <a:prstGeom prst="roundRect">
            <a:avLst/>
          </a:prstGeom>
          <a:solidFill>
            <a:srgbClr val="EE772D"/>
          </a:solidFill>
          <a:ln>
            <a:noFill/>
          </a:ln>
          <a:effectLst/>
          <a:scene3d>
            <a:camera prst="orthographicFront">
              <a:rot lat="0" lon="0" rev="0"/>
            </a:camera>
            <a:lightRig rig="threePt" dir="t">
              <a:rot lat="0" lon="0" rev="1200000"/>
            </a:lightRig>
          </a:scene3d>
          <a:sp3d/>
        </p:spPr>
        <p:txBody>
          <a:bodyPr lIns="91411" tIns="45706" rIns="91411" bIns="45706"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500" b="1" i="0" u="none" strike="noStrike" kern="1200" cap="none" spc="0" normalizeH="0" baseline="0" noProof="0" dirty="0">
                <a:ln>
                  <a:noFill/>
                </a:ln>
                <a:solidFill>
                  <a:prstClr val="white"/>
                </a:solidFill>
                <a:effectLst/>
                <a:uLnTx/>
                <a:uFillTx/>
                <a:latin typeface="Arial Rounded MT" panose="02000506050000020004" pitchFamily="2" charset="0"/>
                <a:sym typeface="Calibri"/>
              </a:rPr>
              <a:t>Participación en Cartera </a:t>
            </a:r>
          </a:p>
        </p:txBody>
      </p:sp>
      <p:sp>
        <p:nvSpPr>
          <p:cNvPr id="25" name="Oval 28">
            <a:hlinkClick r:id="rId10" action="ppaction://hlinksldjump"/>
            <a:extLst>
              <a:ext uri="{FF2B5EF4-FFF2-40B4-BE49-F238E27FC236}">
                <a16:creationId xmlns:a16="http://schemas.microsoft.com/office/drawing/2014/main" id="{27DD4DF4-B2AD-49B6-AC32-55E9904DB78D}"/>
              </a:ext>
            </a:extLst>
          </p:cNvPr>
          <p:cNvSpPr>
            <a:spLocks noChangeArrowheads="1"/>
          </p:cNvSpPr>
          <p:nvPr/>
        </p:nvSpPr>
        <p:spPr bwMode="auto">
          <a:xfrm>
            <a:off x="7716116" y="4430242"/>
            <a:ext cx="1549460" cy="622641"/>
          </a:xfrm>
          <a:prstGeom prst="roundRect">
            <a:avLst/>
          </a:prstGeom>
          <a:solidFill>
            <a:srgbClr val="EE772D"/>
          </a:solidFill>
          <a:ln>
            <a:noFill/>
          </a:ln>
          <a:effectLst/>
          <a:scene3d>
            <a:camera prst="orthographicFront">
              <a:rot lat="0" lon="0" rev="0"/>
            </a:camera>
            <a:lightRig rig="threePt" dir="t">
              <a:rot lat="0" lon="0" rev="1200000"/>
            </a:lightRig>
          </a:scene3d>
          <a:sp3d/>
        </p:spPr>
        <p:txBody>
          <a:bodyPr lIns="91411" tIns="45706" rIns="91411" bIns="45706"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prstClr val="white"/>
                </a:solidFill>
                <a:effectLst/>
                <a:uLnTx/>
                <a:uFillTx/>
                <a:latin typeface="Arial Rounded MT" panose="02000506050000020004" pitchFamily="2" charset="0"/>
                <a:sym typeface="Calibri"/>
              </a:rPr>
              <a:t>ILI</a:t>
            </a:r>
          </a:p>
        </p:txBody>
      </p:sp>
      <p:sp>
        <p:nvSpPr>
          <p:cNvPr id="26" name="Oval 28">
            <a:hlinkClick r:id="rId8" action="ppaction://hlinksldjump"/>
            <a:extLst>
              <a:ext uri="{FF2B5EF4-FFF2-40B4-BE49-F238E27FC236}">
                <a16:creationId xmlns:a16="http://schemas.microsoft.com/office/drawing/2014/main" id="{855EF043-C1EA-405B-B29C-E4F0CF315FCF}"/>
              </a:ext>
            </a:extLst>
          </p:cNvPr>
          <p:cNvSpPr>
            <a:spLocks noChangeArrowheads="1"/>
          </p:cNvSpPr>
          <p:nvPr/>
        </p:nvSpPr>
        <p:spPr bwMode="auto">
          <a:xfrm>
            <a:off x="9332351" y="2927364"/>
            <a:ext cx="1080244" cy="862270"/>
          </a:xfrm>
          <a:prstGeom prst="roundRect">
            <a:avLst/>
          </a:prstGeom>
          <a:solidFill>
            <a:srgbClr val="92BD44"/>
          </a:solidFill>
          <a:ln>
            <a:noFill/>
          </a:ln>
          <a:effectLst/>
          <a:scene3d>
            <a:camera prst="orthographicFront">
              <a:rot lat="0" lon="0" rev="0"/>
            </a:camera>
            <a:lightRig rig="threePt" dir="t">
              <a:rot lat="0" lon="0" rev="1200000"/>
            </a:lightRig>
          </a:scene3d>
          <a:sp3d/>
        </p:spPr>
        <p:txBody>
          <a:bodyPr lIns="91411" tIns="45706" rIns="91411" bIns="45706"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b="1" i="0" u="none" strike="noStrike" kern="1200" cap="none" spc="0" normalizeH="0" baseline="0" noProof="0" dirty="0">
                <a:ln>
                  <a:noFill/>
                </a:ln>
                <a:solidFill>
                  <a:schemeClr val="bg1"/>
                </a:solidFill>
                <a:effectLst/>
                <a:uLnTx/>
                <a:uFillTx/>
                <a:latin typeface="Arial Rounded MT" panose="02000506050000020004" pitchFamily="2" charset="0"/>
                <a:sym typeface="Calibri"/>
              </a:rPr>
              <a:t>Quejas</a:t>
            </a:r>
          </a:p>
        </p:txBody>
      </p:sp>
      <p:sp>
        <p:nvSpPr>
          <p:cNvPr id="27" name="Oval 28">
            <a:hlinkClick r:id="rId8" action="ppaction://hlinksldjump"/>
            <a:extLst>
              <a:ext uri="{FF2B5EF4-FFF2-40B4-BE49-F238E27FC236}">
                <a16:creationId xmlns:a16="http://schemas.microsoft.com/office/drawing/2014/main" id="{B17BC6AA-082E-43D2-9575-946D320835AC}"/>
              </a:ext>
            </a:extLst>
          </p:cNvPr>
          <p:cNvSpPr>
            <a:spLocks noChangeArrowheads="1"/>
          </p:cNvSpPr>
          <p:nvPr/>
        </p:nvSpPr>
        <p:spPr bwMode="auto">
          <a:xfrm>
            <a:off x="10563226" y="2921784"/>
            <a:ext cx="1409700" cy="839098"/>
          </a:xfrm>
          <a:prstGeom prst="roundRect">
            <a:avLst/>
          </a:prstGeom>
          <a:solidFill>
            <a:srgbClr val="92BD44"/>
          </a:solidFill>
          <a:ln>
            <a:noFill/>
          </a:ln>
          <a:effectLst/>
          <a:scene3d>
            <a:camera prst="orthographicFront">
              <a:rot lat="0" lon="0" rev="0"/>
            </a:camera>
            <a:lightRig rig="threePt" dir="t">
              <a:rot lat="0" lon="0" rev="1200000"/>
            </a:lightRig>
          </a:scene3d>
          <a:sp3d/>
        </p:spPr>
        <p:txBody>
          <a:bodyPr lIns="91411" tIns="45706" rIns="91411" bIns="45706"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b="1" i="0" u="none" strike="noStrike" kern="1200" cap="none" spc="0" normalizeH="0" baseline="0" noProof="0" dirty="0">
                <a:ln>
                  <a:noFill/>
                </a:ln>
                <a:solidFill>
                  <a:schemeClr val="bg1"/>
                </a:solidFill>
                <a:effectLst/>
                <a:uLnTx/>
                <a:uFillTx/>
                <a:latin typeface="Arial Rounded MT" panose="02000506050000020004" pitchFamily="2" charset="0"/>
                <a:sym typeface="Calibri"/>
              </a:rPr>
              <a:t>Reclamos</a:t>
            </a:r>
          </a:p>
        </p:txBody>
      </p:sp>
      <p:sp>
        <p:nvSpPr>
          <p:cNvPr id="28" name="Oval 28">
            <a:hlinkClick r:id="rId7" action="ppaction://hlinksldjump"/>
            <a:extLst>
              <a:ext uri="{FF2B5EF4-FFF2-40B4-BE49-F238E27FC236}">
                <a16:creationId xmlns:a16="http://schemas.microsoft.com/office/drawing/2014/main" id="{32C9A777-2241-4D4B-B484-FFA23497C791}"/>
              </a:ext>
            </a:extLst>
          </p:cNvPr>
          <p:cNvSpPr>
            <a:spLocks noChangeArrowheads="1"/>
          </p:cNvSpPr>
          <p:nvPr/>
        </p:nvSpPr>
        <p:spPr bwMode="auto">
          <a:xfrm>
            <a:off x="7462479" y="2923231"/>
            <a:ext cx="1650799" cy="864445"/>
          </a:xfrm>
          <a:prstGeom prst="roundRect">
            <a:avLst/>
          </a:prstGeom>
          <a:solidFill>
            <a:srgbClr val="92BD44"/>
          </a:solidFill>
          <a:ln>
            <a:noFill/>
          </a:ln>
          <a:effectLst/>
          <a:scene3d>
            <a:camera prst="orthographicFront">
              <a:rot lat="0" lon="0" rev="0"/>
            </a:camera>
            <a:lightRig rig="threePt" dir="t">
              <a:rot lat="0" lon="0" rev="1200000"/>
            </a:lightRig>
          </a:scene3d>
          <a:sp3d/>
        </p:spPr>
        <p:txBody>
          <a:bodyPr lIns="91411" tIns="45706" rIns="91411" bIns="45706"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600" b="1" i="0" u="none" strike="noStrike" kern="1200" cap="none" spc="0" normalizeH="0" baseline="0" noProof="0" dirty="0">
                <a:ln>
                  <a:noFill/>
                </a:ln>
                <a:solidFill>
                  <a:schemeClr val="bg1"/>
                </a:solidFill>
                <a:effectLst/>
                <a:uLnTx/>
                <a:uFillTx/>
                <a:latin typeface="Arial Rounded MT" panose="02000506050000020004" pitchFamily="2" charset="0"/>
                <a:sym typeface="Calibri"/>
              </a:rPr>
              <a:t>Continuidad en recolección</a:t>
            </a:r>
            <a:endParaRPr kumimoji="0" lang="es-CO" sz="1600" b="1"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Rounded MT" panose="02000506050000020004" pitchFamily="2" charset="0"/>
              <a:sym typeface="Calibri"/>
            </a:endParaRPr>
          </a:p>
        </p:txBody>
      </p:sp>
      <p:sp>
        <p:nvSpPr>
          <p:cNvPr id="29" name="Oval 28">
            <a:hlinkClick r:id="" action="ppaction://noaction"/>
            <a:extLst>
              <a:ext uri="{FF2B5EF4-FFF2-40B4-BE49-F238E27FC236}">
                <a16:creationId xmlns:a16="http://schemas.microsoft.com/office/drawing/2014/main" id="{17C6FB19-1981-4E65-9D5A-A7440C3D8BAC}"/>
              </a:ext>
            </a:extLst>
          </p:cNvPr>
          <p:cNvSpPr>
            <a:spLocks noChangeArrowheads="1"/>
          </p:cNvSpPr>
          <p:nvPr/>
        </p:nvSpPr>
        <p:spPr bwMode="auto">
          <a:xfrm>
            <a:off x="9523000" y="4430242"/>
            <a:ext cx="1549137" cy="622641"/>
          </a:xfrm>
          <a:prstGeom prst="roundRect">
            <a:avLst/>
          </a:prstGeom>
          <a:solidFill>
            <a:srgbClr val="EE772D"/>
          </a:solidFill>
          <a:ln>
            <a:noFill/>
          </a:ln>
          <a:effectLst/>
          <a:scene3d>
            <a:camera prst="orthographicFront">
              <a:rot lat="0" lon="0" rev="0"/>
            </a:camera>
            <a:lightRig rig="threePt" dir="t">
              <a:rot lat="0" lon="0" rev="1200000"/>
            </a:lightRig>
          </a:scene3d>
          <a:sp3d/>
        </p:spPr>
        <p:txBody>
          <a:bodyPr lIns="91411" tIns="45706" rIns="91411" bIns="45706"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b="1" i="0" u="none" strike="noStrike" kern="1200" cap="none" spc="0" normalizeH="0" baseline="0" noProof="0" dirty="0">
                <a:ln>
                  <a:noFill/>
                </a:ln>
                <a:solidFill>
                  <a:prstClr val="white"/>
                </a:solidFill>
                <a:effectLst/>
                <a:uLnTx/>
                <a:uFillTx/>
                <a:latin typeface="Arial Rounded MT" panose="02000506050000020004" pitchFamily="2" charset="0"/>
                <a:sym typeface="Calibri"/>
              </a:rPr>
              <a:t>Inversiones</a:t>
            </a:r>
          </a:p>
        </p:txBody>
      </p:sp>
      <p:sp>
        <p:nvSpPr>
          <p:cNvPr id="30" name="Oval 28">
            <a:hlinkClick r:id="rId7" action="ppaction://hlinksldjump"/>
            <a:extLst>
              <a:ext uri="{FF2B5EF4-FFF2-40B4-BE49-F238E27FC236}">
                <a16:creationId xmlns:a16="http://schemas.microsoft.com/office/drawing/2014/main" id="{27F558A5-CBDF-46C5-A849-66A45F93C19E}"/>
              </a:ext>
            </a:extLst>
          </p:cNvPr>
          <p:cNvSpPr>
            <a:spLocks noChangeArrowheads="1"/>
          </p:cNvSpPr>
          <p:nvPr/>
        </p:nvSpPr>
        <p:spPr bwMode="auto">
          <a:xfrm>
            <a:off x="4008283" y="5531643"/>
            <a:ext cx="7964642" cy="828637"/>
          </a:xfrm>
          <a:prstGeom prst="roundRect">
            <a:avLst/>
          </a:prstGeom>
          <a:solidFill>
            <a:srgbClr val="00B0F0"/>
          </a:solidFill>
          <a:ln>
            <a:noFill/>
          </a:ln>
          <a:effectLst/>
          <a:scene3d>
            <a:camera prst="orthographicFront">
              <a:rot lat="0" lon="0" rev="0"/>
            </a:camera>
            <a:lightRig rig="balanced" dir="t">
              <a:rot lat="0" lon="0" rev="8700000"/>
            </a:lightRig>
          </a:scene3d>
          <a:sp3d/>
        </p:spPr>
        <p:txBody>
          <a:bodyPr lIns="91411" tIns="45706" rIns="91411" bIns="45706" anchor="ctr"/>
          <a:lstStyle/>
          <a:p>
            <a:pPr lvl="0" algn="ctr">
              <a:defRPr/>
            </a:pPr>
            <a:r>
              <a:rPr lang="es-CO" b="1" dirty="0">
                <a:solidFill>
                  <a:schemeClr val="bg1"/>
                </a:solidFill>
                <a:latin typeface="Arial Rounded MT" panose="02000506050000020004" pitchFamily="2" charset="0"/>
              </a:rPr>
              <a:t>A la fecha con objetivos e indicadores para Grupo EPM y EPM, seguimiento Trimestral y Anual, pendiente despliegue para Negocios y Filiales</a:t>
            </a:r>
          </a:p>
        </p:txBody>
      </p:sp>
      <p:sp>
        <p:nvSpPr>
          <p:cNvPr id="31" name="Diagrama de flujo: conector 30">
            <a:hlinkClick r:id="rId9" action="ppaction://hlinksldjump"/>
            <a:extLst>
              <a:ext uri="{FF2B5EF4-FFF2-40B4-BE49-F238E27FC236}">
                <a16:creationId xmlns:a16="http://schemas.microsoft.com/office/drawing/2014/main" id="{B3902A45-4CBF-45FC-86D3-76329C7B0990}"/>
              </a:ext>
            </a:extLst>
          </p:cNvPr>
          <p:cNvSpPr/>
          <p:nvPr/>
        </p:nvSpPr>
        <p:spPr>
          <a:xfrm>
            <a:off x="4280702" y="1588703"/>
            <a:ext cx="201983" cy="195153"/>
          </a:xfrm>
          <a:prstGeom prst="flowChartConnector">
            <a:avLst/>
          </a:prstGeom>
          <a:solidFill>
            <a:srgbClr val="FF0000"/>
          </a:solidFill>
          <a:ln>
            <a:solidFill>
              <a:srgbClr val="92D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highlight>
                <a:srgbClr val="FFFF00"/>
              </a:highlight>
            </a:endParaRPr>
          </a:p>
        </p:txBody>
      </p:sp>
      <p:sp>
        <p:nvSpPr>
          <p:cNvPr id="34" name="Diagrama de flujo: conector 33">
            <a:hlinkClick r:id="rId7" action="ppaction://hlinksldjump"/>
            <a:extLst>
              <a:ext uri="{FF2B5EF4-FFF2-40B4-BE49-F238E27FC236}">
                <a16:creationId xmlns:a16="http://schemas.microsoft.com/office/drawing/2014/main" id="{B5F54752-E466-418C-A7A3-5CEF835FFA48}"/>
              </a:ext>
            </a:extLst>
          </p:cNvPr>
          <p:cNvSpPr/>
          <p:nvPr/>
        </p:nvSpPr>
        <p:spPr>
          <a:xfrm>
            <a:off x="4905071" y="2935636"/>
            <a:ext cx="201983" cy="195153"/>
          </a:xfrm>
          <a:prstGeom prst="flowChartConnector">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Diagrama de flujo: conector 39">
            <a:hlinkClick r:id="rId11" action="ppaction://hlinksldjump"/>
            <a:extLst>
              <a:ext uri="{FF2B5EF4-FFF2-40B4-BE49-F238E27FC236}">
                <a16:creationId xmlns:a16="http://schemas.microsoft.com/office/drawing/2014/main" id="{D3627F6E-2E5E-4C0E-9E0A-3F9D2B216D17}"/>
              </a:ext>
            </a:extLst>
          </p:cNvPr>
          <p:cNvSpPr/>
          <p:nvPr/>
        </p:nvSpPr>
        <p:spPr>
          <a:xfrm>
            <a:off x="10847054" y="4451109"/>
            <a:ext cx="201983" cy="195153"/>
          </a:xfrm>
          <a:prstGeom prst="flowChartConnector">
            <a:avLst/>
          </a:pr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5" name="Diagrama de flujo: conector 44">
            <a:hlinkClick r:id="rId12" action="ppaction://hlinksldjump"/>
            <a:extLst>
              <a:ext uri="{FF2B5EF4-FFF2-40B4-BE49-F238E27FC236}">
                <a16:creationId xmlns:a16="http://schemas.microsoft.com/office/drawing/2014/main" id="{F82C7047-C53B-486B-AB7D-F65A123D7B14}"/>
              </a:ext>
            </a:extLst>
          </p:cNvPr>
          <p:cNvSpPr/>
          <p:nvPr/>
        </p:nvSpPr>
        <p:spPr>
          <a:xfrm>
            <a:off x="7001766" y="2971784"/>
            <a:ext cx="201983" cy="195153"/>
          </a:xfrm>
          <a:prstGeom prst="flowChartConnector">
            <a:avLst/>
          </a:prstGeom>
          <a:solidFill>
            <a:srgbClr val="FFFF00"/>
          </a:solidFill>
          <a:ln>
            <a:solidFill>
              <a:srgbClr val="92D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highlight>
                <a:srgbClr val="FFFF00"/>
              </a:highlight>
            </a:endParaRPr>
          </a:p>
        </p:txBody>
      </p:sp>
      <p:sp>
        <p:nvSpPr>
          <p:cNvPr id="46" name="Diagrama de flujo: conector 45">
            <a:hlinkClick r:id="rId8" action="ppaction://hlinksldjump"/>
            <a:extLst>
              <a:ext uri="{FF2B5EF4-FFF2-40B4-BE49-F238E27FC236}">
                <a16:creationId xmlns:a16="http://schemas.microsoft.com/office/drawing/2014/main" id="{E6499176-46FC-43D1-A455-DCD4DB0D69A3}"/>
              </a:ext>
            </a:extLst>
          </p:cNvPr>
          <p:cNvSpPr/>
          <p:nvPr/>
        </p:nvSpPr>
        <p:spPr>
          <a:xfrm>
            <a:off x="7166422" y="4504103"/>
            <a:ext cx="201983" cy="195153"/>
          </a:xfrm>
          <a:prstGeom prst="flowChartConnector">
            <a:avLst/>
          </a:prstGeom>
          <a:solidFill>
            <a:srgbClr val="92D050"/>
          </a:solidFill>
          <a:ln>
            <a:solidFill>
              <a:srgbClr val="92D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7" name="Diagrama de flujo: conector 46">
            <a:hlinkClick r:id="rId6" action="ppaction://hlinksldjump"/>
            <a:extLst>
              <a:ext uri="{FF2B5EF4-FFF2-40B4-BE49-F238E27FC236}">
                <a16:creationId xmlns:a16="http://schemas.microsoft.com/office/drawing/2014/main" id="{F2EE130D-87F8-4AB6-B15F-6FAAA92109E5}"/>
              </a:ext>
            </a:extLst>
          </p:cNvPr>
          <p:cNvSpPr/>
          <p:nvPr/>
        </p:nvSpPr>
        <p:spPr>
          <a:xfrm>
            <a:off x="5836814" y="1588703"/>
            <a:ext cx="201983" cy="195153"/>
          </a:xfrm>
          <a:prstGeom prst="flowChartConnector">
            <a:avLst/>
          </a:pr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highlight>
                <a:srgbClr val="FFFF00"/>
              </a:highlight>
            </a:endParaRPr>
          </a:p>
        </p:txBody>
      </p:sp>
      <p:sp>
        <p:nvSpPr>
          <p:cNvPr id="49" name="Diagrama de flujo: conector 48">
            <a:hlinkClick r:id="rId6" action="ppaction://hlinksldjump"/>
            <a:extLst>
              <a:ext uri="{FF2B5EF4-FFF2-40B4-BE49-F238E27FC236}">
                <a16:creationId xmlns:a16="http://schemas.microsoft.com/office/drawing/2014/main" id="{C90CC50C-AF7C-481C-B3AA-B878C151ABF7}"/>
              </a:ext>
            </a:extLst>
          </p:cNvPr>
          <p:cNvSpPr/>
          <p:nvPr/>
        </p:nvSpPr>
        <p:spPr>
          <a:xfrm>
            <a:off x="7491903" y="1588703"/>
            <a:ext cx="201983" cy="195153"/>
          </a:xfrm>
          <a:prstGeom prst="flowChartConnector">
            <a:avLst/>
          </a:pr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highlight>
                <a:srgbClr val="FFFF00"/>
              </a:highlight>
            </a:endParaRPr>
          </a:p>
        </p:txBody>
      </p:sp>
      <p:sp>
        <p:nvSpPr>
          <p:cNvPr id="50" name="Diagrama de flujo: conector 49">
            <a:hlinkClick r:id="rId13" action="ppaction://hlinksldjump"/>
            <a:extLst>
              <a:ext uri="{FF2B5EF4-FFF2-40B4-BE49-F238E27FC236}">
                <a16:creationId xmlns:a16="http://schemas.microsoft.com/office/drawing/2014/main" id="{97047CE7-7428-462C-8DEA-95D308938035}"/>
              </a:ext>
            </a:extLst>
          </p:cNvPr>
          <p:cNvSpPr/>
          <p:nvPr/>
        </p:nvSpPr>
        <p:spPr>
          <a:xfrm>
            <a:off x="9211470" y="1588703"/>
            <a:ext cx="201983" cy="195153"/>
          </a:xfrm>
          <a:prstGeom prst="flowChartConnector">
            <a:avLst/>
          </a:pr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highlight>
                <a:srgbClr val="FFFF00"/>
              </a:highlight>
            </a:endParaRPr>
          </a:p>
        </p:txBody>
      </p:sp>
      <p:sp>
        <p:nvSpPr>
          <p:cNvPr id="51" name="Diagrama de flujo: conector 50">
            <a:hlinkClick r:id="rId13" action="ppaction://hlinksldjump"/>
            <a:extLst>
              <a:ext uri="{FF2B5EF4-FFF2-40B4-BE49-F238E27FC236}">
                <a16:creationId xmlns:a16="http://schemas.microsoft.com/office/drawing/2014/main" id="{0051BACC-1768-4FAE-8F7A-1CC619DA96C6}"/>
              </a:ext>
            </a:extLst>
          </p:cNvPr>
          <p:cNvSpPr/>
          <p:nvPr/>
        </p:nvSpPr>
        <p:spPr>
          <a:xfrm>
            <a:off x="10948045" y="1629601"/>
            <a:ext cx="201983" cy="195153"/>
          </a:xfrm>
          <a:prstGeom prst="flowChartConnector">
            <a:avLst/>
          </a:pr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highlight>
                <a:srgbClr val="FFFF00"/>
              </a:highlight>
            </a:endParaRPr>
          </a:p>
        </p:txBody>
      </p:sp>
      <p:sp>
        <p:nvSpPr>
          <p:cNvPr id="52" name="Diagrama de flujo: conector 51">
            <a:hlinkClick r:id="rId14" action="ppaction://hlinksldjump"/>
            <a:extLst>
              <a:ext uri="{FF2B5EF4-FFF2-40B4-BE49-F238E27FC236}">
                <a16:creationId xmlns:a16="http://schemas.microsoft.com/office/drawing/2014/main" id="{159D6FF8-FF70-46AB-9059-D43958BB210D}"/>
              </a:ext>
            </a:extLst>
          </p:cNvPr>
          <p:cNvSpPr/>
          <p:nvPr/>
        </p:nvSpPr>
        <p:spPr>
          <a:xfrm>
            <a:off x="8874467" y="2971783"/>
            <a:ext cx="201983" cy="195153"/>
          </a:xfrm>
          <a:prstGeom prst="flowChartConnector">
            <a:avLst/>
          </a:prstGeom>
          <a:solidFill>
            <a:srgbClr val="92D050"/>
          </a:solidFill>
          <a:ln>
            <a:solidFill>
              <a:srgbClr val="92D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highlight>
                <a:srgbClr val="FFFF00"/>
              </a:highlight>
            </a:endParaRPr>
          </a:p>
        </p:txBody>
      </p:sp>
      <p:sp>
        <p:nvSpPr>
          <p:cNvPr id="53" name="Diagrama de flujo: conector 52">
            <a:hlinkClick r:id="rId15" action="ppaction://hlinksldjump"/>
            <a:extLst>
              <a:ext uri="{FF2B5EF4-FFF2-40B4-BE49-F238E27FC236}">
                <a16:creationId xmlns:a16="http://schemas.microsoft.com/office/drawing/2014/main" id="{9186FD4E-2F46-4055-B86C-DB23380CA167}"/>
              </a:ext>
            </a:extLst>
          </p:cNvPr>
          <p:cNvSpPr/>
          <p:nvPr/>
        </p:nvSpPr>
        <p:spPr>
          <a:xfrm>
            <a:off x="10151351" y="2971782"/>
            <a:ext cx="201983" cy="195153"/>
          </a:xfrm>
          <a:prstGeom prst="flowChartConnector">
            <a:avLst/>
          </a:pr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highlight>
                <a:srgbClr val="FFFF00"/>
              </a:highlight>
            </a:endParaRPr>
          </a:p>
        </p:txBody>
      </p:sp>
      <p:sp>
        <p:nvSpPr>
          <p:cNvPr id="54" name="Diagrama de flujo: conector 53">
            <a:hlinkClick r:id="rId16" action="ppaction://hlinksldjump"/>
            <a:extLst>
              <a:ext uri="{FF2B5EF4-FFF2-40B4-BE49-F238E27FC236}">
                <a16:creationId xmlns:a16="http://schemas.microsoft.com/office/drawing/2014/main" id="{45DF0A89-FA68-4260-9A9B-FF4BC71DD608}"/>
              </a:ext>
            </a:extLst>
          </p:cNvPr>
          <p:cNvSpPr/>
          <p:nvPr/>
        </p:nvSpPr>
        <p:spPr>
          <a:xfrm>
            <a:off x="11717857" y="2971782"/>
            <a:ext cx="201983" cy="195153"/>
          </a:xfrm>
          <a:prstGeom prst="flowChartConnector">
            <a:avLst/>
          </a:prstGeom>
          <a:solidFill>
            <a:srgbClr val="92D050"/>
          </a:solidFill>
          <a:ln>
            <a:solidFill>
              <a:srgbClr val="92D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highlight>
                <a:srgbClr val="FFFF00"/>
              </a:highlight>
            </a:endParaRPr>
          </a:p>
        </p:txBody>
      </p:sp>
      <p:sp>
        <p:nvSpPr>
          <p:cNvPr id="55" name="Diagrama de flujo: conector 54">
            <a:hlinkClick r:id="rId8" action="ppaction://hlinksldjump"/>
            <a:extLst>
              <a:ext uri="{FF2B5EF4-FFF2-40B4-BE49-F238E27FC236}">
                <a16:creationId xmlns:a16="http://schemas.microsoft.com/office/drawing/2014/main" id="{691B91E4-492D-44AE-A875-23C861AE4568}"/>
              </a:ext>
            </a:extLst>
          </p:cNvPr>
          <p:cNvSpPr/>
          <p:nvPr/>
        </p:nvSpPr>
        <p:spPr>
          <a:xfrm>
            <a:off x="5141090" y="4482600"/>
            <a:ext cx="201983" cy="195153"/>
          </a:xfrm>
          <a:prstGeom prst="flowChartConnector">
            <a:avLst/>
          </a:prstGeom>
          <a:solidFill>
            <a:srgbClr val="92D050"/>
          </a:solidFill>
          <a:ln>
            <a:solidFill>
              <a:srgbClr val="92D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highlight>
                <a:srgbClr val="FFFF00"/>
              </a:highlight>
            </a:endParaRPr>
          </a:p>
        </p:txBody>
      </p:sp>
      <p:sp>
        <p:nvSpPr>
          <p:cNvPr id="56" name="Diagrama de flujo: conector 55">
            <a:hlinkClick r:id="rId17" action="ppaction://hlinksldjump"/>
            <a:extLst>
              <a:ext uri="{FF2B5EF4-FFF2-40B4-BE49-F238E27FC236}">
                <a16:creationId xmlns:a16="http://schemas.microsoft.com/office/drawing/2014/main" id="{438C3621-08D9-424C-B7B2-EE006D9B151C}"/>
              </a:ext>
            </a:extLst>
          </p:cNvPr>
          <p:cNvSpPr/>
          <p:nvPr/>
        </p:nvSpPr>
        <p:spPr>
          <a:xfrm>
            <a:off x="9008402" y="4451109"/>
            <a:ext cx="201983" cy="195153"/>
          </a:xfrm>
          <a:prstGeom prst="flowChartConnector">
            <a:avLst/>
          </a:prstGeom>
          <a:solidFill>
            <a:srgbClr val="92D050"/>
          </a:solidFill>
          <a:ln>
            <a:solidFill>
              <a:srgbClr val="92D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highlight>
                <a:srgbClr val="FFFF00"/>
              </a:highlight>
            </a:endParaRPr>
          </a:p>
        </p:txBody>
      </p:sp>
    </p:spTree>
    <p:extLst>
      <p:ext uri="{BB962C8B-B14F-4D97-AF65-F5344CB8AC3E}">
        <p14:creationId xmlns:p14="http://schemas.microsoft.com/office/powerpoint/2010/main" val="967470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106 Pentágono">
            <a:hlinkClick r:id="" action="ppaction://noaction"/>
            <a:extLst>
              <a:ext uri="{FF2B5EF4-FFF2-40B4-BE49-F238E27FC236}">
                <a16:creationId xmlns:a16="http://schemas.microsoft.com/office/drawing/2014/main" id="{75407343-F14F-4789-B1FD-111199C0DB6D}"/>
              </a:ext>
            </a:extLst>
          </p:cNvPr>
          <p:cNvSpPr/>
          <p:nvPr/>
        </p:nvSpPr>
        <p:spPr>
          <a:xfrm>
            <a:off x="0" y="0"/>
            <a:ext cx="12192000" cy="719847"/>
          </a:xfrm>
          <a:prstGeom prst="rect">
            <a:avLst/>
          </a:prstGeom>
          <a:solidFill>
            <a:schemeClr val="accent4"/>
          </a:solidFill>
          <a:ln>
            <a:noFill/>
          </a:ln>
          <a:effectLst/>
          <a:scene3d>
            <a:camera prst="orthographicFront">
              <a:rot lat="0" lon="0" rev="0"/>
            </a:camera>
            <a:lightRig rig="balanced" dir="t">
              <a:rot lat="0" lon="0" rev="8700000"/>
            </a:lightRig>
          </a:scene3d>
          <a:sp3d/>
        </p:spPr>
        <p:txBody>
          <a:bodyPr lIns="91411" tIns="45706" rIns="91411" bIns="45706"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3500" b="1" u="none" kern="1200" cap="none" spc="0" normalizeH="0" baseline="0" noProof="0" dirty="0">
                <a:ln>
                  <a:noFill/>
                </a:ln>
                <a:solidFill>
                  <a:schemeClr val="bg1"/>
                </a:solidFill>
                <a:effectLst/>
                <a:uLnTx/>
                <a:uFillTx/>
                <a:latin typeface="Arial Rounded MT Bold" panose="020F0704030504030204" pitchFamily="34" charset="0"/>
                <a:sym typeface="Calibri"/>
              </a:rPr>
              <a:t>Generación de Valor</a:t>
            </a:r>
          </a:p>
        </p:txBody>
      </p:sp>
      <p:pic>
        <p:nvPicPr>
          <p:cNvPr id="3" name="Imagen 2">
            <a:extLst>
              <a:ext uri="{FF2B5EF4-FFF2-40B4-BE49-F238E27FC236}">
                <a16:creationId xmlns:a16="http://schemas.microsoft.com/office/drawing/2014/main" id="{C512DC39-1B4D-420C-BDFC-B6A952E74F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55181" y="12158"/>
            <a:ext cx="3336819" cy="6858000"/>
          </a:xfrm>
          <a:prstGeom prst="rect">
            <a:avLst/>
          </a:prstGeom>
        </p:spPr>
      </p:pic>
      <p:pic>
        <p:nvPicPr>
          <p:cNvPr id="11" name="Imagen 10">
            <a:extLst>
              <a:ext uri="{FF2B5EF4-FFF2-40B4-BE49-F238E27FC236}">
                <a16:creationId xmlns:a16="http://schemas.microsoft.com/office/drawing/2014/main" id="{EE2E4F92-FDBF-4D2D-A150-EF7EC24230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4706224"/>
            <a:ext cx="1305570" cy="2151774"/>
          </a:xfrm>
          <a:prstGeom prst="rect">
            <a:avLst/>
          </a:prstGeom>
        </p:spPr>
      </p:pic>
      <p:sp>
        <p:nvSpPr>
          <p:cNvPr id="15" name="Rectángulo: esquinas redondeadas 14">
            <a:extLst>
              <a:ext uri="{FF2B5EF4-FFF2-40B4-BE49-F238E27FC236}">
                <a16:creationId xmlns:a16="http://schemas.microsoft.com/office/drawing/2014/main" id="{548DD6CF-65A6-42F1-8853-21B8A2C62362}"/>
              </a:ext>
            </a:extLst>
          </p:cNvPr>
          <p:cNvSpPr/>
          <p:nvPr/>
        </p:nvSpPr>
        <p:spPr>
          <a:xfrm>
            <a:off x="5305172" y="1774385"/>
            <a:ext cx="5893526" cy="914431"/>
          </a:xfrm>
          <a:prstGeom prst="roundRect">
            <a:avLst/>
          </a:prstGeom>
          <a:solidFill>
            <a:srgbClr val="EE74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6" name="CuadroTexto 15">
            <a:extLst>
              <a:ext uri="{FF2B5EF4-FFF2-40B4-BE49-F238E27FC236}">
                <a16:creationId xmlns:a16="http://schemas.microsoft.com/office/drawing/2014/main" id="{4DC03E68-D7A1-4DE9-8C4B-22E0310C7C6C}"/>
              </a:ext>
            </a:extLst>
          </p:cNvPr>
          <p:cNvSpPr txBox="1"/>
          <p:nvPr/>
        </p:nvSpPr>
        <p:spPr>
          <a:xfrm>
            <a:off x="5498237" y="1794899"/>
            <a:ext cx="5579666" cy="769441"/>
          </a:xfrm>
          <a:prstGeom prst="rect">
            <a:avLst/>
          </a:prstGeom>
          <a:noFill/>
        </p:spPr>
        <p:txBody>
          <a:bodyPr wrap="square" rtlCol="0">
            <a:spAutoFit/>
          </a:bodyPr>
          <a:lstStyle/>
          <a:p>
            <a:pPr algn="r"/>
            <a:r>
              <a:rPr lang="es-CO" sz="3600" b="1" dirty="0">
                <a:solidFill>
                  <a:schemeClr val="bg1"/>
                </a:solidFill>
                <a:latin typeface="VAG Rounded Std Thin" panose="020F0802020204020204" pitchFamily="34" charset="0"/>
              </a:rPr>
              <a:t>Ingresos Netos</a:t>
            </a:r>
            <a:r>
              <a:rPr lang="es-CO" sz="4400" b="1" dirty="0">
                <a:solidFill>
                  <a:schemeClr val="bg1"/>
                </a:solidFill>
                <a:latin typeface="VAG Rounded Std Thin" panose="020F0802020204020204" pitchFamily="34" charset="0"/>
              </a:rPr>
              <a:t> </a:t>
            </a:r>
            <a:r>
              <a:rPr lang="es-CO" sz="2400" b="1" dirty="0">
                <a:solidFill>
                  <a:schemeClr val="bg1"/>
                </a:solidFill>
                <a:latin typeface="VAG Rounded Std Thin" panose="020F0802020204020204" pitchFamily="34" charset="0"/>
              </a:rPr>
              <a:t>(Servicios de Aseo)</a:t>
            </a:r>
          </a:p>
        </p:txBody>
      </p:sp>
      <p:graphicFrame>
        <p:nvGraphicFramePr>
          <p:cNvPr id="10" name="Tabla 9">
            <a:extLst>
              <a:ext uri="{FF2B5EF4-FFF2-40B4-BE49-F238E27FC236}">
                <a16:creationId xmlns:a16="http://schemas.microsoft.com/office/drawing/2014/main" id="{1AF04796-D956-4B47-A030-B0B8A8E29E22}"/>
              </a:ext>
            </a:extLst>
          </p:cNvPr>
          <p:cNvGraphicFramePr>
            <a:graphicFrameLocks noGrp="1"/>
          </p:cNvGraphicFramePr>
          <p:nvPr>
            <p:extLst>
              <p:ext uri="{D42A27DB-BD31-4B8C-83A1-F6EECF244321}">
                <p14:modId xmlns:p14="http://schemas.microsoft.com/office/powerpoint/2010/main" val="915877316"/>
              </p:ext>
            </p:extLst>
          </p:nvPr>
        </p:nvGraphicFramePr>
        <p:xfrm>
          <a:off x="36278" y="805795"/>
          <a:ext cx="5668236" cy="692726"/>
        </p:xfrm>
        <a:graphic>
          <a:graphicData uri="http://schemas.openxmlformats.org/drawingml/2006/table">
            <a:tbl>
              <a:tblPr firstRow="1"/>
              <a:tblGrid>
                <a:gridCol w="1093550">
                  <a:extLst>
                    <a:ext uri="{9D8B030D-6E8A-4147-A177-3AD203B41FA5}">
                      <a16:colId xmlns:a16="http://schemas.microsoft.com/office/drawing/2014/main" val="3806570166"/>
                    </a:ext>
                  </a:extLst>
                </a:gridCol>
                <a:gridCol w="1093550">
                  <a:extLst>
                    <a:ext uri="{9D8B030D-6E8A-4147-A177-3AD203B41FA5}">
                      <a16:colId xmlns:a16="http://schemas.microsoft.com/office/drawing/2014/main" val="88675392"/>
                    </a:ext>
                  </a:extLst>
                </a:gridCol>
                <a:gridCol w="1294036">
                  <a:extLst>
                    <a:ext uri="{9D8B030D-6E8A-4147-A177-3AD203B41FA5}">
                      <a16:colId xmlns:a16="http://schemas.microsoft.com/office/drawing/2014/main" val="4251205891"/>
                    </a:ext>
                  </a:extLst>
                </a:gridCol>
                <a:gridCol w="1093550">
                  <a:extLst>
                    <a:ext uri="{9D8B030D-6E8A-4147-A177-3AD203B41FA5}">
                      <a16:colId xmlns:a16="http://schemas.microsoft.com/office/drawing/2014/main" val="1534084244"/>
                    </a:ext>
                  </a:extLst>
                </a:gridCol>
                <a:gridCol w="1093550">
                  <a:extLst>
                    <a:ext uri="{9D8B030D-6E8A-4147-A177-3AD203B41FA5}">
                      <a16:colId xmlns:a16="http://schemas.microsoft.com/office/drawing/2014/main" val="2124152693"/>
                    </a:ext>
                  </a:extLst>
                </a:gridCol>
              </a:tblGrid>
              <a:tr h="417455">
                <a:tc>
                  <a:txBody>
                    <a:bodyPr/>
                    <a:lstStyle/>
                    <a:p>
                      <a:pPr algn="ctr" rtl="0" fontAlgn="ctr"/>
                      <a:r>
                        <a:rPr lang="es-MX" sz="1200" b="1" i="0" u="none" strike="noStrike" dirty="0">
                          <a:solidFill>
                            <a:schemeClr val="bg1"/>
                          </a:solidFill>
                          <a:effectLst/>
                          <a:latin typeface="Arial Rounded MT Bold" panose="020F0704030504030204" pitchFamily="34" charset="0"/>
                        </a:rPr>
                        <a:t>Meta 2022 </a:t>
                      </a:r>
                    </a:p>
                  </a:txBody>
                  <a:tcPr marL="6350" marR="6350" marT="635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FFCC00"/>
                    </a:solidFill>
                  </a:tcPr>
                </a:tc>
                <a:tc>
                  <a:txBody>
                    <a:bodyPr/>
                    <a:lstStyle/>
                    <a:p>
                      <a:pPr algn="ctr" rtl="0" fontAlgn="ctr"/>
                      <a:r>
                        <a:rPr lang="es-MX" sz="1200" b="1" i="0" u="none" strike="noStrike" dirty="0">
                          <a:solidFill>
                            <a:schemeClr val="bg1"/>
                          </a:solidFill>
                          <a:effectLst/>
                          <a:latin typeface="Arial Rounded MT Bold" panose="020F0704030504030204" pitchFamily="34" charset="0"/>
                        </a:rPr>
                        <a:t>Resultado Mensual</a:t>
                      </a:r>
                    </a:p>
                  </a:txBody>
                  <a:tcPr marL="6350" marR="6350" marT="635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FFCC00"/>
                    </a:solidFill>
                  </a:tcPr>
                </a:tc>
                <a:tc>
                  <a:txBody>
                    <a:bodyPr/>
                    <a:lstStyle/>
                    <a:p>
                      <a:pPr algn="ctr" rtl="0" fontAlgn="ctr"/>
                      <a:r>
                        <a:rPr lang="es-MX" sz="1200" b="1" i="0" u="none" strike="noStrike" dirty="0">
                          <a:solidFill>
                            <a:schemeClr val="bg1"/>
                          </a:solidFill>
                          <a:effectLst/>
                          <a:latin typeface="Arial Rounded MT Bold" panose="020F0704030504030204" pitchFamily="34" charset="0"/>
                        </a:rPr>
                        <a:t>Resultado Acumulado</a:t>
                      </a:r>
                    </a:p>
                  </a:txBody>
                  <a:tcPr marL="6350" marR="6350" marT="635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FFCC00"/>
                    </a:solidFill>
                  </a:tcPr>
                </a:tc>
                <a:tc>
                  <a:txBody>
                    <a:bodyPr/>
                    <a:lstStyle/>
                    <a:p>
                      <a:pPr algn="ctr" rtl="0" fontAlgn="ctr"/>
                      <a:r>
                        <a:rPr lang="es-MX" sz="1200" b="1" i="0" u="none" strike="noStrike" dirty="0">
                          <a:solidFill>
                            <a:schemeClr val="bg1"/>
                          </a:solidFill>
                          <a:effectLst/>
                          <a:latin typeface="Arial Rounded MT Bold" panose="020F0704030504030204" pitchFamily="34" charset="0"/>
                        </a:rPr>
                        <a:t>Meta del </a:t>
                      </a:r>
                    </a:p>
                    <a:p>
                      <a:pPr algn="ctr" rtl="0" fontAlgn="ctr"/>
                      <a:r>
                        <a:rPr lang="es-MX" sz="1200" b="1" i="0" u="none" strike="noStrike" dirty="0">
                          <a:solidFill>
                            <a:schemeClr val="bg1"/>
                          </a:solidFill>
                          <a:effectLst/>
                          <a:latin typeface="Arial Rounded MT Bold" panose="020F0704030504030204" pitchFamily="34" charset="0"/>
                        </a:rPr>
                        <a:t>Periodo</a:t>
                      </a:r>
                    </a:p>
                  </a:txBody>
                  <a:tcPr marL="6350" marR="6350" marT="635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FFCC00"/>
                    </a:solidFill>
                  </a:tcPr>
                </a:tc>
                <a:tc>
                  <a:txBody>
                    <a:bodyPr/>
                    <a:lstStyle/>
                    <a:p>
                      <a:pPr algn="ctr" rtl="0" fontAlgn="ctr"/>
                      <a:r>
                        <a:rPr lang="es-MX" sz="1200" b="1" i="0" u="none" strike="noStrike" dirty="0">
                          <a:solidFill>
                            <a:schemeClr val="bg1"/>
                          </a:solidFill>
                          <a:effectLst/>
                          <a:latin typeface="Arial Rounded MT Bold" panose="020F0704030504030204" pitchFamily="34" charset="0"/>
                        </a:rPr>
                        <a:t>Gap</a:t>
                      </a:r>
                    </a:p>
                  </a:txBody>
                  <a:tcPr marL="6350" marR="6350" marT="635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FFCC00"/>
                    </a:solidFill>
                  </a:tcPr>
                </a:tc>
                <a:extLst>
                  <a:ext uri="{0D108BD9-81ED-4DB2-BD59-A6C34878D82A}">
                    <a16:rowId xmlns:a16="http://schemas.microsoft.com/office/drawing/2014/main" val="3158943928"/>
                  </a:ext>
                </a:extLst>
              </a:tr>
              <a:tr h="275271">
                <a:tc>
                  <a:txBody>
                    <a:bodyPr/>
                    <a:lstStyle/>
                    <a:p>
                      <a:pPr algn="ctr" rtl="0" fontAlgn="b"/>
                      <a:r>
                        <a:rPr lang="es-CO" sz="1600" b="1" i="1" u="none" strike="noStrike" dirty="0">
                          <a:solidFill>
                            <a:schemeClr val="bg1">
                              <a:lumMod val="50000"/>
                            </a:schemeClr>
                          </a:solidFill>
                          <a:effectLst/>
                          <a:latin typeface="Arial Rounded MT Bold" panose="020F0704030504030204" pitchFamily="34" charset="0"/>
                        </a:rPr>
                        <a:t>$  340.720</a:t>
                      </a:r>
                      <a:endParaRPr lang="es-MX" sz="1600" b="1" i="1" u="none" strike="noStrike" dirty="0">
                        <a:solidFill>
                          <a:schemeClr val="bg1">
                            <a:lumMod val="50000"/>
                          </a:schemeClr>
                        </a:solidFill>
                        <a:effectLst/>
                        <a:latin typeface="Arial Rounded MT Bold" panose="020F0704030504030204" pitchFamily="34" charset="0"/>
                      </a:endParaRPr>
                    </a:p>
                  </a:txBody>
                  <a:tcPr marL="6350" marR="6350" marT="635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es-CO" sz="1600" b="1" i="1" u="none" strike="noStrike" dirty="0">
                          <a:solidFill>
                            <a:schemeClr val="bg1">
                              <a:lumMod val="50000"/>
                            </a:schemeClr>
                          </a:solidFill>
                          <a:effectLst/>
                          <a:latin typeface="Arial Rounded MT Bold" panose="020F0704030504030204" pitchFamily="34" charset="0"/>
                        </a:rPr>
                        <a:t>$ 27.200</a:t>
                      </a:r>
                      <a:endParaRPr lang="es-MX" sz="1600" b="1" i="1" u="none" strike="noStrike" dirty="0">
                        <a:solidFill>
                          <a:schemeClr val="bg1">
                            <a:lumMod val="50000"/>
                          </a:schemeClr>
                        </a:solidFill>
                        <a:effectLst/>
                        <a:latin typeface="Arial Rounded MT Bold" panose="020F0704030504030204" pitchFamily="34" charset="0"/>
                      </a:endParaRPr>
                    </a:p>
                  </a:txBody>
                  <a:tcPr marL="6350" marR="6350" marT="635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es-CO" sz="1600" b="1" i="1" u="none" strike="noStrike" dirty="0">
                          <a:solidFill>
                            <a:schemeClr val="bg1">
                              <a:lumMod val="50000"/>
                            </a:schemeClr>
                          </a:solidFill>
                          <a:effectLst/>
                          <a:latin typeface="Arial Rounded MT Bold" panose="020F0704030504030204" pitchFamily="34" charset="0"/>
                        </a:rPr>
                        <a:t>$ 71.954</a:t>
                      </a:r>
                      <a:endParaRPr lang="es-MX" sz="1600" b="1" i="1" u="none" strike="noStrike" dirty="0">
                        <a:solidFill>
                          <a:schemeClr val="bg1">
                            <a:lumMod val="50000"/>
                          </a:schemeClr>
                        </a:solidFill>
                        <a:effectLst/>
                        <a:latin typeface="Arial Rounded MT Bold" panose="020F0704030504030204" pitchFamily="34" charset="0"/>
                      </a:endParaRPr>
                    </a:p>
                  </a:txBody>
                  <a:tcPr marL="6350" marR="6350" marT="635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1600" b="1" i="1" u="none" strike="noStrike" dirty="0">
                          <a:solidFill>
                            <a:schemeClr val="bg1">
                              <a:lumMod val="50000"/>
                            </a:schemeClr>
                          </a:solidFill>
                          <a:effectLst/>
                          <a:latin typeface="Arial Rounded MT Bold" panose="020F0704030504030204" pitchFamily="34" charset="0"/>
                        </a:rPr>
                        <a:t>$ 82.674</a:t>
                      </a:r>
                      <a:endParaRPr lang="es-MX" sz="1600" b="1" i="1" u="none" strike="noStrike" dirty="0">
                        <a:solidFill>
                          <a:schemeClr val="bg1">
                            <a:lumMod val="50000"/>
                          </a:schemeClr>
                        </a:solidFill>
                        <a:effectLst/>
                        <a:latin typeface="Arial Rounded MT Bold" panose="020F0704030504030204" pitchFamily="34" charset="0"/>
                      </a:endParaRPr>
                    </a:p>
                  </a:txBody>
                  <a:tcPr marL="6350" marR="6350" marT="635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es-CO" sz="1600" b="1" i="1" u="none" strike="noStrike" dirty="0">
                          <a:solidFill>
                            <a:schemeClr val="bg1">
                              <a:lumMod val="50000"/>
                            </a:schemeClr>
                          </a:solidFill>
                          <a:effectLst/>
                          <a:latin typeface="Arial Rounded MT Bold" panose="020F0704030504030204" pitchFamily="34" charset="0"/>
                        </a:rPr>
                        <a:t>- $ 10.720</a:t>
                      </a:r>
                      <a:endParaRPr lang="es-MX" sz="1600" b="1" i="1" u="none" strike="noStrike" dirty="0">
                        <a:solidFill>
                          <a:schemeClr val="bg1">
                            <a:lumMod val="50000"/>
                          </a:schemeClr>
                        </a:solidFill>
                        <a:effectLst/>
                        <a:latin typeface="Arial Rounded MT Bold" panose="020F0704030504030204" pitchFamily="34" charset="0"/>
                      </a:endParaRPr>
                    </a:p>
                  </a:txBody>
                  <a:tcPr marL="6350" marR="6350" marT="635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403221183"/>
                  </a:ext>
                </a:extLst>
              </a:tr>
            </a:tbl>
          </a:graphicData>
        </a:graphic>
      </p:graphicFrame>
      <p:graphicFrame>
        <p:nvGraphicFramePr>
          <p:cNvPr id="17" name="Tabla 10">
            <a:extLst>
              <a:ext uri="{FF2B5EF4-FFF2-40B4-BE49-F238E27FC236}">
                <a16:creationId xmlns:a16="http://schemas.microsoft.com/office/drawing/2014/main" id="{85F84231-D3D0-434A-8A5F-D2FB994A9EAC}"/>
              </a:ext>
            </a:extLst>
          </p:cNvPr>
          <p:cNvGraphicFramePr>
            <a:graphicFrameLocks noGrp="1"/>
          </p:cNvGraphicFramePr>
          <p:nvPr>
            <p:extLst>
              <p:ext uri="{D42A27DB-BD31-4B8C-83A1-F6EECF244321}">
                <p14:modId xmlns:p14="http://schemas.microsoft.com/office/powerpoint/2010/main" val="2497215476"/>
              </p:ext>
            </p:extLst>
          </p:nvPr>
        </p:nvGraphicFramePr>
        <p:xfrm>
          <a:off x="6689826" y="787187"/>
          <a:ext cx="3952687" cy="627696"/>
        </p:xfrm>
        <a:graphic>
          <a:graphicData uri="http://schemas.openxmlformats.org/drawingml/2006/table">
            <a:tbl>
              <a:tblPr firstRow="1" bandRow="1">
                <a:effectLst/>
                <a:tableStyleId>{00A15C55-8517-42AA-B614-E9B94910E393}</a:tableStyleId>
              </a:tblPr>
              <a:tblGrid>
                <a:gridCol w="1585808">
                  <a:extLst>
                    <a:ext uri="{9D8B030D-6E8A-4147-A177-3AD203B41FA5}">
                      <a16:colId xmlns:a16="http://schemas.microsoft.com/office/drawing/2014/main" val="965163559"/>
                    </a:ext>
                  </a:extLst>
                </a:gridCol>
                <a:gridCol w="2366879">
                  <a:extLst>
                    <a:ext uri="{9D8B030D-6E8A-4147-A177-3AD203B41FA5}">
                      <a16:colId xmlns:a16="http://schemas.microsoft.com/office/drawing/2014/main" val="3044625496"/>
                    </a:ext>
                  </a:extLst>
                </a:gridCol>
              </a:tblGrid>
              <a:tr h="258084">
                <a:tc>
                  <a:txBody>
                    <a:bodyPr/>
                    <a:lstStyle/>
                    <a:p>
                      <a:pPr marL="0" algn="ctr" defTabSz="914400" rtl="0" eaLnBrk="1" latinLnBrk="0" hangingPunct="1"/>
                      <a:r>
                        <a:rPr lang="es-CO" sz="1200" b="1" kern="1200" dirty="0">
                          <a:solidFill>
                            <a:schemeClr val="lt1"/>
                          </a:solidFill>
                          <a:latin typeface="Arial Rounded MT Bold" panose="020F0704030504030204" pitchFamily="34" charset="0"/>
                          <a:ea typeface="+mn-ea"/>
                          <a:cs typeface="+mn-cs"/>
                        </a:rPr>
                        <a:t>Indicador</a:t>
                      </a:r>
                      <a:endParaRPr lang="es-MX" sz="1200" b="1" kern="1200" dirty="0">
                        <a:solidFill>
                          <a:schemeClr val="lt1"/>
                        </a:solidFill>
                        <a:latin typeface="Arial Rounded MT Bold" panose="020F0704030504030204" pitchFamily="34" charset="0"/>
                        <a:ea typeface="+mn-ea"/>
                        <a:cs typeface="+mn-cs"/>
                      </a:endParaRP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latinLnBrk="0" hangingPunct="1"/>
                      <a:r>
                        <a:rPr lang="es-CO" sz="1200" b="1" kern="1200" dirty="0">
                          <a:solidFill>
                            <a:schemeClr val="lt1"/>
                          </a:solidFill>
                          <a:latin typeface="Arial Rounded MT Bold" panose="020F0704030504030204" pitchFamily="34" charset="0"/>
                          <a:ea typeface="+mn-ea"/>
                          <a:cs typeface="+mn-cs"/>
                        </a:rPr>
                        <a:t>Fórmula</a:t>
                      </a:r>
                      <a:endParaRPr lang="es-MX" sz="1200" b="1" kern="1200" dirty="0">
                        <a:solidFill>
                          <a:schemeClr val="lt1"/>
                        </a:solidFill>
                        <a:latin typeface="Arial Rounded MT Bold" panose="020F0704030504030204" pitchFamily="34" charset="0"/>
                        <a:ea typeface="+mn-ea"/>
                        <a:cs typeface="+mn-cs"/>
                      </a:endParaRPr>
                    </a:p>
                  </a:txBody>
                  <a:tcPr anchor="ctr">
                    <a:lnL w="3175" cap="flat" cmpd="sng" algn="ctr">
                      <a:solidFill>
                        <a:schemeClr val="bg1">
                          <a:lumMod val="7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2079443272"/>
                  </a:ext>
                </a:extLst>
              </a:tr>
              <a:tr h="353376">
                <a:tc>
                  <a:txBody>
                    <a:bodyPr/>
                    <a:lstStyle/>
                    <a:p>
                      <a:pPr marL="0" algn="ctr" defTabSz="914400" rtl="0" eaLnBrk="1" latinLnBrk="0" hangingPunct="1"/>
                      <a:r>
                        <a:rPr lang="es-CO" sz="1400" b="1" kern="1200" dirty="0">
                          <a:solidFill>
                            <a:schemeClr val="bg1">
                              <a:lumMod val="50000"/>
                            </a:schemeClr>
                          </a:solidFill>
                          <a:latin typeface="Arial Rounded MT Bold" panose="020F0704030504030204" pitchFamily="34" charset="0"/>
                          <a:ea typeface="+mn-ea"/>
                          <a:cs typeface="+mn-cs"/>
                        </a:rPr>
                        <a:t>Ingresos</a:t>
                      </a:r>
                      <a:endParaRPr lang="es-MX" sz="1400" b="1" kern="1200" dirty="0">
                        <a:solidFill>
                          <a:schemeClr val="bg1">
                            <a:lumMod val="50000"/>
                          </a:schemeClr>
                        </a:solidFill>
                        <a:latin typeface="Arial Rounded MT Bold" panose="020F0704030504030204" pitchFamily="34" charset="0"/>
                        <a:ea typeface="+mn-ea"/>
                        <a:cs typeface="+mn-cs"/>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400" b="1" kern="1200" dirty="0">
                          <a:solidFill>
                            <a:schemeClr val="bg1">
                              <a:lumMod val="50000"/>
                            </a:schemeClr>
                          </a:solidFill>
                          <a:latin typeface="Arial Rounded MT Bold" panose="020F0704030504030204" pitchFamily="34" charset="0"/>
                          <a:ea typeface="+mn-ea"/>
                          <a:cs typeface="+mn-cs"/>
                        </a:rPr>
                        <a:t>Sumatoria de Ingresos</a:t>
                      </a:r>
                      <a:endParaRPr lang="es-MX" sz="1400" b="1" kern="1200" dirty="0">
                        <a:solidFill>
                          <a:schemeClr val="bg1">
                            <a:lumMod val="50000"/>
                          </a:schemeClr>
                        </a:solidFill>
                        <a:latin typeface="Arial Rounded MT Bold" panose="020F0704030504030204" pitchFamily="34" charset="0"/>
                        <a:ea typeface="+mn-ea"/>
                        <a:cs typeface="+mn-cs"/>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4456870"/>
                  </a:ext>
                </a:extLst>
              </a:tr>
            </a:tbl>
          </a:graphicData>
        </a:graphic>
      </p:graphicFrame>
      <p:sp>
        <p:nvSpPr>
          <p:cNvPr id="18" name="Diagrama de flujo: conector 17">
            <a:hlinkClick r:id="rId6" action="ppaction://hlinksldjump"/>
            <a:extLst>
              <a:ext uri="{FF2B5EF4-FFF2-40B4-BE49-F238E27FC236}">
                <a16:creationId xmlns:a16="http://schemas.microsoft.com/office/drawing/2014/main" id="{BFBDF543-4C30-44C7-AE41-3129D02584A8}"/>
              </a:ext>
            </a:extLst>
          </p:cNvPr>
          <p:cNvSpPr/>
          <p:nvPr/>
        </p:nvSpPr>
        <p:spPr>
          <a:xfrm>
            <a:off x="5772156" y="1293612"/>
            <a:ext cx="201983" cy="195153"/>
          </a:xfrm>
          <a:prstGeom prst="flowChartConnector">
            <a:avLst/>
          </a:pr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0" name="Rectángulo: esquinas redondeadas 19">
            <a:extLst>
              <a:ext uri="{FF2B5EF4-FFF2-40B4-BE49-F238E27FC236}">
                <a16:creationId xmlns:a16="http://schemas.microsoft.com/office/drawing/2014/main" id="{4AF311A2-EF80-4C71-85B4-222FC2709BF5}"/>
              </a:ext>
            </a:extLst>
          </p:cNvPr>
          <p:cNvSpPr/>
          <p:nvPr/>
        </p:nvSpPr>
        <p:spPr>
          <a:xfrm>
            <a:off x="53124" y="3252573"/>
            <a:ext cx="3508821" cy="717428"/>
          </a:xfrm>
          <a:prstGeom prst="roundRect">
            <a:avLst/>
          </a:prstGeom>
          <a:solidFill>
            <a:srgbClr val="EE74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1" name="CuadroTexto 20">
            <a:extLst>
              <a:ext uri="{FF2B5EF4-FFF2-40B4-BE49-F238E27FC236}">
                <a16:creationId xmlns:a16="http://schemas.microsoft.com/office/drawing/2014/main" id="{8A47C1DC-B7F2-4E6D-9BB6-E2D2BA176759}"/>
              </a:ext>
            </a:extLst>
          </p:cNvPr>
          <p:cNvSpPr txBox="1"/>
          <p:nvPr/>
        </p:nvSpPr>
        <p:spPr>
          <a:xfrm>
            <a:off x="84241" y="3286888"/>
            <a:ext cx="3309751" cy="646331"/>
          </a:xfrm>
          <a:prstGeom prst="rect">
            <a:avLst/>
          </a:prstGeom>
          <a:noFill/>
        </p:spPr>
        <p:txBody>
          <a:bodyPr wrap="square" rtlCol="0">
            <a:spAutoFit/>
          </a:bodyPr>
          <a:lstStyle/>
          <a:p>
            <a:r>
              <a:rPr lang="es-CO" sz="3600" b="1" dirty="0">
                <a:solidFill>
                  <a:schemeClr val="bg1"/>
                </a:solidFill>
                <a:latin typeface="VAG Rounded Std Thin" panose="020F0802020204020204" pitchFamily="34" charset="0"/>
              </a:rPr>
              <a:t>Otros Ingresos</a:t>
            </a:r>
          </a:p>
        </p:txBody>
      </p:sp>
      <p:sp>
        <p:nvSpPr>
          <p:cNvPr id="22" name="CuadroTexto 21">
            <a:extLst>
              <a:ext uri="{FF2B5EF4-FFF2-40B4-BE49-F238E27FC236}">
                <a16:creationId xmlns:a16="http://schemas.microsoft.com/office/drawing/2014/main" id="{7B3D73E8-F933-4631-AB3E-875058948F41}"/>
              </a:ext>
            </a:extLst>
          </p:cNvPr>
          <p:cNvSpPr txBox="1"/>
          <p:nvPr/>
        </p:nvSpPr>
        <p:spPr>
          <a:xfrm>
            <a:off x="226191" y="4188897"/>
            <a:ext cx="3508821" cy="1200329"/>
          </a:xfrm>
          <a:prstGeom prst="rect">
            <a:avLst/>
          </a:prstGeom>
          <a:noFill/>
        </p:spPr>
        <p:txBody>
          <a:bodyPr wrap="square">
            <a:spAutoFit/>
          </a:bodyPr>
          <a:lstStyle/>
          <a:p>
            <a:pPr lvl="0" algn="ctr"/>
            <a:r>
              <a:rPr lang="es-CO" b="1" i="1" dirty="0">
                <a:solidFill>
                  <a:schemeClr val="bg2">
                    <a:lumMod val="50000"/>
                  </a:schemeClr>
                </a:solidFill>
              </a:rPr>
              <a:t>Recuperaciones, Aprovechamientos, Otros Ingresos y Recuperaciones  NO EFECTIVAS </a:t>
            </a:r>
          </a:p>
          <a:p>
            <a:pPr lvl="0" algn="ctr"/>
            <a:r>
              <a:rPr lang="es-CO" b="1" i="1" dirty="0">
                <a:solidFill>
                  <a:schemeClr val="accent2"/>
                </a:solidFill>
              </a:rPr>
              <a:t>$   2.298 millones</a:t>
            </a:r>
            <a:endParaRPr lang="es-MX" b="1" i="1" dirty="0">
              <a:solidFill>
                <a:schemeClr val="accent2"/>
              </a:solidFill>
            </a:endParaRPr>
          </a:p>
        </p:txBody>
      </p:sp>
      <p:graphicFrame>
        <p:nvGraphicFramePr>
          <p:cNvPr id="5" name="Tabla 4">
            <a:extLst>
              <a:ext uri="{FF2B5EF4-FFF2-40B4-BE49-F238E27FC236}">
                <a16:creationId xmlns:a16="http://schemas.microsoft.com/office/drawing/2014/main" id="{677F2802-A309-4B0E-A86E-52D92A7BEDC4}"/>
              </a:ext>
            </a:extLst>
          </p:cNvPr>
          <p:cNvGraphicFramePr>
            <a:graphicFrameLocks noGrp="1"/>
          </p:cNvGraphicFramePr>
          <p:nvPr>
            <p:extLst>
              <p:ext uri="{D42A27DB-BD31-4B8C-83A1-F6EECF244321}">
                <p14:modId xmlns:p14="http://schemas.microsoft.com/office/powerpoint/2010/main" val="697945602"/>
              </p:ext>
            </p:extLst>
          </p:nvPr>
        </p:nvGraphicFramePr>
        <p:xfrm>
          <a:off x="6634808" y="2831558"/>
          <a:ext cx="3809201" cy="609600"/>
        </p:xfrm>
        <a:graphic>
          <a:graphicData uri="http://schemas.openxmlformats.org/drawingml/2006/table">
            <a:tbl>
              <a:tblPr>
                <a:tableStyleId>{5C22544A-7EE6-4342-B048-85BDC9FD1C3A}</a:tableStyleId>
              </a:tblPr>
              <a:tblGrid>
                <a:gridCol w="2035605">
                  <a:extLst>
                    <a:ext uri="{9D8B030D-6E8A-4147-A177-3AD203B41FA5}">
                      <a16:colId xmlns:a16="http://schemas.microsoft.com/office/drawing/2014/main" val="3024586071"/>
                    </a:ext>
                  </a:extLst>
                </a:gridCol>
                <a:gridCol w="1773596">
                  <a:extLst>
                    <a:ext uri="{9D8B030D-6E8A-4147-A177-3AD203B41FA5}">
                      <a16:colId xmlns:a16="http://schemas.microsoft.com/office/drawing/2014/main" val="2766717605"/>
                    </a:ext>
                  </a:extLst>
                </a:gridCol>
              </a:tblGrid>
              <a:tr h="241563">
                <a:tc>
                  <a:txBody>
                    <a:bodyPr/>
                    <a:lstStyle/>
                    <a:p>
                      <a:pPr algn="ctr" fontAlgn="b"/>
                      <a:r>
                        <a:rPr lang="es-MX" sz="2000" b="1" kern="1200" dirty="0">
                          <a:solidFill>
                            <a:schemeClr val="bg1"/>
                          </a:solidFill>
                          <a:latin typeface="VAG Rounded Std Light" panose="020F0502020204020204" pitchFamily="34" charset="0"/>
                          <a:ea typeface="+mn-ea"/>
                          <a:cs typeface="+mn-cs"/>
                        </a:rPr>
                        <a:t>Ejecución</a:t>
                      </a:r>
                    </a:p>
                  </a:txBody>
                  <a:tcPr marL="0" marR="0" marT="0" marB="0" anchor="b">
                    <a:solidFill>
                      <a:schemeClr val="accent2"/>
                    </a:solidFill>
                  </a:tcPr>
                </a:tc>
                <a:tc>
                  <a:txBody>
                    <a:bodyPr/>
                    <a:lstStyle/>
                    <a:p>
                      <a:pPr algn="ctr" fontAlgn="b"/>
                      <a:r>
                        <a:rPr lang="es-MX" sz="2000" b="1" kern="1200" dirty="0">
                          <a:solidFill>
                            <a:schemeClr val="bg1"/>
                          </a:solidFill>
                          <a:latin typeface="VAG Rounded Std Light" panose="020F0502020204020204" pitchFamily="34" charset="0"/>
                          <a:ea typeface="+mn-ea"/>
                          <a:cs typeface="+mn-cs"/>
                        </a:rPr>
                        <a:t>Presupuesto</a:t>
                      </a:r>
                    </a:p>
                  </a:txBody>
                  <a:tcPr marL="0" marR="0" marT="0" marB="0" anchor="b">
                    <a:solidFill>
                      <a:srgbClr val="92D050"/>
                    </a:solidFill>
                  </a:tcPr>
                </a:tc>
                <a:extLst>
                  <a:ext uri="{0D108BD9-81ED-4DB2-BD59-A6C34878D82A}">
                    <a16:rowId xmlns:a16="http://schemas.microsoft.com/office/drawing/2014/main" val="130661953"/>
                  </a:ext>
                </a:extLst>
              </a:tr>
              <a:tr h="184150">
                <a:tc>
                  <a:txBody>
                    <a:bodyPr/>
                    <a:lstStyle/>
                    <a:p>
                      <a:pPr algn="ctr" fontAlgn="b"/>
                      <a:r>
                        <a:rPr lang="es-MX" sz="2000" b="1" kern="1200" dirty="0">
                          <a:solidFill>
                            <a:schemeClr val="bg1"/>
                          </a:solidFill>
                          <a:latin typeface="VAG Rounded Std Light" panose="020F0502020204020204" pitchFamily="34" charset="0"/>
                          <a:ea typeface="+mn-ea"/>
                          <a:cs typeface="+mn-cs"/>
                        </a:rPr>
                        <a:t>$ 69,647</a:t>
                      </a:r>
                    </a:p>
                  </a:txBody>
                  <a:tcPr marL="0" marR="0" marT="0" marB="0" anchor="b">
                    <a:solidFill>
                      <a:schemeClr val="accent2"/>
                    </a:solidFill>
                  </a:tcPr>
                </a:tc>
                <a:tc>
                  <a:txBody>
                    <a:bodyPr/>
                    <a:lstStyle/>
                    <a:p>
                      <a:pPr algn="ctr" fontAlgn="b"/>
                      <a:r>
                        <a:rPr lang="es-MX" sz="2000" b="1" kern="1200" dirty="0">
                          <a:solidFill>
                            <a:schemeClr val="bg1"/>
                          </a:solidFill>
                          <a:latin typeface="VAG Rounded Std Light" panose="020F0502020204020204" pitchFamily="34" charset="0"/>
                          <a:ea typeface="+mn-ea"/>
                          <a:cs typeface="+mn-cs"/>
                        </a:rPr>
                        <a:t>$ 82,260</a:t>
                      </a:r>
                    </a:p>
                  </a:txBody>
                  <a:tcPr marL="0" marR="0" marT="0" marB="0" anchor="b">
                    <a:solidFill>
                      <a:srgbClr val="92D050"/>
                    </a:solidFill>
                  </a:tcPr>
                </a:tc>
                <a:extLst>
                  <a:ext uri="{0D108BD9-81ED-4DB2-BD59-A6C34878D82A}">
                    <a16:rowId xmlns:a16="http://schemas.microsoft.com/office/drawing/2014/main" val="2686200409"/>
                  </a:ext>
                </a:extLst>
              </a:tr>
            </a:tbl>
          </a:graphicData>
        </a:graphic>
      </p:graphicFrame>
      <p:graphicFrame>
        <p:nvGraphicFramePr>
          <p:cNvPr id="4" name="Tabla 3">
            <a:extLst>
              <a:ext uri="{FF2B5EF4-FFF2-40B4-BE49-F238E27FC236}">
                <a16:creationId xmlns:a16="http://schemas.microsoft.com/office/drawing/2014/main" id="{1FF497D1-5E03-425F-994E-CC9F137A4665}"/>
              </a:ext>
            </a:extLst>
          </p:cNvPr>
          <p:cNvGraphicFramePr>
            <a:graphicFrameLocks noGrp="1"/>
          </p:cNvGraphicFramePr>
          <p:nvPr>
            <p:extLst>
              <p:ext uri="{D42A27DB-BD31-4B8C-83A1-F6EECF244321}">
                <p14:modId xmlns:p14="http://schemas.microsoft.com/office/powerpoint/2010/main" val="2479786119"/>
              </p:ext>
            </p:extLst>
          </p:nvPr>
        </p:nvGraphicFramePr>
        <p:xfrm>
          <a:off x="307654" y="1819931"/>
          <a:ext cx="3944981" cy="1068070"/>
        </p:xfrm>
        <a:graphic>
          <a:graphicData uri="http://schemas.openxmlformats.org/drawingml/2006/table">
            <a:tbl>
              <a:tblPr>
                <a:effectLst>
                  <a:outerShdw blurRad="63500" sx="102000" sy="102000" algn="ctr" rotWithShape="0">
                    <a:prstClr val="black">
                      <a:alpha val="40000"/>
                    </a:prstClr>
                  </a:outerShdw>
                </a:effectLst>
              </a:tblPr>
              <a:tblGrid>
                <a:gridCol w="1602023">
                  <a:extLst>
                    <a:ext uri="{9D8B030D-6E8A-4147-A177-3AD203B41FA5}">
                      <a16:colId xmlns:a16="http://schemas.microsoft.com/office/drawing/2014/main" val="677884764"/>
                    </a:ext>
                  </a:extLst>
                </a:gridCol>
                <a:gridCol w="1201517">
                  <a:extLst>
                    <a:ext uri="{9D8B030D-6E8A-4147-A177-3AD203B41FA5}">
                      <a16:colId xmlns:a16="http://schemas.microsoft.com/office/drawing/2014/main" val="340683182"/>
                    </a:ext>
                  </a:extLst>
                </a:gridCol>
                <a:gridCol w="1141441">
                  <a:extLst>
                    <a:ext uri="{9D8B030D-6E8A-4147-A177-3AD203B41FA5}">
                      <a16:colId xmlns:a16="http://schemas.microsoft.com/office/drawing/2014/main" val="1141771579"/>
                    </a:ext>
                  </a:extLst>
                </a:gridCol>
              </a:tblGrid>
              <a:tr h="336550">
                <a:tc>
                  <a:txBody>
                    <a:bodyPr/>
                    <a:lstStyle/>
                    <a:p>
                      <a:pPr algn="ctr" fontAlgn="ctr"/>
                      <a:r>
                        <a:rPr lang="es-MX" sz="1600" b="1" i="0" u="none" strike="noStrike" dirty="0">
                          <a:solidFill>
                            <a:srgbClr val="FFFFFF"/>
                          </a:solidFill>
                          <a:effectLst/>
                          <a:latin typeface="Calibri" panose="020F0502020204030204" pitchFamily="34" charset="0"/>
                        </a:rPr>
                        <a:t>CONCEPTO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bg1">
                        <a:lumMod val="75000"/>
                      </a:schemeClr>
                    </a:solidFill>
                  </a:tcPr>
                </a:tc>
                <a:tc>
                  <a:txBody>
                    <a:bodyPr/>
                    <a:lstStyle/>
                    <a:p>
                      <a:pPr algn="ctr" fontAlgn="ctr"/>
                      <a:r>
                        <a:rPr lang="es-MX" sz="1600" b="1" i="0" u="none" strike="noStrike" dirty="0">
                          <a:solidFill>
                            <a:srgbClr val="FFFFFF"/>
                          </a:solidFill>
                          <a:effectLst/>
                          <a:latin typeface="Calibri" panose="020F0502020204030204" pitchFamily="34" charset="0"/>
                        </a:rPr>
                        <a:t> Presupuesto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bg1">
                        <a:lumMod val="75000"/>
                      </a:schemeClr>
                    </a:solidFill>
                  </a:tcPr>
                </a:tc>
                <a:tc>
                  <a:txBody>
                    <a:bodyPr/>
                    <a:lstStyle/>
                    <a:p>
                      <a:pPr algn="ctr" fontAlgn="ctr"/>
                      <a:r>
                        <a:rPr lang="es-MX" sz="1600" b="1" i="0" u="none" strike="noStrike" dirty="0">
                          <a:solidFill>
                            <a:srgbClr val="FFFFFF"/>
                          </a:solidFill>
                          <a:effectLst/>
                          <a:latin typeface="Calibri" panose="020F0502020204030204" pitchFamily="34" charset="0"/>
                        </a:rPr>
                        <a:t> Actual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bg1">
                        <a:lumMod val="75000"/>
                      </a:schemeClr>
                    </a:solidFill>
                  </a:tcPr>
                </a:tc>
                <a:extLst>
                  <a:ext uri="{0D108BD9-81ED-4DB2-BD59-A6C34878D82A}">
                    <a16:rowId xmlns:a16="http://schemas.microsoft.com/office/drawing/2014/main" val="2634462581"/>
                  </a:ext>
                </a:extLst>
              </a:tr>
              <a:tr h="184150">
                <a:tc>
                  <a:txBody>
                    <a:bodyPr/>
                    <a:lstStyle/>
                    <a:p>
                      <a:pPr algn="l" fontAlgn="b"/>
                      <a:r>
                        <a:rPr lang="es-MX" sz="1600" b="1" i="0" u="none" strike="noStrike" dirty="0">
                          <a:solidFill>
                            <a:srgbClr val="757171"/>
                          </a:solidFill>
                          <a:effectLst/>
                          <a:latin typeface="Calibri" panose="020F0502020204030204" pitchFamily="34" charset="0"/>
                        </a:rPr>
                        <a:t>Ingresos netos</a:t>
                      </a:r>
                    </a:p>
                  </a:txBody>
                  <a:tcPr marL="19050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s-MX" sz="1600" b="1" i="0" u="none" strike="noStrike" dirty="0">
                          <a:solidFill>
                            <a:srgbClr val="757171"/>
                          </a:solidFill>
                          <a:effectLst/>
                          <a:latin typeface="Calibri" panose="020F0502020204030204" pitchFamily="34" charset="0"/>
                        </a:rPr>
                        <a:t>$ 82.326</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s-MX" sz="1600" b="1" i="0" u="none" strike="noStrike" dirty="0">
                          <a:solidFill>
                            <a:schemeClr val="accent2"/>
                          </a:solidFill>
                          <a:effectLst/>
                          <a:latin typeface="Calibri" panose="020F0502020204030204" pitchFamily="34" charset="0"/>
                        </a:rPr>
                        <a:t>$ 69.656</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2416351060"/>
                  </a:ext>
                </a:extLst>
              </a:tr>
              <a:tr h="184150">
                <a:tc>
                  <a:txBody>
                    <a:bodyPr/>
                    <a:lstStyle/>
                    <a:p>
                      <a:pPr algn="l" fontAlgn="b"/>
                      <a:r>
                        <a:rPr lang="es-MX" sz="1600" b="1" i="0" u="none" strike="noStrike" dirty="0">
                          <a:solidFill>
                            <a:srgbClr val="757171"/>
                          </a:solidFill>
                          <a:effectLst/>
                          <a:latin typeface="Calibri" panose="020F0502020204030204" pitchFamily="34" charset="0"/>
                        </a:rPr>
                        <a:t>Otros ingresos</a:t>
                      </a:r>
                    </a:p>
                  </a:txBody>
                  <a:tcPr marL="19050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s-MX" sz="1600" b="1" i="0" u="none" strike="noStrike" dirty="0">
                          <a:solidFill>
                            <a:srgbClr val="757171"/>
                          </a:solidFill>
                          <a:effectLst/>
                          <a:latin typeface="Calibri" panose="020F0502020204030204" pitchFamily="34" charset="0"/>
                        </a:rPr>
                        <a:t>$ 348</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s-MX" sz="1600" b="1" i="0" u="none" strike="noStrike" dirty="0">
                          <a:solidFill>
                            <a:schemeClr val="accent2"/>
                          </a:solidFill>
                          <a:effectLst/>
                          <a:latin typeface="Calibri" panose="020F0502020204030204" pitchFamily="34" charset="0"/>
                        </a:rPr>
                        <a:t>$ 2.298</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29818802"/>
                  </a:ext>
                </a:extLst>
              </a:tr>
              <a:tr h="184150">
                <a:tc>
                  <a:txBody>
                    <a:bodyPr/>
                    <a:lstStyle/>
                    <a:p>
                      <a:pPr algn="l" fontAlgn="b"/>
                      <a:r>
                        <a:rPr lang="es-MX" sz="1600" b="1" i="0" u="none" strike="noStrike" dirty="0">
                          <a:solidFill>
                            <a:srgbClr val="FFFFFF"/>
                          </a:solidFill>
                          <a:effectLst/>
                          <a:latin typeface="Calibri" panose="020F0502020204030204" pitchFamily="34" charset="0"/>
                        </a:rPr>
                        <a:t>Total Ingresos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r>
                        <a:rPr lang="es-MX" sz="1600" b="1" i="0" u="none" strike="noStrike" dirty="0">
                          <a:solidFill>
                            <a:srgbClr val="FFFFFF"/>
                          </a:solidFill>
                          <a:effectLst/>
                          <a:latin typeface="Calibri" panose="020F0502020204030204" pitchFamily="34" charset="0"/>
                        </a:rPr>
                        <a:t>$ 82.674</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r>
                        <a:rPr lang="es-MX" sz="1600" b="1" i="0" u="none" strike="noStrike" dirty="0">
                          <a:solidFill>
                            <a:schemeClr val="accent2"/>
                          </a:solidFill>
                          <a:effectLst/>
                          <a:latin typeface="Calibri" panose="020F0502020204030204" pitchFamily="34" charset="0"/>
                        </a:rPr>
                        <a:t>$ 71.954</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999587933"/>
                  </a:ext>
                </a:extLst>
              </a:tr>
            </a:tbl>
          </a:graphicData>
        </a:graphic>
      </p:graphicFrame>
      <p:sp>
        <p:nvSpPr>
          <p:cNvPr id="35" name="Rectángulo: esquinas redondeadas 34">
            <a:extLst>
              <a:ext uri="{FF2B5EF4-FFF2-40B4-BE49-F238E27FC236}">
                <a16:creationId xmlns:a16="http://schemas.microsoft.com/office/drawing/2014/main" id="{CC1A0DA6-A96F-452D-81E0-9F34BBDFDC49}"/>
              </a:ext>
            </a:extLst>
          </p:cNvPr>
          <p:cNvSpPr/>
          <p:nvPr/>
        </p:nvSpPr>
        <p:spPr>
          <a:xfrm>
            <a:off x="53124" y="3247066"/>
            <a:ext cx="3508821" cy="717428"/>
          </a:xfrm>
          <a:prstGeom prst="roundRect">
            <a:avLst/>
          </a:prstGeom>
          <a:solidFill>
            <a:srgbClr val="EE74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6" name="CuadroTexto 35">
            <a:extLst>
              <a:ext uri="{FF2B5EF4-FFF2-40B4-BE49-F238E27FC236}">
                <a16:creationId xmlns:a16="http://schemas.microsoft.com/office/drawing/2014/main" id="{BF4A0118-4D73-46D0-8D60-24FE5D58778E}"/>
              </a:ext>
            </a:extLst>
          </p:cNvPr>
          <p:cNvSpPr txBox="1"/>
          <p:nvPr/>
        </p:nvSpPr>
        <p:spPr>
          <a:xfrm>
            <a:off x="84241" y="3281381"/>
            <a:ext cx="3309751" cy="646331"/>
          </a:xfrm>
          <a:prstGeom prst="rect">
            <a:avLst/>
          </a:prstGeom>
          <a:noFill/>
        </p:spPr>
        <p:txBody>
          <a:bodyPr wrap="square" rtlCol="0">
            <a:spAutoFit/>
          </a:bodyPr>
          <a:lstStyle/>
          <a:p>
            <a:r>
              <a:rPr lang="es-CO" sz="3600" b="1" dirty="0">
                <a:solidFill>
                  <a:schemeClr val="bg1"/>
                </a:solidFill>
                <a:latin typeface="VAG Rounded Std Thin" panose="020F0802020204020204" pitchFamily="34" charset="0"/>
              </a:rPr>
              <a:t>Otros Ingresos</a:t>
            </a:r>
          </a:p>
        </p:txBody>
      </p:sp>
      <p:grpSp>
        <p:nvGrpSpPr>
          <p:cNvPr id="7" name="Grupo 6">
            <a:extLst>
              <a:ext uri="{FF2B5EF4-FFF2-40B4-BE49-F238E27FC236}">
                <a16:creationId xmlns:a16="http://schemas.microsoft.com/office/drawing/2014/main" id="{631E3567-9B73-41F5-8EF5-66ECEDFDF045}"/>
              </a:ext>
            </a:extLst>
          </p:cNvPr>
          <p:cNvGrpSpPr/>
          <p:nvPr/>
        </p:nvGrpSpPr>
        <p:grpSpPr>
          <a:xfrm>
            <a:off x="3561945" y="2964680"/>
            <a:ext cx="8389756" cy="3736138"/>
            <a:chOff x="3720904" y="3136358"/>
            <a:chExt cx="8230797" cy="3564460"/>
          </a:xfrm>
        </p:grpSpPr>
        <p:graphicFrame>
          <p:nvGraphicFramePr>
            <p:cNvPr id="37" name="Gráfico 36">
              <a:extLst>
                <a:ext uri="{FF2B5EF4-FFF2-40B4-BE49-F238E27FC236}">
                  <a16:creationId xmlns:a16="http://schemas.microsoft.com/office/drawing/2014/main" id="{37F48893-884F-46D5-A930-CE1E8CE4AF74}"/>
                </a:ext>
              </a:extLst>
            </p:cNvPr>
            <p:cNvGraphicFramePr>
              <a:graphicFrameLocks/>
            </p:cNvGraphicFramePr>
            <p:nvPr>
              <p:extLst>
                <p:ext uri="{D42A27DB-BD31-4B8C-83A1-F6EECF244321}">
                  <p14:modId xmlns:p14="http://schemas.microsoft.com/office/powerpoint/2010/main" val="728690783"/>
                </p:ext>
              </p:extLst>
            </p:nvPr>
          </p:nvGraphicFramePr>
          <p:xfrm>
            <a:off x="3720904" y="3136358"/>
            <a:ext cx="8230797" cy="3564460"/>
          </p:xfrm>
          <a:graphic>
            <a:graphicData uri="http://schemas.openxmlformats.org/drawingml/2006/chart">
              <c:chart xmlns:c="http://schemas.openxmlformats.org/drawingml/2006/chart" xmlns:r="http://schemas.openxmlformats.org/officeDocument/2006/relationships" r:id="rId7"/>
            </a:graphicData>
          </a:graphic>
        </p:graphicFrame>
        <p:sp>
          <p:nvSpPr>
            <p:cNvPr id="38" name="Rectángulo 37">
              <a:extLst>
                <a:ext uri="{FF2B5EF4-FFF2-40B4-BE49-F238E27FC236}">
                  <a16:creationId xmlns:a16="http://schemas.microsoft.com/office/drawing/2014/main" id="{D0B15BD1-5A24-47E6-8664-9C79B2E9A656}"/>
                </a:ext>
              </a:extLst>
            </p:cNvPr>
            <p:cNvSpPr/>
            <p:nvPr/>
          </p:nvSpPr>
          <p:spPr>
            <a:xfrm>
              <a:off x="5535541" y="4027891"/>
              <a:ext cx="589756" cy="280205"/>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S" sz="1200" b="1" cap="none" spc="0">
                  <a:ln/>
                  <a:solidFill>
                    <a:schemeClr val="accent3"/>
                  </a:solidFill>
                  <a:effectLst/>
                </a:rPr>
                <a:t>108%</a:t>
              </a:r>
            </a:p>
          </p:txBody>
        </p:sp>
        <p:sp>
          <p:nvSpPr>
            <p:cNvPr id="39" name="Rectángulo 38">
              <a:extLst>
                <a:ext uri="{FF2B5EF4-FFF2-40B4-BE49-F238E27FC236}">
                  <a16:creationId xmlns:a16="http://schemas.microsoft.com/office/drawing/2014/main" id="{08250362-C79D-4C48-B630-289EBA90FE8B}"/>
                </a:ext>
              </a:extLst>
            </p:cNvPr>
            <p:cNvSpPr/>
            <p:nvPr/>
          </p:nvSpPr>
          <p:spPr>
            <a:xfrm>
              <a:off x="6228726" y="5389226"/>
              <a:ext cx="588698" cy="280205"/>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S" sz="1200" b="1" cap="none" spc="0">
                  <a:ln/>
                  <a:solidFill>
                    <a:schemeClr val="accent3"/>
                  </a:solidFill>
                  <a:effectLst/>
                </a:rPr>
                <a:t>53%</a:t>
              </a:r>
            </a:p>
          </p:txBody>
        </p:sp>
        <p:sp>
          <p:nvSpPr>
            <p:cNvPr id="40" name="Rectángulo 39">
              <a:extLst>
                <a:ext uri="{FF2B5EF4-FFF2-40B4-BE49-F238E27FC236}">
                  <a16:creationId xmlns:a16="http://schemas.microsoft.com/office/drawing/2014/main" id="{93EACBA2-69A5-4FC6-B81E-B5D446BB1071}"/>
                </a:ext>
              </a:extLst>
            </p:cNvPr>
            <p:cNvSpPr/>
            <p:nvPr/>
          </p:nvSpPr>
          <p:spPr>
            <a:xfrm>
              <a:off x="6960397" y="4970146"/>
              <a:ext cx="585788" cy="280205"/>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S" sz="1200" b="1" cap="none" spc="0">
                  <a:ln/>
                  <a:solidFill>
                    <a:schemeClr val="accent3"/>
                  </a:solidFill>
                  <a:effectLst/>
                </a:rPr>
                <a:t>99%</a:t>
              </a:r>
            </a:p>
          </p:txBody>
        </p:sp>
        <p:sp>
          <p:nvSpPr>
            <p:cNvPr id="41" name="Rectángulo 40">
              <a:extLst>
                <a:ext uri="{FF2B5EF4-FFF2-40B4-BE49-F238E27FC236}">
                  <a16:creationId xmlns:a16="http://schemas.microsoft.com/office/drawing/2014/main" id="{BA627054-C1D7-45B9-A0F6-0C910801EBFF}"/>
                </a:ext>
              </a:extLst>
            </p:cNvPr>
            <p:cNvSpPr/>
            <p:nvPr/>
          </p:nvSpPr>
          <p:spPr>
            <a:xfrm>
              <a:off x="7756178" y="3785344"/>
              <a:ext cx="589492" cy="280205"/>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S" sz="1200" b="1" cap="none" spc="0" dirty="0">
                  <a:ln/>
                  <a:solidFill>
                    <a:schemeClr val="accent3"/>
                  </a:solidFill>
                  <a:effectLst/>
                </a:rPr>
                <a:t>33%</a:t>
              </a:r>
            </a:p>
          </p:txBody>
        </p:sp>
        <p:sp>
          <p:nvSpPr>
            <p:cNvPr id="42" name="Rectángulo 41">
              <a:extLst>
                <a:ext uri="{FF2B5EF4-FFF2-40B4-BE49-F238E27FC236}">
                  <a16:creationId xmlns:a16="http://schemas.microsoft.com/office/drawing/2014/main" id="{8E38B04E-7C99-4FB0-AA9F-292215332692}"/>
                </a:ext>
              </a:extLst>
            </p:cNvPr>
            <p:cNvSpPr/>
            <p:nvPr/>
          </p:nvSpPr>
          <p:spPr>
            <a:xfrm>
              <a:off x="8545181" y="4744728"/>
              <a:ext cx="588698" cy="280205"/>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S" sz="1200" b="1" cap="none" spc="0">
                  <a:ln/>
                  <a:solidFill>
                    <a:schemeClr val="accent3"/>
                  </a:solidFill>
                  <a:effectLst/>
                </a:rPr>
                <a:t>105%</a:t>
              </a:r>
            </a:p>
          </p:txBody>
        </p:sp>
        <p:sp>
          <p:nvSpPr>
            <p:cNvPr id="43" name="Rectángulo 42">
              <a:extLst>
                <a:ext uri="{FF2B5EF4-FFF2-40B4-BE49-F238E27FC236}">
                  <a16:creationId xmlns:a16="http://schemas.microsoft.com/office/drawing/2014/main" id="{8E38B04E-7C99-4FB0-AA9F-292215332692}"/>
                </a:ext>
              </a:extLst>
            </p:cNvPr>
            <p:cNvSpPr/>
            <p:nvPr/>
          </p:nvSpPr>
          <p:spPr>
            <a:xfrm>
              <a:off x="9322140" y="5185340"/>
              <a:ext cx="588698" cy="264271"/>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S" sz="1200" b="1" dirty="0">
                  <a:ln/>
                  <a:solidFill>
                    <a:schemeClr val="accent3"/>
                  </a:solidFill>
                </a:rPr>
                <a:t>498</a:t>
              </a:r>
              <a:r>
                <a:rPr lang="es-ES" sz="1200" b="1" cap="none" spc="0" dirty="0">
                  <a:ln/>
                  <a:solidFill>
                    <a:schemeClr val="accent3"/>
                  </a:solidFill>
                  <a:effectLst/>
                </a:rPr>
                <a:t>%</a:t>
              </a:r>
            </a:p>
          </p:txBody>
        </p:sp>
        <p:sp>
          <p:nvSpPr>
            <p:cNvPr id="44" name="Rectángulo 43">
              <a:extLst>
                <a:ext uri="{FF2B5EF4-FFF2-40B4-BE49-F238E27FC236}">
                  <a16:creationId xmlns:a16="http://schemas.microsoft.com/office/drawing/2014/main" id="{19AE2539-FE33-4FE4-ABBE-4B42856F5FA8}"/>
                </a:ext>
              </a:extLst>
            </p:cNvPr>
            <p:cNvSpPr/>
            <p:nvPr/>
          </p:nvSpPr>
          <p:spPr>
            <a:xfrm>
              <a:off x="10083519" y="4925280"/>
              <a:ext cx="585788" cy="280205"/>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S" sz="1200" b="1" cap="none" spc="0">
                  <a:ln/>
                  <a:solidFill>
                    <a:schemeClr val="accent3"/>
                  </a:solidFill>
                  <a:effectLst/>
                </a:rPr>
                <a:t>99%</a:t>
              </a:r>
            </a:p>
          </p:txBody>
        </p:sp>
        <p:sp>
          <p:nvSpPr>
            <p:cNvPr id="45" name="Rectángulo 44">
              <a:extLst>
                <a:ext uri="{FF2B5EF4-FFF2-40B4-BE49-F238E27FC236}">
                  <a16:creationId xmlns:a16="http://schemas.microsoft.com/office/drawing/2014/main" id="{BF859AF7-CF51-4E14-88B4-66A5ED850AA2}"/>
                </a:ext>
              </a:extLst>
            </p:cNvPr>
            <p:cNvSpPr/>
            <p:nvPr/>
          </p:nvSpPr>
          <p:spPr>
            <a:xfrm>
              <a:off x="10838882" y="4712865"/>
              <a:ext cx="586052" cy="270139"/>
            </a:xfrm>
            <a:prstGeom prst="rect">
              <a:avLst/>
            </a:prstGeom>
            <a:noFill/>
          </p:spPr>
          <p:txBody>
            <a:bodyPr wrap="square" lIns="91440" tIns="45720" rIns="91440" bIns="45720">
              <a:noAutofit/>
              <a:scene3d>
                <a:camera prst="orthographicFront"/>
                <a:lightRig rig="harsh" dir="t"/>
              </a:scene3d>
              <a:sp3d extrusionH="57150" prstMaterial="matte">
                <a:bevelT w="63500" h="12700" prst="angle"/>
                <a:contourClr>
                  <a:schemeClr val="bg1">
                    <a:lumMod val="65000"/>
                  </a:schemeClr>
                </a:contourClr>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S" sz="1200" b="1" cap="none" spc="0" dirty="0">
                  <a:ln/>
                  <a:solidFill>
                    <a:schemeClr val="accent3"/>
                  </a:solidFill>
                  <a:effectLst/>
                </a:rPr>
                <a:t>102%</a:t>
              </a:r>
            </a:p>
          </p:txBody>
        </p:sp>
      </p:grpSp>
    </p:spTree>
    <p:extLst>
      <p:ext uri="{BB962C8B-B14F-4D97-AF65-F5344CB8AC3E}">
        <p14:creationId xmlns:p14="http://schemas.microsoft.com/office/powerpoint/2010/main" val="1791268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106 Pentágono">
            <a:hlinkClick r:id="" action="ppaction://noaction"/>
            <a:extLst>
              <a:ext uri="{FF2B5EF4-FFF2-40B4-BE49-F238E27FC236}">
                <a16:creationId xmlns:a16="http://schemas.microsoft.com/office/drawing/2014/main" id="{EDD13890-59CA-4D50-ABB1-B1463A4A69CE}"/>
              </a:ext>
            </a:extLst>
          </p:cNvPr>
          <p:cNvSpPr/>
          <p:nvPr/>
        </p:nvSpPr>
        <p:spPr>
          <a:xfrm>
            <a:off x="0" y="0"/>
            <a:ext cx="12192000" cy="719847"/>
          </a:xfrm>
          <a:prstGeom prst="rect">
            <a:avLst/>
          </a:prstGeom>
          <a:solidFill>
            <a:schemeClr val="accent4"/>
          </a:solidFill>
          <a:ln>
            <a:noFill/>
          </a:ln>
          <a:effectLst/>
          <a:scene3d>
            <a:camera prst="orthographicFront">
              <a:rot lat="0" lon="0" rev="0"/>
            </a:camera>
            <a:lightRig rig="balanced" dir="t">
              <a:rot lat="0" lon="0" rev="8700000"/>
            </a:lightRig>
          </a:scene3d>
          <a:sp3d/>
        </p:spPr>
        <p:txBody>
          <a:bodyPr lIns="91411" tIns="45706" rIns="91411" bIns="45706"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3500" b="1" u="none" kern="1200" cap="none" spc="0" normalizeH="0" baseline="0" noProof="0" dirty="0">
                <a:ln>
                  <a:noFill/>
                </a:ln>
                <a:solidFill>
                  <a:schemeClr val="bg1"/>
                </a:solidFill>
                <a:effectLst/>
                <a:uLnTx/>
                <a:uFillTx/>
                <a:latin typeface="Arial Rounded MT Bold" panose="020F0704030504030204" pitchFamily="34" charset="0"/>
                <a:sym typeface="Calibri"/>
              </a:rPr>
              <a:t>Generación de Valor</a:t>
            </a:r>
          </a:p>
        </p:txBody>
      </p:sp>
      <p:pic>
        <p:nvPicPr>
          <p:cNvPr id="3" name="Imagen 2">
            <a:extLst>
              <a:ext uri="{FF2B5EF4-FFF2-40B4-BE49-F238E27FC236}">
                <a16:creationId xmlns:a16="http://schemas.microsoft.com/office/drawing/2014/main" id="{C512DC39-1B4D-420C-BDFC-B6A952E74F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55181" y="12158"/>
            <a:ext cx="3336819" cy="6858000"/>
          </a:xfrm>
          <a:prstGeom prst="rect">
            <a:avLst/>
          </a:prstGeom>
        </p:spPr>
      </p:pic>
      <p:pic>
        <p:nvPicPr>
          <p:cNvPr id="11" name="Imagen 10">
            <a:extLst>
              <a:ext uri="{FF2B5EF4-FFF2-40B4-BE49-F238E27FC236}">
                <a16:creationId xmlns:a16="http://schemas.microsoft.com/office/drawing/2014/main" id="{EE2E4F92-FDBF-4D2D-A150-EF7EC24230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4706224"/>
            <a:ext cx="1305570" cy="2151774"/>
          </a:xfrm>
          <a:prstGeom prst="rect">
            <a:avLst/>
          </a:prstGeom>
        </p:spPr>
      </p:pic>
      <p:graphicFrame>
        <p:nvGraphicFramePr>
          <p:cNvPr id="13" name="Tabla 10">
            <a:extLst>
              <a:ext uri="{FF2B5EF4-FFF2-40B4-BE49-F238E27FC236}">
                <a16:creationId xmlns:a16="http://schemas.microsoft.com/office/drawing/2014/main" id="{1DF057F5-0697-48AA-9B0E-7114836B9E61}"/>
              </a:ext>
            </a:extLst>
          </p:cNvPr>
          <p:cNvGraphicFramePr>
            <a:graphicFrameLocks noGrp="1"/>
          </p:cNvGraphicFramePr>
          <p:nvPr>
            <p:extLst>
              <p:ext uri="{D42A27DB-BD31-4B8C-83A1-F6EECF244321}">
                <p14:modId xmlns:p14="http://schemas.microsoft.com/office/powerpoint/2010/main" val="1709511983"/>
              </p:ext>
            </p:extLst>
          </p:nvPr>
        </p:nvGraphicFramePr>
        <p:xfrm>
          <a:off x="414313" y="882993"/>
          <a:ext cx="5681686" cy="526707"/>
        </p:xfrm>
        <a:graphic>
          <a:graphicData uri="http://schemas.openxmlformats.org/drawingml/2006/table">
            <a:tbl>
              <a:tblPr firstRow="1" bandRow="1">
                <a:effectLst>
                  <a:outerShdw blurRad="50800" dist="38100" dir="5400000" algn="t" rotWithShape="0">
                    <a:prstClr val="black">
                      <a:alpha val="40000"/>
                    </a:prstClr>
                  </a:outerShdw>
                </a:effectLst>
                <a:tableStyleId>{00A15C55-8517-42AA-B614-E9B94910E393}</a:tableStyleId>
              </a:tblPr>
              <a:tblGrid>
                <a:gridCol w="2840843">
                  <a:extLst>
                    <a:ext uri="{9D8B030D-6E8A-4147-A177-3AD203B41FA5}">
                      <a16:colId xmlns:a16="http://schemas.microsoft.com/office/drawing/2014/main" val="965163559"/>
                    </a:ext>
                  </a:extLst>
                </a:gridCol>
                <a:gridCol w="2840843">
                  <a:extLst>
                    <a:ext uri="{9D8B030D-6E8A-4147-A177-3AD203B41FA5}">
                      <a16:colId xmlns:a16="http://schemas.microsoft.com/office/drawing/2014/main" val="3044625496"/>
                    </a:ext>
                  </a:extLst>
                </a:gridCol>
              </a:tblGrid>
              <a:tr h="245494">
                <a:tc>
                  <a:txBody>
                    <a:bodyPr/>
                    <a:lstStyle/>
                    <a:p>
                      <a:pPr algn="ctr"/>
                      <a:r>
                        <a:rPr lang="es-CO" sz="1050" dirty="0">
                          <a:latin typeface="Arial Rounded MT Bold" panose="020F0704030504030204" pitchFamily="34" charset="0"/>
                        </a:rPr>
                        <a:t>INDICADOR</a:t>
                      </a:r>
                      <a:endParaRPr lang="es-MX" sz="1050" dirty="0">
                        <a:latin typeface="Arial Rounded MT Bold" panose="020F07040305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O" sz="1050" dirty="0">
                          <a:latin typeface="Arial Rounded MT Bold" panose="020F0704030504030204" pitchFamily="34" charset="0"/>
                        </a:rPr>
                        <a:t>FORMULA</a:t>
                      </a:r>
                      <a:endParaRPr lang="es-MX" sz="1050" dirty="0">
                        <a:latin typeface="Arial Rounded MT Bold" panose="020F07040305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79443272"/>
                  </a:ext>
                </a:extLst>
              </a:tr>
              <a:tr h="275247">
                <a:tc>
                  <a:txBody>
                    <a:bodyPr/>
                    <a:lstStyle/>
                    <a:p>
                      <a:pPr algn="ctr"/>
                      <a:r>
                        <a:rPr lang="es-CO" sz="1100" b="1" dirty="0">
                          <a:solidFill>
                            <a:schemeClr val="accent2"/>
                          </a:solidFill>
                          <a:latin typeface="Arial Rounded MT Bold" panose="020F0704030504030204" pitchFamily="34" charset="0"/>
                        </a:rPr>
                        <a:t>EBITDA</a:t>
                      </a:r>
                      <a:endParaRPr lang="es-MX" sz="1100" b="1" dirty="0">
                        <a:solidFill>
                          <a:schemeClr val="accent2"/>
                        </a:solidFill>
                        <a:latin typeface="Arial Rounded MT Bold" panose="020F07040305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100" b="1" dirty="0">
                          <a:solidFill>
                            <a:schemeClr val="bg1">
                              <a:lumMod val="50000"/>
                            </a:schemeClr>
                          </a:solidFill>
                          <a:latin typeface="Arial Rounded MT Bold" panose="020F0704030504030204" pitchFamily="34" charset="0"/>
                          <a:cs typeface="Arial" pitchFamily="34" charset="0"/>
                        </a:rPr>
                        <a:t>Ingresos- Costos y gastos Efectivos</a:t>
                      </a:r>
                      <a:endParaRPr lang="es-MX" sz="1100" b="1" dirty="0">
                        <a:solidFill>
                          <a:schemeClr val="bg1">
                            <a:lumMod val="50000"/>
                          </a:schemeClr>
                        </a:solidFill>
                        <a:latin typeface="Arial Rounded MT Bold" panose="020F07040305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4456870"/>
                  </a:ext>
                </a:extLst>
              </a:tr>
            </a:tbl>
          </a:graphicData>
        </a:graphic>
      </p:graphicFrame>
      <p:graphicFrame>
        <p:nvGraphicFramePr>
          <p:cNvPr id="14" name="Tabla 13">
            <a:extLst>
              <a:ext uri="{FF2B5EF4-FFF2-40B4-BE49-F238E27FC236}">
                <a16:creationId xmlns:a16="http://schemas.microsoft.com/office/drawing/2014/main" id="{93B4CCDE-E60F-422C-86E0-CB8D3511A551}"/>
              </a:ext>
            </a:extLst>
          </p:cNvPr>
          <p:cNvGraphicFramePr>
            <a:graphicFrameLocks noGrp="1"/>
          </p:cNvGraphicFramePr>
          <p:nvPr>
            <p:extLst>
              <p:ext uri="{D42A27DB-BD31-4B8C-83A1-F6EECF244321}">
                <p14:modId xmlns:p14="http://schemas.microsoft.com/office/powerpoint/2010/main" val="3527093244"/>
              </p:ext>
            </p:extLst>
          </p:nvPr>
        </p:nvGraphicFramePr>
        <p:xfrm>
          <a:off x="1097281" y="5338368"/>
          <a:ext cx="4796736" cy="800799"/>
        </p:xfrm>
        <a:graphic>
          <a:graphicData uri="http://schemas.openxmlformats.org/drawingml/2006/table">
            <a:tbl>
              <a:tblPr firstRow="1"/>
              <a:tblGrid>
                <a:gridCol w="1146630">
                  <a:extLst>
                    <a:ext uri="{9D8B030D-6E8A-4147-A177-3AD203B41FA5}">
                      <a16:colId xmlns:a16="http://schemas.microsoft.com/office/drawing/2014/main" val="3806570166"/>
                    </a:ext>
                  </a:extLst>
                </a:gridCol>
                <a:gridCol w="1356846">
                  <a:extLst>
                    <a:ext uri="{9D8B030D-6E8A-4147-A177-3AD203B41FA5}">
                      <a16:colId xmlns:a16="http://schemas.microsoft.com/office/drawing/2014/main" val="4251205891"/>
                    </a:ext>
                  </a:extLst>
                </a:gridCol>
                <a:gridCol w="1146630">
                  <a:extLst>
                    <a:ext uri="{9D8B030D-6E8A-4147-A177-3AD203B41FA5}">
                      <a16:colId xmlns:a16="http://schemas.microsoft.com/office/drawing/2014/main" val="1534084244"/>
                    </a:ext>
                  </a:extLst>
                </a:gridCol>
                <a:gridCol w="1146630">
                  <a:extLst>
                    <a:ext uri="{9D8B030D-6E8A-4147-A177-3AD203B41FA5}">
                      <a16:colId xmlns:a16="http://schemas.microsoft.com/office/drawing/2014/main" val="2124152693"/>
                    </a:ext>
                  </a:extLst>
                </a:gridCol>
              </a:tblGrid>
              <a:tr h="512566">
                <a:tc>
                  <a:txBody>
                    <a:bodyPr/>
                    <a:lstStyle/>
                    <a:p>
                      <a:pPr algn="ctr" rtl="0" fontAlgn="ctr"/>
                      <a:r>
                        <a:rPr lang="es-MX" sz="1400" b="1" i="0" u="none" strike="noStrike" dirty="0">
                          <a:solidFill>
                            <a:schemeClr val="bg1"/>
                          </a:solidFill>
                          <a:effectLst/>
                          <a:latin typeface="Arial Rounded MT Bold" panose="020F0704030504030204" pitchFamily="34" charset="0"/>
                        </a:rPr>
                        <a:t>Meta 2022</a:t>
                      </a:r>
                    </a:p>
                  </a:txBody>
                  <a:tcPr marL="6350" marR="6350" marT="635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FFCC00"/>
                    </a:solidFill>
                  </a:tcPr>
                </a:tc>
                <a:tc>
                  <a:txBody>
                    <a:bodyPr/>
                    <a:lstStyle/>
                    <a:p>
                      <a:pPr algn="ctr" rtl="0" fontAlgn="ctr"/>
                      <a:r>
                        <a:rPr lang="es-MX" sz="1400" b="1" i="0" u="none" strike="noStrike" dirty="0">
                          <a:solidFill>
                            <a:schemeClr val="bg1"/>
                          </a:solidFill>
                          <a:effectLst/>
                          <a:latin typeface="Arial Rounded MT Bold" panose="020F0704030504030204" pitchFamily="34" charset="0"/>
                        </a:rPr>
                        <a:t>Resultado Acumulado</a:t>
                      </a:r>
                    </a:p>
                  </a:txBody>
                  <a:tcPr marL="6350" marR="6350" marT="635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FFCC00"/>
                    </a:solidFill>
                  </a:tcPr>
                </a:tc>
                <a:tc>
                  <a:txBody>
                    <a:bodyPr/>
                    <a:lstStyle/>
                    <a:p>
                      <a:pPr algn="ctr" rtl="0" fontAlgn="ctr"/>
                      <a:r>
                        <a:rPr lang="es-MX" sz="1400" b="1" i="0" u="none" strike="noStrike" dirty="0">
                          <a:solidFill>
                            <a:schemeClr val="bg1"/>
                          </a:solidFill>
                          <a:effectLst/>
                          <a:latin typeface="Arial Rounded MT Bold" panose="020F0704030504030204" pitchFamily="34" charset="0"/>
                        </a:rPr>
                        <a:t>Meta del </a:t>
                      </a:r>
                    </a:p>
                    <a:p>
                      <a:pPr algn="ctr" rtl="0" fontAlgn="ctr"/>
                      <a:r>
                        <a:rPr lang="es-MX" sz="1400" b="1" i="0" u="none" strike="noStrike" dirty="0">
                          <a:solidFill>
                            <a:schemeClr val="bg1"/>
                          </a:solidFill>
                          <a:effectLst/>
                          <a:latin typeface="Arial Rounded MT Bold" panose="020F0704030504030204" pitchFamily="34" charset="0"/>
                        </a:rPr>
                        <a:t>Periodo</a:t>
                      </a:r>
                    </a:p>
                  </a:txBody>
                  <a:tcPr marL="6350" marR="6350" marT="635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FFCC00"/>
                    </a:solidFill>
                  </a:tcPr>
                </a:tc>
                <a:tc>
                  <a:txBody>
                    <a:bodyPr/>
                    <a:lstStyle/>
                    <a:p>
                      <a:pPr algn="ctr" rtl="0" fontAlgn="ctr"/>
                      <a:r>
                        <a:rPr lang="es-MX" sz="1400" b="1" i="0" u="none" strike="noStrike" dirty="0">
                          <a:solidFill>
                            <a:schemeClr val="bg1"/>
                          </a:solidFill>
                          <a:effectLst/>
                          <a:latin typeface="Arial Rounded MT Bold" panose="020F0704030504030204" pitchFamily="34" charset="0"/>
                        </a:rPr>
                        <a:t>Gap</a:t>
                      </a:r>
                    </a:p>
                  </a:txBody>
                  <a:tcPr marL="6350" marR="6350" marT="635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FFCC00"/>
                    </a:solidFill>
                  </a:tcPr>
                </a:tc>
                <a:extLst>
                  <a:ext uri="{0D108BD9-81ED-4DB2-BD59-A6C34878D82A}">
                    <a16:rowId xmlns:a16="http://schemas.microsoft.com/office/drawing/2014/main" val="3158943928"/>
                  </a:ext>
                </a:extLst>
              </a:tr>
              <a:tr h="288233">
                <a:tc>
                  <a:txBody>
                    <a:bodyPr/>
                    <a:lstStyle/>
                    <a:p>
                      <a:pPr algn="ctr" rtl="0" fontAlgn="b"/>
                      <a:r>
                        <a:rPr lang="es-CO" sz="1400" b="1" i="1" u="none" strike="noStrike" dirty="0">
                          <a:solidFill>
                            <a:schemeClr val="bg1">
                              <a:lumMod val="50000"/>
                            </a:schemeClr>
                          </a:solidFill>
                          <a:effectLst/>
                          <a:latin typeface="Arial Rounded MT Bold" panose="020F0704030504030204" pitchFamily="34" charset="0"/>
                        </a:rPr>
                        <a:t>$ 119.459</a:t>
                      </a:r>
                      <a:endParaRPr lang="es-MX" sz="1400" b="1" i="1" u="none" strike="noStrike" dirty="0">
                        <a:solidFill>
                          <a:schemeClr val="bg1">
                            <a:lumMod val="50000"/>
                          </a:schemeClr>
                        </a:solidFill>
                        <a:effectLst/>
                        <a:latin typeface="Arial Rounded MT Bold" panose="020F0704030504030204" pitchFamily="34" charset="0"/>
                      </a:endParaRPr>
                    </a:p>
                  </a:txBody>
                  <a:tcPr marL="6350" marR="6350" marT="635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1400" b="1" i="1" u="none" strike="noStrike" dirty="0">
                          <a:solidFill>
                            <a:schemeClr val="bg1">
                              <a:lumMod val="50000"/>
                            </a:schemeClr>
                          </a:solidFill>
                          <a:effectLst/>
                          <a:latin typeface="Arial Rounded MT Bold" panose="020F0704030504030204" pitchFamily="34" charset="0"/>
                        </a:rPr>
                        <a:t>$  17.574</a:t>
                      </a:r>
                      <a:endParaRPr lang="es-MX" sz="1400" b="1" i="1" u="none" strike="noStrike" dirty="0">
                        <a:solidFill>
                          <a:schemeClr val="bg1">
                            <a:lumMod val="50000"/>
                          </a:schemeClr>
                        </a:solidFill>
                        <a:effectLst/>
                        <a:latin typeface="Arial Rounded MT Bold" panose="020F0704030504030204" pitchFamily="34" charset="0"/>
                      </a:endParaRPr>
                    </a:p>
                  </a:txBody>
                  <a:tcPr marL="6350" marR="6350" marT="635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es-CO" sz="1400" b="1" i="1" u="none" strike="noStrike" dirty="0">
                          <a:solidFill>
                            <a:schemeClr val="bg1">
                              <a:lumMod val="50000"/>
                            </a:schemeClr>
                          </a:solidFill>
                          <a:effectLst/>
                          <a:latin typeface="Arial Rounded MT Bold" panose="020F0704030504030204" pitchFamily="34" charset="0"/>
                        </a:rPr>
                        <a:t>$  28.689</a:t>
                      </a:r>
                      <a:endParaRPr lang="es-MX" sz="1400" b="1" i="1" u="none" strike="noStrike" dirty="0">
                        <a:solidFill>
                          <a:schemeClr val="bg1">
                            <a:lumMod val="50000"/>
                          </a:schemeClr>
                        </a:solidFill>
                        <a:effectLst/>
                        <a:latin typeface="Arial Rounded MT Bold" panose="020F0704030504030204" pitchFamily="34" charset="0"/>
                      </a:endParaRPr>
                    </a:p>
                  </a:txBody>
                  <a:tcPr marL="6350" marR="6350" marT="635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es-CO" sz="1400" b="1" i="1" u="none" strike="noStrike" dirty="0">
                          <a:solidFill>
                            <a:schemeClr val="bg1">
                              <a:lumMod val="50000"/>
                            </a:schemeClr>
                          </a:solidFill>
                          <a:effectLst/>
                          <a:latin typeface="Arial Rounded MT Bold" panose="020F0704030504030204" pitchFamily="34" charset="0"/>
                        </a:rPr>
                        <a:t>-$ 11.114</a:t>
                      </a:r>
                      <a:endParaRPr lang="es-MX" sz="1400" b="1" i="1" u="none" strike="noStrike" dirty="0">
                        <a:solidFill>
                          <a:schemeClr val="bg1">
                            <a:lumMod val="50000"/>
                          </a:schemeClr>
                        </a:solidFill>
                        <a:effectLst/>
                        <a:latin typeface="Arial Rounded MT Bold" panose="020F0704030504030204" pitchFamily="34" charset="0"/>
                      </a:endParaRPr>
                    </a:p>
                  </a:txBody>
                  <a:tcPr marL="6350" marR="6350" marT="635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403221183"/>
                  </a:ext>
                </a:extLst>
              </a:tr>
            </a:tbl>
          </a:graphicData>
        </a:graphic>
      </p:graphicFrame>
      <p:pic>
        <p:nvPicPr>
          <p:cNvPr id="15" name="Picture 8">
            <a:extLst>
              <a:ext uri="{FF2B5EF4-FFF2-40B4-BE49-F238E27FC236}">
                <a16:creationId xmlns:a16="http://schemas.microsoft.com/office/drawing/2014/main" id="{D1D00DB2-415A-48A3-8872-ED9DA3BD8A7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5400000" flipH="1">
            <a:off x="4050825" y="3306392"/>
            <a:ext cx="5306428" cy="13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Diagrama de flujo: conector 22">
            <a:hlinkClick r:id="rId7" action="ppaction://hlinksldjump"/>
            <a:extLst>
              <a:ext uri="{FF2B5EF4-FFF2-40B4-BE49-F238E27FC236}">
                <a16:creationId xmlns:a16="http://schemas.microsoft.com/office/drawing/2014/main" id="{58C9CE98-0973-431F-99CB-B4BFE660CD4F}"/>
              </a:ext>
            </a:extLst>
          </p:cNvPr>
          <p:cNvSpPr/>
          <p:nvPr/>
        </p:nvSpPr>
        <p:spPr>
          <a:xfrm>
            <a:off x="5904177" y="5928698"/>
            <a:ext cx="201983" cy="195153"/>
          </a:xfrm>
          <a:prstGeom prst="flowChartConnector">
            <a:avLst/>
          </a:pr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highlight>
                <a:srgbClr val="FFFF00"/>
              </a:highlight>
            </a:endParaRPr>
          </a:p>
        </p:txBody>
      </p:sp>
      <p:graphicFrame>
        <p:nvGraphicFramePr>
          <p:cNvPr id="18" name="Gráfico 17">
            <a:extLst>
              <a:ext uri="{FF2B5EF4-FFF2-40B4-BE49-F238E27FC236}">
                <a16:creationId xmlns:a16="http://schemas.microsoft.com/office/drawing/2014/main" id="{4ABF695C-E277-49A4-8783-5F7E5FCC136B}"/>
              </a:ext>
            </a:extLst>
          </p:cNvPr>
          <p:cNvGraphicFramePr>
            <a:graphicFrameLocks/>
          </p:cNvGraphicFramePr>
          <p:nvPr>
            <p:extLst>
              <p:ext uri="{D42A27DB-BD31-4B8C-83A1-F6EECF244321}">
                <p14:modId xmlns:p14="http://schemas.microsoft.com/office/powerpoint/2010/main" val="2690336615"/>
              </p:ext>
            </p:extLst>
          </p:nvPr>
        </p:nvGraphicFramePr>
        <p:xfrm>
          <a:off x="549198" y="1799108"/>
          <a:ext cx="5681687" cy="330132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4" name="Diagrama 3">
            <a:extLst>
              <a:ext uri="{FF2B5EF4-FFF2-40B4-BE49-F238E27FC236}">
                <a16:creationId xmlns:a16="http://schemas.microsoft.com/office/drawing/2014/main" id="{3C1E68A4-5990-49B9-9AAE-25B4B4D1475E}"/>
              </a:ext>
            </a:extLst>
          </p:cNvPr>
          <p:cNvGraphicFramePr/>
          <p:nvPr>
            <p:extLst>
              <p:ext uri="{D42A27DB-BD31-4B8C-83A1-F6EECF244321}">
                <p14:modId xmlns:p14="http://schemas.microsoft.com/office/powerpoint/2010/main" val="505528073"/>
              </p:ext>
            </p:extLst>
          </p:nvPr>
        </p:nvGraphicFramePr>
        <p:xfrm>
          <a:off x="6655915" y="1561173"/>
          <a:ext cx="4906771" cy="513079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408388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106 Pentágono">
            <a:hlinkClick r:id="" action="ppaction://noaction"/>
            <a:extLst>
              <a:ext uri="{FF2B5EF4-FFF2-40B4-BE49-F238E27FC236}">
                <a16:creationId xmlns:a16="http://schemas.microsoft.com/office/drawing/2014/main" id="{EDD13890-59CA-4D50-ABB1-B1463A4A69CE}"/>
              </a:ext>
            </a:extLst>
          </p:cNvPr>
          <p:cNvSpPr/>
          <p:nvPr/>
        </p:nvSpPr>
        <p:spPr>
          <a:xfrm>
            <a:off x="0" y="0"/>
            <a:ext cx="12192000" cy="719847"/>
          </a:xfrm>
          <a:prstGeom prst="rect">
            <a:avLst/>
          </a:prstGeom>
          <a:solidFill>
            <a:schemeClr val="accent4"/>
          </a:solidFill>
          <a:ln>
            <a:noFill/>
          </a:ln>
          <a:effectLst/>
          <a:scene3d>
            <a:camera prst="orthographicFront">
              <a:rot lat="0" lon="0" rev="0"/>
            </a:camera>
            <a:lightRig rig="balanced" dir="t">
              <a:rot lat="0" lon="0" rev="8700000"/>
            </a:lightRig>
          </a:scene3d>
          <a:sp3d/>
        </p:spPr>
        <p:txBody>
          <a:bodyPr lIns="91411" tIns="45706" rIns="91411" bIns="45706"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3500" b="1" u="none" kern="1200" cap="none" spc="0" normalizeH="0" baseline="0" noProof="0" dirty="0">
                <a:ln>
                  <a:noFill/>
                </a:ln>
                <a:solidFill>
                  <a:schemeClr val="bg1"/>
                </a:solidFill>
                <a:effectLst/>
                <a:uLnTx/>
                <a:uFillTx/>
                <a:latin typeface="Arial Rounded MT Bold" panose="020F0704030504030204" pitchFamily="34" charset="0"/>
                <a:sym typeface="Calibri"/>
              </a:rPr>
              <a:t>Generación de Valor</a:t>
            </a:r>
          </a:p>
        </p:txBody>
      </p:sp>
      <p:pic>
        <p:nvPicPr>
          <p:cNvPr id="3" name="Imagen 2">
            <a:extLst>
              <a:ext uri="{FF2B5EF4-FFF2-40B4-BE49-F238E27FC236}">
                <a16:creationId xmlns:a16="http://schemas.microsoft.com/office/drawing/2014/main" id="{C512DC39-1B4D-420C-BDFC-B6A952E74F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55181" y="12158"/>
            <a:ext cx="3336819" cy="6858000"/>
          </a:xfrm>
          <a:prstGeom prst="rect">
            <a:avLst/>
          </a:prstGeom>
        </p:spPr>
      </p:pic>
      <p:pic>
        <p:nvPicPr>
          <p:cNvPr id="11" name="Imagen 10">
            <a:extLst>
              <a:ext uri="{FF2B5EF4-FFF2-40B4-BE49-F238E27FC236}">
                <a16:creationId xmlns:a16="http://schemas.microsoft.com/office/drawing/2014/main" id="{EE2E4F92-FDBF-4D2D-A150-EF7EC24230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4706224"/>
            <a:ext cx="1305570" cy="2151774"/>
          </a:xfrm>
          <a:prstGeom prst="rect">
            <a:avLst/>
          </a:prstGeom>
        </p:spPr>
      </p:pic>
      <p:pic>
        <p:nvPicPr>
          <p:cNvPr id="15" name="Picture 8">
            <a:extLst>
              <a:ext uri="{FF2B5EF4-FFF2-40B4-BE49-F238E27FC236}">
                <a16:creationId xmlns:a16="http://schemas.microsoft.com/office/drawing/2014/main" id="{D1D00DB2-415A-48A3-8872-ED9DA3BD8A7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5400000" flipH="1">
            <a:off x="3206963" y="3113324"/>
            <a:ext cx="5306428" cy="13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6" name="Tabla 10">
            <a:extLst>
              <a:ext uri="{FF2B5EF4-FFF2-40B4-BE49-F238E27FC236}">
                <a16:creationId xmlns:a16="http://schemas.microsoft.com/office/drawing/2014/main" id="{D34F8D5C-267F-4046-8CEA-DE4B05661784}"/>
              </a:ext>
            </a:extLst>
          </p:cNvPr>
          <p:cNvGraphicFramePr>
            <a:graphicFrameLocks noGrp="1"/>
          </p:cNvGraphicFramePr>
          <p:nvPr>
            <p:extLst>
              <p:ext uri="{D42A27DB-BD31-4B8C-83A1-F6EECF244321}">
                <p14:modId xmlns:p14="http://schemas.microsoft.com/office/powerpoint/2010/main" val="3014111502"/>
              </p:ext>
            </p:extLst>
          </p:nvPr>
        </p:nvGraphicFramePr>
        <p:xfrm>
          <a:off x="200980" y="893896"/>
          <a:ext cx="5592528" cy="601593"/>
        </p:xfrm>
        <a:graphic>
          <a:graphicData uri="http://schemas.openxmlformats.org/drawingml/2006/table">
            <a:tbl>
              <a:tblPr firstRow="1" bandRow="1">
                <a:effectLst>
                  <a:outerShdw blurRad="50800" dist="38100" dir="5400000" algn="t" rotWithShape="0">
                    <a:prstClr val="black">
                      <a:alpha val="40000"/>
                    </a:prstClr>
                  </a:outerShdw>
                </a:effectLst>
                <a:tableStyleId>{00A15C55-8517-42AA-B614-E9B94910E393}</a:tableStyleId>
              </a:tblPr>
              <a:tblGrid>
                <a:gridCol w="2796264">
                  <a:extLst>
                    <a:ext uri="{9D8B030D-6E8A-4147-A177-3AD203B41FA5}">
                      <a16:colId xmlns:a16="http://schemas.microsoft.com/office/drawing/2014/main" val="965163559"/>
                    </a:ext>
                  </a:extLst>
                </a:gridCol>
                <a:gridCol w="2796264">
                  <a:extLst>
                    <a:ext uri="{9D8B030D-6E8A-4147-A177-3AD203B41FA5}">
                      <a16:colId xmlns:a16="http://schemas.microsoft.com/office/drawing/2014/main" val="3044625496"/>
                    </a:ext>
                  </a:extLst>
                </a:gridCol>
              </a:tblGrid>
              <a:tr h="206328">
                <a:tc>
                  <a:txBody>
                    <a:bodyPr/>
                    <a:lstStyle/>
                    <a:p>
                      <a:pPr algn="ctr"/>
                      <a:r>
                        <a:rPr lang="es-CO" sz="1050" dirty="0">
                          <a:latin typeface="Arial Rounded MT Bold" panose="020F0704030504030204" pitchFamily="34" charset="0"/>
                        </a:rPr>
                        <a:t>INDICADOR</a:t>
                      </a:r>
                      <a:endParaRPr lang="es-MX" sz="1050" dirty="0">
                        <a:latin typeface="Arial Rounded MT Bold" panose="020F07040305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O" sz="1050" dirty="0">
                          <a:latin typeface="Arial Rounded MT Bold" panose="020F0704030504030204" pitchFamily="34" charset="0"/>
                        </a:rPr>
                        <a:t>FORMULA</a:t>
                      </a:r>
                      <a:endParaRPr lang="es-MX" sz="1050" dirty="0">
                        <a:latin typeface="Arial Rounded MT Bold" panose="020F07040305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79443272"/>
                  </a:ext>
                </a:extLst>
              </a:tr>
              <a:tr h="350133">
                <a:tc>
                  <a:txBody>
                    <a:bodyPr/>
                    <a:lstStyle/>
                    <a:p>
                      <a:pPr algn="ctr"/>
                      <a:r>
                        <a:rPr lang="es-CO" sz="1100" b="1" dirty="0">
                          <a:solidFill>
                            <a:schemeClr val="accent2"/>
                          </a:solidFill>
                          <a:latin typeface="Arial Rounded MT Bold" panose="020F0704030504030204" pitchFamily="34" charset="0"/>
                        </a:rPr>
                        <a:t>UTILIDAD NETA</a:t>
                      </a:r>
                      <a:endParaRPr lang="es-MX" sz="1100" b="1" dirty="0">
                        <a:solidFill>
                          <a:schemeClr val="accent2"/>
                        </a:solidFill>
                        <a:latin typeface="Arial Rounded MT Bold" panose="020F07040305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100" b="1" dirty="0">
                          <a:solidFill>
                            <a:schemeClr val="bg1">
                              <a:lumMod val="50000"/>
                            </a:schemeClr>
                          </a:solidFill>
                          <a:latin typeface="Arial Rounded MT Bold" panose="020F0704030504030204" pitchFamily="34" charset="0"/>
                          <a:cs typeface="Arial" pitchFamily="34" charset="0"/>
                        </a:rPr>
                        <a:t>Ingresos- Costos y gastos - Impuestos</a:t>
                      </a:r>
                      <a:endParaRPr lang="es-MX" sz="1100" b="1" dirty="0">
                        <a:solidFill>
                          <a:schemeClr val="bg1">
                            <a:lumMod val="50000"/>
                          </a:schemeClr>
                        </a:solidFill>
                        <a:latin typeface="Arial Rounded MT Bold" panose="020F07040305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4456870"/>
                  </a:ext>
                </a:extLst>
              </a:tr>
            </a:tbl>
          </a:graphicData>
        </a:graphic>
      </p:graphicFrame>
      <p:graphicFrame>
        <p:nvGraphicFramePr>
          <p:cNvPr id="20" name="Tabla 19">
            <a:extLst>
              <a:ext uri="{FF2B5EF4-FFF2-40B4-BE49-F238E27FC236}">
                <a16:creationId xmlns:a16="http://schemas.microsoft.com/office/drawing/2014/main" id="{9D0A1692-2611-4DF2-BC2B-EAA4D9FEC714}"/>
              </a:ext>
            </a:extLst>
          </p:cNvPr>
          <p:cNvGraphicFramePr>
            <a:graphicFrameLocks noGrp="1"/>
          </p:cNvGraphicFramePr>
          <p:nvPr>
            <p:extLst>
              <p:ext uri="{D42A27DB-BD31-4B8C-83A1-F6EECF244321}">
                <p14:modId xmlns:p14="http://schemas.microsoft.com/office/powerpoint/2010/main" val="2174537529"/>
              </p:ext>
            </p:extLst>
          </p:nvPr>
        </p:nvGraphicFramePr>
        <p:xfrm>
          <a:off x="894830" y="5242645"/>
          <a:ext cx="4704113" cy="721459"/>
        </p:xfrm>
        <a:graphic>
          <a:graphicData uri="http://schemas.openxmlformats.org/drawingml/2006/table">
            <a:tbl>
              <a:tblPr firstRow="1"/>
              <a:tblGrid>
                <a:gridCol w="1124489">
                  <a:extLst>
                    <a:ext uri="{9D8B030D-6E8A-4147-A177-3AD203B41FA5}">
                      <a16:colId xmlns:a16="http://schemas.microsoft.com/office/drawing/2014/main" val="3806570166"/>
                    </a:ext>
                  </a:extLst>
                </a:gridCol>
                <a:gridCol w="1330646">
                  <a:extLst>
                    <a:ext uri="{9D8B030D-6E8A-4147-A177-3AD203B41FA5}">
                      <a16:colId xmlns:a16="http://schemas.microsoft.com/office/drawing/2014/main" val="4251205891"/>
                    </a:ext>
                  </a:extLst>
                </a:gridCol>
                <a:gridCol w="1124489">
                  <a:extLst>
                    <a:ext uri="{9D8B030D-6E8A-4147-A177-3AD203B41FA5}">
                      <a16:colId xmlns:a16="http://schemas.microsoft.com/office/drawing/2014/main" val="1534084244"/>
                    </a:ext>
                  </a:extLst>
                </a:gridCol>
                <a:gridCol w="1124489">
                  <a:extLst>
                    <a:ext uri="{9D8B030D-6E8A-4147-A177-3AD203B41FA5}">
                      <a16:colId xmlns:a16="http://schemas.microsoft.com/office/drawing/2014/main" val="2124152693"/>
                    </a:ext>
                  </a:extLst>
                </a:gridCol>
              </a:tblGrid>
              <a:tr h="296883">
                <a:tc>
                  <a:txBody>
                    <a:bodyPr/>
                    <a:lstStyle/>
                    <a:p>
                      <a:pPr algn="ctr" rtl="0" fontAlgn="ctr"/>
                      <a:r>
                        <a:rPr lang="es-MX" sz="1400" b="1" i="0" u="none" strike="noStrike" dirty="0">
                          <a:solidFill>
                            <a:schemeClr val="bg1"/>
                          </a:solidFill>
                          <a:effectLst/>
                          <a:latin typeface="Arial Rounded MT Bold" panose="020F0704030504030204" pitchFamily="34" charset="0"/>
                        </a:rPr>
                        <a:t>Meta 2022 </a:t>
                      </a:r>
                    </a:p>
                  </a:txBody>
                  <a:tcPr marL="6350" marR="6350" marT="635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FFCC00"/>
                    </a:solidFill>
                  </a:tcPr>
                </a:tc>
                <a:tc>
                  <a:txBody>
                    <a:bodyPr/>
                    <a:lstStyle/>
                    <a:p>
                      <a:pPr algn="ctr" rtl="0" fontAlgn="ctr"/>
                      <a:r>
                        <a:rPr lang="es-MX" sz="1400" b="1" i="0" u="none" strike="noStrike" dirty="0">
                          <a:solidFill>
                            <a:schemeClr val="bg1"/>
                          </a:solidFill>
                          <a:effectLst/>
                          <a:latin typeface="Arial Rounded MT Bold" panose="020F0704030504030204" pitchFamily="34" charset="0"/>
                        </a:rPr>
                        <a:t>Resultado Acumulado</a:t>
                      </a:r>
                    </a:p>
                  </a:txBody>
                  <a:tcPr marL="6350" marR="6350" marT="635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FFCC00"/>
                    </a:solidFill>
                  </a:tcPr>
                </a:tc>
                <a:tc>
                  <a:txBody>
                    <a:bodyPr/>
                    <a:lstStyle/>
                    <a:p>
                      <a:pPr algn="ctr" rtl="0" fontAlgn="ctr"/>
                      <a:r>
                        <a:rPr lang="es-MX" sz="1400" b="1" i="0" u="none" strike="noStrike" dirty="0">
                          <a:solidFill>
                            <a:schemeClr val="bg1"/>
                          </a:solidFill>
                          <a:effectLst/>
                          <a:latin typeface="Arial Rounded MT Bold" panose="020F0704030504030204" pitchFamily="34" charset="0"/>
                        </a:rPr>
                        <a:t>Meta del </a:t>
                      </a:r>
                    </a:p>
                    <a:p>
                      <a:pPr algn="ctr" rtl="0" fontAlgn="ctr"/>
                      <a:r>
                        <a:rPr lang="es-MX" sz="1400" b="1" i="0" u="none" strike="noStrike" dirty="0">
                          <a:solidFill>
                            <a:schemeClr val="bg1"/>
                          </a:solidFill>
                          <a:effectLst/>
                          <a:latin typeface="Arial Rounded MT Bold" panose="020F0704030504030204" pitchFamily="34" charset="0"/>
                        </a:rPr>
                        <a:t>Periodo</a:t>
                      </a:r>
                    </a:p>
                  </a:txBody>
                  <a:tcPr marL="6350" marR="6350" marT="635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FFCC00"/>
                    </a:solidFill>
                  </a:tcPr>
                </a:tc>
                <a:tc>
                  <a:txBody>
                    <a:bodyPr/>
                    <a:lstStyle/>
                    <a:p>
                      <a:pPr algn="ctr" rtl="0" fontAlgn="ctr"/>
                      <a:r>
                        <a:rPr lang="es-MX" sz="1400" b="1" i="0" u="none" strike="noStrike" dirty="0">
                          <a:solidFill>
                            <a:schemeClr val="bg1"/>
                          </a:solidFill>
                          <a:effectLst/>
                          <a:latin typeface="Arial Rounded MT Bold" panose="020F0704030504030204" pitchFamily="34" charset="0"/>
                        </a:rPr>
                        <a:t>Gap</a:t>
                      </a:r>
                    </a:p>
                  </a:txBody>
                  <a:tcPr marL="6350" marR="6350" marT="635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FFCC00"/>
                    </a:solidFill>
                  </a:tcPr>
                </a:tc>
                <a:extLst>
                  <a:ext uri="{0D108BD9-81ED-4DB2-BD59-A6C34878D82A}">
                    <a16:rowId xmlns:a16="http://schemas.microsoft.com/office/drawing/2014/main" val="3158943928"/>
                  </a:ext>
                </a:extLst>
              </a:tr>
              <a:tr h="288389">
                <a:tc>
                  <a:txBody>
                    <a:bodyPr/>
                    <a:lstStyle/>
                    <a:p>
                      <a:pPr algn="ctr" rtl="0" fontAlgn="b"/>
                      <a:r>
                        <a:rPr lang="es-CO" sz="1400" b="1" i="1" u="none" strike="noStrike" dirty="0">
                          <a:solidFill>
                            <a:schemeClr val="bg1">
                              <a:lumMod val="50000"/>
                            </a:schemeClr>
                          </a:solidFill>
                          <a:effectLst/>
                          <a:latin typeface="Arial Rounded MT Bold" panose="020F0704030504030204" pitchFamily="34" charset="0"/>
                        </a:rPr>
                        <a:t>$  37.730</a:t>
                      </a:r>
                      <a:endParaRPr lang="es-MX" sz="1400" b="1" i="1" u="none" strike="noStrike" dirty="0">
                        <a:solidFill>
                          <a:schemeClr val="bg1">
                            <a:lumMod val="50000"/>
                          </a:schemeClr>
                        </a:solidFill>
                        <a:effectLst/>
                        <a:latin typeface="Arial Rounded MT Bold" panose="020F0704030504030204" pitchFamily="34" charset="0"/>
                      </a:endParaRPr>
                    </a:p>
                  </a:txBody>
                  <a:tcPr marL="6350" marR="6350" marT="635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es-CO" sz="1400" b="1" i="1" u="none" strike="noStrike" dirty="0">
                          <a:solidFill>
                            <a:schemeClr val="bg1">
                              <a:lumMod val="50000"/>
                            </a:schemeClr>
                          </a:solidFill>
                          <a:effectLst/>
                          <a:latin typeface="Arial Rounded MT Bold" panose="020F0704030504030204" pitchFamily="34" charset="0"/>
                        </a:rPr>
                        <a:t>$  3.527</a:t>
                      </a:r>
                      <a:endParaRPr lang="es-MX" sz="1400" b="1" i="1" u="none" strike="noStrike" dirty="0">
                        <a:solidFill>
                          <a:schemeClr val="bg1">
                            <a:lumMod val="50000"/>
                          </a:schemeClr>
                        </a:solidFill>
                        <a:effectLst/>
                        <a:latin typeface="Arial Rounded MT Bold" panose="020F0704030504030204" pitchFamily="34" charset="0"/>
                      </a:endParaRPr>
                    </a:p>
                  </a:txBody>
                  <a:tcPr marL="6350" marR="6350" marT="635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es-CO" sz="1400" b="1" i="1" u="none" strike="noStrike" dirty="0">
                          <a:solidFill>
                            <a:schemeClr val="bg1">
                              <a:lumMod val="50000"/>
                            </a:schemeClr>
                          </a:solidFill>
                          <a:effectLst/>
                          <a:latin typeface="Arial Rounded MT Bold" panose="020F0704030504030204" pitchFamily="34" charset="0"/>
                        </a:rPr>
                        <a:t>$  5.960</a:t>
                      </a:r>
                      <a:endParaRPr lang="es-MX" sz="1400" b="1" i="1" u="none" strike="noStrike" dirty="0">
                        <a:solidFill>
                          <a:schemeClr val="bg1">
                            <a:lumMod val="50000"/>
                          </a:schemeClr>
                        </a:solidFill>
                        <a:effectLst/>
                        <a:latin typeface="Arial Rounded MT Bold" panose="020F0704030504030204" pitchFamily="34" charset="0"/>
                      </a:endParaRPr>
                    </a:p>
                  </a:txBody>
                  <a:tcPr marL="6350" marR="6350" marT="635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es-CO" sz="1400" b="1" i="1" u="none" strike="noStrike" dirty="0">
                          <a:solidFill>
                            <a:schemeClr val="bg1">
                              <a:lumMod val="50000"/>
                            </a:schemeClr>
                          </a:solidFill>
                          <a:effectLst/>
                          <a:latin typeface="Arial Rounded MT Bold" panose="020F0704030504030204" pitchFamily="34" charset="0"/>
                        </a:rPr>
                        <a:t>- $ 6.981</a:t>
                      </a:r>
                      <a:endParaRPr lang="es-MX" sz="1400" b="1" i="1" u="none" strike="noStrike" dirty="0">
                        <a:solidFill>
                          <a:schemeClr val="bg1">
                            <a:lumMod val="50000"/>
                          </a:schemeClr>
                        </a:solidFill>
                        <a:effectLst/>
                        <a:latin typeface="Arial Rounded MT Bold" panose="020F0704030504030204" pitchFamily="34" charset="0"/>
                      </a:endParaRPr>
                    </a:p>
                  </a:txBody>
                  <a:tcPr marL="6350" marR="6350" marT="635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403221183"/>
                  </a:ext>
                </a:extLst>
              </a:tr>
            </a:tbl>
          </a:graphicData>
        </a:graphic>
      </p:graphicFrame>
      <p:sp>
        <p:nvSpPr>
          <p:cNvPr id="24" name="Diagrama de flujo: conector 23">
            <a:hlinkClick r:id="rId7" action="ppaction://hlinksldjump"/>
            <a:extLst>
              <a:ext uri="{FF2B5EF4-FFF2-40B4-BE49-F238E27FC236}">
                <a16:creationId xmlns:a16="http://schemas.microsoft.com/office/drawing/2014/main" id="{D6D2C4DA-E4A4-4594-B9B7-6AF6415EB1B9}"/>
              </a:ext>
            </a:extLst>
          </p:cNvPr>
          <p:cNvSpPr/>
          <p:nvPr/>
        </p:nvSpPr>
        <p:spPr>
          <a:xfrm>
            <a:off x="5658194" y="5684534"/>
            <a:ext cx="201983" cy="195153"/>
          </a:xfrm>
          <a:prstGeom prst="flowChartConnector">
            <a:avLst/>
          </a:pr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highlight>
                <a:srgbClr val="FFFF00"/>
              </a:highlight>
            </a:endParaRPr>
          </a:p>
        </p:txBody>
      </p:sp>
      <p:graphicFrame>
        <p:nvGraphicFramePr>
          <p:cNvPr id="18" name="Gráfico 17">
            <a:extLst>
              <a:ext uri="{FF2B5EF4-FFF2-40B4-BE49-F238E27FC236}">
                <a16:creationId xmlns:a16="http://schemas.microsoft.com/office/drawing/2014/main" id="{7274A79E-77A5-44FB-9D13-F1A6285EB00F}"/>
              </a:ext>
            </a:extLst>
          </p:cNvPr>
          <p:cNvGraphicFramePr>
            <a:graphicFrameLocks/>
          </p:cNvGraphicFramePr>
          <p:nvPr>
            <p:extLst>
              <p:ext uri="{D42A27DB-BD31-4B8C-83A1-F6EECF244321}">
                <p14:modId xmlns:p14="http://schemas.microsoft.com/office/powerpoint/2010/main" val="2914694352"/>
              </p:ext>
            </p:extLst>
          </p:nvPr>
        </p:nvGraphicFramePr>
        <p:xfrm>
          <a:off x="355600" y="1746125"/>
          <a:ext cx="5302593" cy="329323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5" name="Diagrama 4">
            <a:extLst>
              <a:ext uri="{FF2B5EF4-FFF2-40B4-BE49-F238E27FC236}">
                <a16:creationId xmlns:a16="http://schemas.microsoft.com/office/drawing/2014/main" id="{FD0E59E7-FF92-4765-A946-2791EB129FF3}"/>
              </a:ext>
            </a:extLst>
          </p:cNvPr>
          <p:cNvGraphicFramePr/>
          <p:nvPr>
            <p:extLst>
              <p:ext uri="{D42A27DB-BD31-4B8C-83A1-F6EECF244321}">
                <p14:modId xmlns:p14="http://schemas.microsoft.com/office/powerpoint/2010/main" val="427040361"/>
              </p:ext>
            </p:extLst>
          </p:nvPr>
        </p:nvGraphicFramePr>
        <p:xfrm>
          <a:off x="6028097" y="1746125"/>
          <a:ext cx="5302593" cy="364913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456688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106 Pentágono">
            <a:hlinkClick r:id="" action="ppaction://noaction"/>
            <a:extLst>
              <a:ext uri="{FF2B5EF4-FFF2-40B4-BE49-F238E27FC236}">
                <a16:creationId xmlns:a16="http://schemas.microsoft.com/office/drawing/2014/main" id="{F716AFF3-C6CC-48BF-9027-FA30A9E6EDEA}"/>
              </a:ext>
            </a:extLst>
          </p:cNvPr>
          <p:cNvSpPr/>
          <p:nvPr/>
        </p:nvSpPr>
        <p:spPr>
          <a:xfrm>
            <a:off x="0" y="0"/>
            <a:ext cx="12192000" cy="719847"/>
          </a:xfrm>
          <a:prstGeom prst="rect">
            <a:avLst/>
          </a:prstGeom>
          <a:solidFill>
            <a:srgbClr val="92D050"/>
          </a:solidFill>
          <a:ln>
            <a:noFill/>
          </a:ln>
          <a:effectLst/>
          <a:scene3d>
            <a:camera prst="orthographicFront">
              <a:rot lat="0" lon="0" rev="0"/>
            </a:camera>
            <a:lightRig rig="balanced" dir="t">
              <a:rot lat="0" lon="0" rev="8700000"/>
            </a:lightRig>
          </a:scene3d>
          <a:sp3d/>
        </p:spPr>
        <p:txBody>
          <a:bodyPr lIns="91411" tIns="45706" rIns="91411" bIns="45706"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3500" b="1" u="none" kern="1200" cap="none" spc="0" normalizeH="0" baseline="0" noProof="0" dirty="0">
                <a:ln>
                  <a:noFill/>
                </a:ln>
                <a:solidFill>
                  <a:schemeClr val="bg1"/>
                </a:solidFill>
                <a:effectLst/>
                <a:uLnTx/>
                <a:uFillTx/>
                <a:latin typeface="Arial Rounded MT Bold" panose="020F0704030504030204" pitchFamily="34" charset="0"/>
                <a:sym typeface="Calibri"/>
              </a:rPr>
              <a:t>Clientes y Mercados</a:t>
            </a:r>
          </a:p>
        </p:txBody>
      </p:sp>
      <p:pic>
        <p:nvPicPr>
          <p:cNvPr id="3" name="Imagen 2">
            <a:extLst>
              <a:ext uri="{FF2B5EF4-FFF2-40B4-BE49-F238E27FC236}">
                <a16:creationId xmlns:a16="http://schemas.microsoft.com/office/drawing/2014/main" id="{C512DC39-1B4D-420C-BDFC-B6A952E74F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55181" y="12158"/>
            <a:ext cx="3336819" cy="6858000"/>
          </a:xfrm>
          <a:prstGeom prst="rect">
            <a:avLst/>
          </a:prstGeom>
        </p:spPr>
      </p:pic>
      <p:pic>
        <p:nvPicPr>
          <p:cNvPr id="11" name="Imagen 10">
            <a:extLst>
              <a:ext uri="{FF2B5EF4-FFF2-40B4-BE49-F238E27FC236}">
                <a16:creationId xmlns:a16="http://schemas.microsoft.com/office/drawing/2014/main" id="{EE2E4F92-FDBF-4D2D-A150-EF7EC24230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4706224"/>
            <a:ext cx="1305570" cy="2151774"/>
          </a:xfrm>
          <a:prstGeom prst="rect">
            <a:avLst/>
          </a:prstGeom>
        </p:spPr>
      </p:pic>
      <p:graphicFrame>
        <p:nvGraphicFramePr>
          <p:cNvPr id="13" name="Tabla 10">
            <a:extLst>
              <a:ext uri="{FF2B5EF4-FFF2-40B4-BE49-F238E27FC236}">
                <a16:creationId xmlns:a16="http://schemas.microsoft.com/office/drawing/2014/main" id="{0D5DA2A0-E790-4C26-9D69-9C3781A3D848}"/>
              </a:ext>
            </a:extLst>
          </p:cNvPr>
          <p:cNvGraphicFramePr>
            <a:graphicFrameLocks noGrp="1"/>
          </p:cNvGraphicFramePr>
          <p:nvPr>
            <p:extLst>
              <p:ext uri="{D42A27DB-BD31-4B8C-83A1-F6EECF244321}">
                <p14:modId xmlns:p14="http://schemas.microsoft.com/office/powerpoint/2010/main" val="2815644517"/>
              </p:ext>
            </p:extLst>
          </p:nvPr>
        </p:nvGraphicFramePr>
        <p:xfrm>
          <a:off x="115381" y="809571"/>
          <a:ext cx="5719519" cy="676692"/>
        </p:xfrm>
        <a:graphic>
          <a:graphicData uri="http://schemas.openxmlformats.org/drawingml/2006/table">
            <a:tbl>
              <a:tblPr firstRow="1" bandRow="1">
                <a:effectLst>
                  <a:outerShdw blurRad="50800" dist="38100" dir="5400000" algn="t" rotWithShape="0">
                    <a:prstClr val="black">
                      <a:alpha val="40000"/>
                    </a:prstClr>
                  </a:outerShdw>
                </a:effectLst>
                <a:tableStyleId>{00A15C55-8517-42AA-B614-E9B94910E393}</a:tableStyleId>
              </a:tblPr>
              <a:tblGrid>
                <a:gridCol w="2929036">
                  <a:extLst>
                    <a:ext uri="{9D8B030D-6E8A-4147-A177-3AD203B41FA5}">
                      <a16:colId xmlns:a16="http://schemas.microsoft.com/office/drawing/2014/main" val="965163559"/>
                    </a:ext>
                  </a:extLst>
                </a:gridCol>
                <a:gridCol w="2790483">
                  <a:extLst>
                    <a:ext uri="{9D8B030D-6E8A-4147-A177-3AD203B41FA5}">
                      <a16:colId xmlns:a16="http://schemas.microsoft.com/office/drawing/2014/main" val="3044625496"/>
                    </a:ext>
                  </a:extLst>
                </a:gridCol>
              </a:tblGrid>
              <a:tr h="250567">
                <a:tc>
                  <a:txBody>
                    <a:bodyPr/>
                    <a:lstStyle/>
                    <a:p>
                      <a:pPr algn="ctr"/>
                      <a:r>
                        <a:rPr lang="es-CO" sz="1100" dirty="0">
                          <a:latin typeface="Arial Rounded MT Bold" panose="020F0704030504030204" pitchFamily="34" charset="0"/>
                        </a:rPr>
                        <a:t>INDICADOR</a:t>
                      </a:r>
                      <a:endParaRPr lang="es-MX" sz="1100" dirty="0">
                        <a:latin typeface="Arial Rounded MT Bold" panose="020F07040305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s-CO" sz="1100" dirty="0">
                          <a:latin typeface="Arial Rounded MT Bold" panose="020F0704030504030204" pitchFamily="34" charset="0"/>
                        </a:rPr>
                        <a:t>FORMULA</a:t>
                      </a:r>
                      <a:endParaRPr lang="es-MX" sz="1100" dirty="0">
                        <a:latin typeface="Arial Rounded MT Bold" panose="020F07040305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2079443272"/>
                  </a:ext>
                </a:extLst>
              </a:tr>
              <a:tr h="417612">
                <a:tc>
                  <a:txBody>
                    <a:bodyPr/>
                    <a:lstStyle/>
                    <a:p>
                      <a:pPr algn="ctr"/>
                      <a:r>
                        <a:rPr lang="es-CO" sz="1200" b="1" dirty="0">
                          <a:solidFill>
                            <a:schemeClr val="accent2"/>
                          </a:solidFill>
                          <a:latin typeface="Arial Rounded MT Bold" panose="020F0704030504030204" pitchFamily="34" charset="0"/>
                        </a:rPr>
                        <a:t>UNIVERSALIZACION</a:t>
                      </a:r>
                      <a:endParaRPr lang="es-MX" sz="1200" b="1" dirty="0">
                        <a:solidFill>
                          <a:schemeClr val="accent2"/>
                        </a:solidFill>
                        <a:latin typeface="Arial Rounded MT Bold" panose="020F07040305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200" b="1" dirty="0">
                          <a:solidFill>
                            <a:schemeClr val="bg1">
                              <a:lumMod val="50000"/>
                            </a:schemeClr>
                          </a:solidFill>
                          <a:latin typeface="Arial Rounded MT Bold" panose="020F0704030504030204" pitchFamily="34" charset="0"/>
                          <a:cs typeface="Arial" pitchFamily="34" charset="0"/>
                        </a:rPr>
                        <a:t>Ton Recolectadas/Ton Producidas</a:t>
                      </a:r>
                      <a:endParaRPr lang="es-MX" sz="1200" b="1" dirty="0">
                        <a:solidFill>
                          <a:schemeClr val="bg1">
                            <a:lumMod val="50000"/>
                          </a:schemeClr>
                        </a:solidFill>
                        <a:latin typeface="Arial Rounded MT Bold" panose="020F07040305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4456870"/>
                  </a:ext>
                </a:extLst>
              </a:tr>
            </a:tbl>
          </a:graphicData>
        </a:graphic>
      </p:graphicFrame>
      <p:pic>
        <p:nvPicPr>
          <p:cNvPr id="16" name="Picture 8">
            <a:extLst>
              <a:ext uri="{FF2B5EF4-FFF2-40B4-BE49-F238E27FC236}">
                <a16:creationId xmlns:a16="http://schemas.microsoft.com/office/drawing/2014/main" id="{3E81AAFD-14FD-406C-A08E-2AE818C344F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5400000" flipH="1">
            <a:off x="3248357" y="3728333"/>
            <a:ext cx="5306428" cy="13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3" name="Tabla 22">
            <a:extLst>
              <a:ext uri="{FF2B5EF4-FFF2-40B4-BE49-F238E27FC236}">
                <a16:creationId xmlns:a16="http://schemas.microsoft.com/office/drawing/2014/main" id="{E6692BDF-9CBD-4E6C-A51B-2192AF11A4B5}"/>
              </a:ext>
            </a:extLst>
          </p:cNvPr>
          <p:cNvGraphicFramePr>
            <a:graphicFrameLocks noGrp="1"/>
          </p:cNvGraphicFramePr>
          <p:nvPr>
            <p:extLst>
              <p:ext uri="{D42A27DB-BD31-4B8C-83A1-F6EECF244321}">
                <p14:modId xmlns:p14="http://schemas.microsoft.com/office/powerpoint/2010/main" val="3378798602"/>
              </p:ext>
            </p:extLst>
          </p:nvPr>
        </p:nvGraphicFramePr>
        <p:xfrm>
          <a:off x="670560" y="5126592"/>
          <a:ext cx="5164341" cy="693721"/>
        </p:xfrm>
        <a:graphic>
          <a:graphicData uri="http://schemas.openxmlformats.org/drawingml/2006/table">
            <a:tbl>
              <a:tblPr firstRow="1"/>
              <a:tblGrid>
                <a:gridCol w="996336">
                  <a:extLst>
                    <a:ext uri="{9D8B030D-6E8A-4147-A177-3AD203B41FA5}">
                      <a16:colId xmlns:a16="http://schemas.microsoft.com/office/drawing/2014/main" val="425497840"/>
                    </a:ext>
                  </a:extLst>
                </a:gridCol>
                <a:gridCol w="996336">
                  <a:extLst>
                    <a:ext uri="{9D8B030D-6E8A-4147-A177-3AD203B41FA5}">
                      <a16:colId xmlns:a16="http://schemas.microsoft.com/office/drawing/2014/main" val="2447597525"/>
                    </a:ext>
                  </a:extLst>
                </a:gridCol>
                <a:gridCol w="996336">
                  <a:extLst>
                    <a:ext uri="{9D8B030D-6E8A-4147-A177-3AD203B41FA5}">
                      <a16:colId xmlns:a16="http://schemas.microsoft.com/office/drawing/2014/main" val="838014283"/>
                    </a:ext>
                  </a:extLst>
                </a:gridCol>
                <a:gridCol w="1178997">
                  <a:extLst>
                    <a:ext uri="{9D8B030D-6E8A-4147-A177-3AD203B41FA5}">
                      <a16:colId xmlns:a16="http://schemas.microsoft.com/office/drawing/2014/main" val="1476799087"/>
                    </a:ext>
                  </a:extLst>
                </a:gridCol>
                <a:gridCol w="996336">
                  <a:extLst>
                    <a:ext uri="{9D8B030D-6E8A-4147-A177-3AD203B41FA5}">
                      <a16:colId xmlns:a16="http://schemas.microsoft.com/office/drawing/2014/main" val="3797298421"/>
                    </a:ext>
                  </a:extLst>
                </a:gridCol>
              </a:tblGrid>
              <a:tr h="380149">
                <a:tc>
                  <a:txBody>
                    <a:bodyPr/>
                    <a:lstStyle/>
                    <a:p>
                      <a:pPr algn="ctr" rtl="0" fontAlgn="ctr"/>
                      <a:r>
                        <a:rPr lang="es-MX" sz="1400" b="1" i="0" u="none" strike="noStrike" dirty="0">
                          <a:solidFill>
                            <a:schemeClr val="bg1"/>
                          </a:solidFill>
                          <a:effectLst/>
                          <a:latin typeface="Arial Rounded MT Bold" panose="020F0704030504030204" pitchFamily="34" charset="0"/>
                        </a:rPr>
                        <a:t>Meta 2022 </a:t>
                      </a:r>
                    </a:p>
                  </a:txBody>
                  <a:tcPr marL="6350" marR="6350" marT="635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rtl="0" fontAlgn="ctr"/>
                      <a:r>
                        <a:rPr lang="es-MX" sz="1400" b="1" i="0" u="none" strike="noStrike" dirty="0">
                          <a:solidFill>
                            <a:schemeClr val="bg1"/>
                          </a:solidFill>
                          <a:effectLst/>
                          <a:latin typeface="Arial Rounded MT Bold" panose="020F0704030504030204" pitchFamily="34" charset="0"/>
                        </a:rPr>
                        <a:t>Resultado Mensual</a:t>
                      </a:r>
                    </a:p>
                  </a:txBody>
                  <a:tcPr marL="6350" marR="6350" marT="635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rtl="0" fontAlgn="ctr"/>
                      <a:r>
                        <a:rPr lang="es-MX" sz="1400" b="1" i="0" u="none" strike="noStrike" dirty="0">
                          <a:solidFill>
                            <a:schemeClr val="bg1"/>
                          </a:solidFill>
                          <a:effectLst/>
                          <a:latin typeface="Arial Rounded MT Bold" panose="020F0704030504030204" pitchFamily="34" charset="0"/>
                        </a:rPr>
                        <a:t>Resultado Acumulado</a:t>
                      </a:r>
                    </a:p>
                  </a:txBody>
                  <a:tcPr marL="6350" marR="6350" marT="635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rtl="0" fontAlgn="ctr"/>
                      <a:r>
                        <a:rPr lang="es-MX" sz="1400" b="1" i="0" u="none" strike="noStrike" dirty="0">
                          <a:solidFill>
                            <a:schemeClr val="bg1"/>
                          </a:solidFill>
                          <a:effectLst/>
                          <a:latin typeface="Arial Rounded MT Bold" panose="020F0704030504030204" pitchFamily="34" charset="0"/>
                        </a:rPr>
                        <a:t>Meta del Periodo</a:t>
                      </a:r>
                    </a:p>
                  </a:txBody>
                  <a:tcPr marL="6350" marR="6350" marT="635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rtl="0" fontAlgn="ctr"/>
                      <a:r>
                        <a:rPr lang="es-MX" sz="1400" b="1" i="0" u="none" strike="noStrike" dirty="0">
                          <a:solidFill>
                            <a:schemeClr val="bg1"/>
                          </a:solidFill>
                          <a:effectLst/>
                          <a:latin typeface="Arial Rounded MT Bold" panose="020F0704030504030204" pitchFamily="34" charset="0"/>
                        </a:rPr>
                        <a:t>Gap</a:t>
                      </a:r>
                    </a:p>
                  </a:txBody>
                  <a:tcPr marL="6350" marR="6350" marT="635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2368064295"/>
                  </a:ext>
                </a:extLst>
              </a:tr>
              <a:tr h="260651">
                <a:tc>
                  <a:txBody>
                    <a:bodyPr/>
                    <a:lstStyle/>
                    <a:p>
                      <a:pPr algn="ctr" rtl="0" fontAlgn="b"/>
                      <a:r>
                        <a:rPr lang="es-CO" sz="1400" b="1" i="1" u="none" strike="noStrike" dirty="0">
                          <a:solidFill>
                            <a:schemeClr val="bg1">
                              <a:lumMod val="50000"/>
                            </a:schemeClr>
                          </a:solidFill>
                          <a:effectLst/>
                          <a:latin typeface="Arial Rounded MT Bold" panose="020F0704030504030204" pitchFamily="34" charset="0"/>
                        </a:rPr>
                        <a:t>99.34%</a:t>
                      </a:r>
                      <a:endParaRPr lang="es-MX" sz="1400" b="1" i="1" u="none" strike="noStrike" dirty="0">
                        <a:solidFill>
                          <a:schemeClr val="bg1">
                            <a:lumMod val="50000"/>
                          </a:schemeClr>
                        </a:solidFill>
                        <a:effectLst/>
                        <a:latin typeface="Arial Rounded MT Bold" panose="020F0704030504030204" pitchFamily="34" charset="0"/>
                      </a:endParaRPr>
                    </a:p>
                  </a:txBody>
                  <a:tcPr marL="6350" marR="6350" marT="635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s-CO" sz="1400" b="1" i="1" u="none" strike="noStrike" dirty="0">
                          <a:solidFill>
                            <a:schemeClr val="bg1">
                              <a:lumMod val="50000"/>
                            </a:schemeClr>
                          </a:solidFill>
                          <a:effectLst/>
                          <a:latin typeface="Arial Rounded MT Bold" panose="020F0704030504030204" pitchFamily="34" charset="0"/>
                        </a:rPr>
                        <a:t>99.31%</a:t>
                      </a:r>
                      <a:endParaRPr lang="es-MX" sz="1400" b="1" i="1" u="none" strike="noStrike" dirty="0">
                        <a:solidFill>
                          <a:schemeClr val="bg1">
                            <a:lumMod val="50000"/>
                          </a:schemeClr>
                        </a:solidFill>
                        <a:effectLst/>
                        <a:latin typeface="Arial Rounded MT Bold" panose="020F0704030504030204" pitchFamily="34" charset="0"/>
                      </a:endParaRPr>
                    </a:p>
                  </a:txBody>
                  <a:tcPr marL="6350" marR="6350" marT="635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s-CO" sz="1400" b="1" i="1" u="none" strike="noStrike" dirty="0">
                          <a:solidFill>
                            <a:schemeClr val="bg1">
                              <a:lumMod val="50000"/>
                            </a:schemeClr>
                          </a:solidFill>
                          <a:effectLst/>
                          <a:latin typeface="Arial Rounded MT Bold" panose="020F0704030504030204" pitchFamily="34" charset="0"/>
                        </a:rPr>
                        <a:t>99.3%</a:t>
                      </a:r>
                      <a:endParaRPr lang="es-MX" sz="1400" b="1" i="1" u="none" strike="noStrike" dirty="0">
                        <a:solidFill>
                          <a:schemeClr val="bg1">
                            <a:lumMod val="50000"/>
                          </a:schemeClr>
                        </a:solidFill>
                        <a:effectLst/>
                        <a:latin typeface="Arial Rounded MT Bold" panose="020F0704030504030204" pitchFamily="34" charset="0"/>
                      </a:endParaRPr>
                    </a:p>
                  </a:txBody>
                  <a:tcPr marL="6350" marR="6350" marT="635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s-CO" sz="1400" b="1" i="1" u="none" strike="noStrike" dirty="0">
                          <a:solidFill>
                            <a:schemeClr val="bg1">
                              <a:lumMod val="50000"/>
                            </a:schemeClr>
                          </a:solidFill>
                          <a:effectLst/>
                          <a:latin typeface="Arial Rounded MT Bold" panose="020F0704030504030204" pitchFamily="34" charset="0"/>
                        </a:rPr>
                        <a:t>99.34%</a:t>
                      </a:r>
                      <a:endParaRPr lang="es-MX" sz="1400" b="1" i="1" u="none" strike="noStrike" dirty="0">
                        <a:solidFill>
                          <a:schemeClr val="bg1">
                            <a:lumMod val="50000"/>
                          </a:schemeClr>
                        </a:solidFill>
                        <a:effectLst/>
                        <a:latin typeface="Arial Rounded MT Bold" panose="020F0704030504030204" pitchFamily="34" charset="0"/>
                      </a:endParaRPr>
                    </a:p>
                  </a:txBody>
                  <a:tcPr marL="6350" marR="6350" marT="635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endParaRPr lang="es-MX" sz="1400" b="1" i="1" u="none" strike="noStrike" dirty="0">
                        <a:solidFill>
                          <a:srgbClr val="FF0000"/>
                        </a:solidFill>
                        <a:effectLst/>
                        <a:latin typeface="Arial Rounded MT Bold" panose="020F0704030504030204" pitchFamily="34" charset="0"/>
                      </a:endParaRPr>
                    </a:p>
                  </a:txBody>
                  <a:tcPr marL="6350" marR="6350" marT="635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2504435"/>
                  </a:ext>
                </a:extLst>
              </a:tr>
            </a:tbl>
          </a:graphicData>
        </a:graphic>
      </p:graphicFrame>
      <p:sp>
        <p:nvSpPr>
          <p:cNvPr id="32" name="Diagrama de flujo: conector 31">
            <a:hlinkClick r:id="rId7" action="ppaction://hlinksldjump"/>
            <a:extLst>
              <a:ext uri="{FF2B5EF4-FFF2-40B4-BE49-F238E27FC236}">
                <a16:creationId xmlns:a16="http://schemas.microsoft.com/office/drawing/2014/main" id="{6ED34B78-DC90-4747-880E-035211A81473}"/>
              </a:ext>
            </a:extLst>
          </p:cNvPr>
          <p:cNvSpPr/>
          <p:nvPr/>
        </p:nvSpPr>
        <p:spPr>
          <a:xfrm>
            <a:off x="5744548" y="5697855"/>
            <a:ext cx="201983" cy="195153"/>
          </a:xfrm>
          <a:prstGeom prst="flowChartConnector">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a:p>
        </p:txBody>
      </p:sp>
      <p:graphicFrame>
        <p:nvGraphicFramePr>
          <p:cNvPr id="34" name="Gráfico 33">
            <a:extLst>
              <a:ext uri="{FF2B5EF4-FFF2-40B4-BE49-F238E27FC236}">
                <a16:creationId xmlns:a16="http://schemas.microsoft.com/office/drawing/2014/main" id="{B57DD237-2F70-428E-948F-92EAF7DE0656}"/>
              </a:ext>
            </a:extLst>
          </p:cNvPr>
          <p:cNvGraphicFramePr>
            <a:graphicFrameLocks/>
          </p:cNvGraphicFramePr>
          <p:nvPr>
            <p:extLst>
              <p:ext uri="{D42A27DB-BD31-4B8C-83A1-F6EECF244321}">
                <p14:modId xmlns:p14="http://schemas.microsoft.com/office/powerpoint/2010/main" val="2581611886"/>
              </p:ext>
            </p:extLst>
          </p:nvPr>
        </p:nvGraphicFramePr>
        <p:xfrm>
          <a:off x="-104366" y="1715763"/>
          <a:ext cx="5686572" cy="3145392"/>
        </p:xfrm>
        <a:graphic>
          <a:graphicData uri="http://schemas.openxmlformats.org/drawingml/2006/chart">
            <c:chart xmlns:c="http://schemas.openxmlformats.org/drawingml/2006/chart" xmlns:r="http://schemas.openxmlformats.org/officeDocument/2006/relationships" r:id="rId8"/>
          </a:graphicData>
        </a:graphic>
      </p:graphicFrame>
      <p:sp>
        <p:nvSpPr>
          <p:cNvPr id="42" name="CuadroTexto 41">
            <a:extLst>
              <a:ext uri="{FF2B5EF4-FFF2-40B4-BE49-F238E27FC236}">
                <a16:creationId xmlns:a16="http://schemas.microsoft.com/office/drawing/2014/main" id="{65B80FB6-FF07-4FB6-92F0-7B99C9661D90}"/>
              </a:ext>
            </a:extLst>
          </p:cNvPr>
          <p:cNvSpPr txBox="1"/>
          <p:nvPr/>
        </p:nvSpPr>
        <p:spPr>
          <a:xfrm>
            <a:off x="1229360" y="1754826"/>
            <a:ext cx="3688080" cy="382786"/>
          </a:xfrm>
          <a:prstGeom prst="rect">
            <a:avLst/>
          </a:prstGeom>
          <a:noFill/>
        </p:spPr>
        <p:txBody>
          <a:bodyPr wrap="square">
            <a:spAutoFit/>
          </a:bodyPr>
          <a:lstStyle/>
          <a:p>
            <a:r>
              <a:rPr lang="es-CO" sz="1800" b="1" dirty="0">
                <a:solidFill>
                  <a:schemeClr val="bg1">
                    <a:lumMod val="50000"/>
                  </a:schemeClr>
                </a:solidFill>
                <a:latin typeface="Arial Rounded MT Bold" panose="020F0704030504030204" pitchFamily="34" charset="0"/>
                <a:cs typeface="Arial" pitchFamily="34" charset="0"/>
              </a:rPr>
              <a:t>Ton Recolectadas 2022 - 2021</a:t>
            </a:r>
            <a:endParaRPr lang="es-MX" dirty="0"/>
          </a:p>
        </p:txBody>
      </p:sp>
      <p:graphicFrame>
        <p:nvGraphicFramePr>
          <p:cNvPr id="4" name="Diagrama 3">
            <a:extLst>
              <a:ext uri="{FF2B5EF4-FFF2-40B4-BE49-F238E27FC236}">
                <a16:creationId xmlns:a16="http://schemas.microsoft.com/office/drawing/2014/main" id="{5F9712DA-D387-458A-A9F8-791570B55246}"/>
              </a:ext>
            </a:extLst>
          </p:cNvPr>
          <p:cNvGraphicFramePr/>
          <p:nvPr>
            <p:extLst>
              <p:ext uri="{D42A27DB-BD31-4B8C-83A1-F6EECF244321}">
                <p14:modId xmlns:p14="http://schemas.microsoft.com/office/powerpoint/2010/main" val="2678514950"/>
              </p:ext>
            </p:extLst>
          </p:nvPr>
        </p:nvGraphicFramePr>
        <p:xfrm>
          <a:off x="6119081" y="1762132"/>
          <a:ext cx="5079259" cy="382301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5" name="Tabla 4">
            <a:extLst>
              <a:ext uri="{FF2B5EF4-FFF2-40B4-BE49-F238E27FC236}">
                <a16:creationId xmlns:a16="http://schemas.microsoft.com/office/drawing/2014/main" id="{C189EC41-CAEA-47CE-AA7A-2E75B434FD48}"/>
              </a:ext>
            </a:extLst>
          </p:cNvPr>
          <p:cNvGraphicFramePr>
            <a:graphicFrameLocks noGrp="1"/>
          </p:cNvGraphicFramePr>
          <p:nvPr>
            <p:extLst>
              <p:ext uri="{D42A27DB-BD31-4B8C-83A1-F6EECF244321}">
                <p14:modId xmlns:p14="http://schemas.microsoft.com/office/powerpoint/2010/main" val="1709986990"/>
              </p:ext>
            </p:extLst>
          </p:nvPr>
        </p:nvGraphicFramePr>
        <p:xfrm>
          <a:off x="6324617" y="1155814"/>
          <a:ext cx="4330951" cy="487680"/>
        </p:xfrm>
        <a:graphic>
          <a:graphicData uri="http://schemas.openxmlformats.org/drawingml/2006/table">
            <a:tbl>
              <a:tblPr>
                <a:tableStyleId>{2A488322-F2BA-4B5B-9748-0D474271808F}</a:tableStyleId>
              </a:tblPr>
              <a:tblGrid>
                <a:gridCol w="2191777">
                  <a:extLst>
                    <a:ext uri="{9D8B030D-6E8A-4147-A177-3AD203B41FA5}">
                      <a16:colId xmlns:a16="http://schemas.microsoft.com/office/drawing/2014/main" val="662218252"/>
                    </a:ext>
                  </a:extLst>
                </a:gridCol>
                <a:gridCol w="1069587">
                  <a:extLst>
                    <a:ext uri="{9D8B030D-6E8A-4147-A177-3AD203B41FA5}">
                      <a16:colId xmlns:a16="http://schemas.microsoft.com/office/drawing/2014/main" val="1547376823"/>
                    </a:ext>
                  </a:extLst>
                </a:gridCol>
                <a:gridCol w="1069587">
                  <a:extLst>
                    <a:ext uri="{9D8B030D-6E8A-4147-A177-3AD203B41FA5}">
                      <a16:colId xmlns:a16="http://schemas.microsoft.com/office/drawing/2014/main" val="2464940611"/>
                    </a:ext>
                  </a:extLst>
                </a:gridCol>
              </a:tblGrid>
              <a:tr h="190500">
                <a:tc>
                  <a:txBody>
                    <a:bodyPr/>
                    <a:lstStyle/>
                    <a:p>
                      <a:pPr algn="l" fontAlgn="b"/>
                      <a:endParaRPr lang="es-MX" sz="1600" b="0" i="0" u="none" strike="noStrike" dirty="0">
                        <a:solidFill>
                          <a:srgbClr val="000000"/>
                        </a:solidFill>
                        <a:effectLst/>
                        <a:latin typeface="Calibri" panose="020F0502020204030204" pitchFamily="34" charset="0"/>
                      </a:endParaRPr>
                    </a:p>
                  </a:txBody>
                  <a:tcPr marL="0" marR="0" marT="0" marB="0" anchor="b">
                    <a:solidFill>
                      <a:schemeClr val="bg1">
                        <a:lumMod val="95000"/>
                      </a:schemeClr>
                    </a:solidFill>
                  </a:tcPr>
                </a:tc>
                <a:tc>
                  <a:txBody>
                    <a:bodyPr/>
                    <a:lstStyle/>
                    <a:p>
                      <a:pPr algn="ctr" fontAlgn="b"/>
                      <a:r>
                        <a:rPr lang="es-MX" sz="1600" b="1" u="none" strike="noStrike" dirty="0">
                          <a:effectLst/>
                        </a:rPr>
                        <a:t>2022</a:t>
                      </a:r>
                      <a:endParaRPr lang="es-MX" sz="1600" b="1" i="0" u="none" strike="noStrike" dirty="0">
                        <a:solidFill>
                          <a:srgbClr val="000000"/>
                        </a:solidFill>
                        <a:effectLst/>
                        <a:latin typeface="Calibri" panose="020F0502020204030204" pitchFamily="34" charset="0"/>
                      </a:endParaRPr>
                    </a:p>
                  </a:txBody>
                  <a:tcPr marL="0" marR="0" marT="0" marB="0" anchor="b">
                    <a:solidFill>
                      <a:schemeClr val="bg1">
                        <a:lumMod val="95000"/>
                      </a:schemeClr>
                    </a:solidFill>
                  </a:tcPr>
                </a:tc>
                <a:tc>
                  <a:txBody>
                    <a:bodyPr/>
                    <a:lstStyle/>
                    <a:p>
                      <a:pPr algn="ctr" fontAlgn="b"/>
                      <a:r>
                        <a:rPr lang="es-MX" sz="1600" b="1" u="none" strike="noStrike" dirty="0">
                          <a:effectLst/>
                        </a:rPr>
                        <a:t>2021</a:t>
                      </a:r>
                      <a:endParaRPr lang="es-MX" sz="1600" b="1" i="0" u="none" strike="noStrike" dirty="0">
                        <a:solidFill>
                          <a:srgbClr val="000000"/>
                        </a:solidFill>
                        <a:effectLst/>
                        <a:latin typeface="Calibri" panose="020F0502020204030204" pitchFamily="34" charset="0"/>
                      </a:endParaRPr>
                    </a:p>
                  </a:txBody>
                  <a:tcPr marL="0" marR="0" marT="0" marB="0" anchor="b">
                    <a:solidFill>
                      <a:schemeClr val="bg1">
                        <a:lumMod val="95000"/>
                      </a:schemeClr>
                    </a:solidFill>
                  </a:tcPr>
                </a:tc>
                <a:extLst>
                  <a:ext uri="{0D108BD9-81ED-4DB2-BD59-A6C34878D82A}">
                    <a16:rowId xmlns:a16="http://schemas.microsoft.com/office/drawing/2014/main" val="1681594494"/>
                  </a:ext>
                </a:extLst>
              </a:tr>
              <a:tr h="184150">
                <a:tc>
                  <a:txBody>
                    <a:bodyPr/>
                    <a:lstStyle/>
                    <a:p>
                      <a:pPr algn="l" fontAlgn="b"/>
                      <a:r>
                        <a:rPr lang="es-MX" sz="1600" b="1" u="none" strike="noStrike" dirty="0">
                          <a:solidFill>
                            <a:schemeClr val="bg2">
                              <a:lumMod val="50000"/>
                            </a:schemeClr>
                          </a:solidFill>
                          <a:effectLst/>
                        </a:rPr>
                        <a:t>Total Toneladas Trimestre</a:t>
                      </a:r>
                      <a:endParaRPr lang="es-MX" sz="1600" b="1" i="0" u="none" strike="noStrike" dirty="0">
                        <a:solidFill>
                          <a:schemeClr val="bg2">
                            <a:lumMod val="50000"/>
                          </a:schemeClr>
                        </a:solidFill>
                        <a:effectLst/>
                        <a:latin typeface="Calibri" panose="020F0502020204030204" pitchFamily="34" charset="0"/>
                      </a:endParaRPr>
                    </a:p>
                  </a:txBody>
                  <a:tcPr marL="0" marR="0" marT="0" marB="0" anchor="b">
                    <a:solidFill>
                      <a:schemeClr val="bg1">
                        <a:lumMod val="95000"/>
                      </a:schemeClr>
                    </a:solidFill>
                  </a:tcPr>
                </a:tc>
                <a:tc>
                  <a:txBody>
                    <a:bodyPr/>
                    <a:lstStyle/>
                    <a:p>
                      <a:pPr algn="l" fontAlgn="b"/>
                      <a:r>
                        <a:rPr lang="es-MX" sz="1600" b="1" u="none" strike="noStrike" dirty="0">
                          <a:solidFill>
                            <a:schemeClr val="bg2">
                              <a:lumMod val="50000"/>
                            </a:schemeClr>
                          </a:solidFill>
                          <a:effectLst/>
                        </a:rPr>
                        <a:t>       164.049 </a:t>
                      </a:r>
                      <a:endParaRPr lang="es-MX" sz="1600" b="1" i="0" u="none" strike="noStrike" dirty="0">
                        <a:solidFill>
                          <a:schemeClr val="bg2">
                            <a:lumMod val="50000"/>
                          </a:schemeClr>
                        </a:solidFill>
                        <a:effectLst/>
                        <a:latin typeface="Calibri" panose="020F0502020204030204" pitchFamily="34" charset="0"/>
                      </a:endParaRPr>
                    </a:p>
                  </a:txBody>
                  <a:tcPr marL="0" marR="0" marT="0" marB="0" anchor="b">
                    <a:solidFill>
                      <a:schemeClr val="bg1">
                        <a:lumMod val="95000"/>
                      </a:schemeClr>
                    </a:solidFill>
                  </a:tcPr>
                </a:tc>
                <a:tc>
                  <a:txBody>
                    <a:bodyPr/>
                    <a:lstStyle/>
                    <a:p>
                      <a:pPr algn="l" fontAlgn="b"/>
                      <a:r>
                        <a:rPr lang="es-MX" sz="1600" b="1" u="none" strike="noStrike" dirty="0">
                          <a:solidFill>
                            <a:schemeClr val="bg2">
                              <a:lumMod val="50000"/>
                            </a:schemeClr>
                          </a:solidFill>
                          <a:effectLst/>
                        </a:rPr>
                        <a:t>       166.414 </a:t>
                      </a:r>
                      <a:endParaRPr lang="es-MX" sz="1600" b="1" i="0" u="none" strike="noStrike" dirty="0">
                        <a:solidFill>
                          <a:schemeClr val="bg2">
                            <a:lumMod val="50000"/>
                          </a:schemeClr>
                        </a:solidFill>
                        <a:effectLst/>
                        <a:latin typeface="Calibri" panose="020F0502020204030204" pitchFamily="34" charset="0"/>
                      </a:endParaRPr>
                    </a:p>
                  </a:txBody>
                  <a:tcPr marL="0" marR="0" marT="0" marB="0" anchor="b">
                    <a:solidFill>
                      <a:schemeClr val="bg1">
                        <a:lumMod val="95000"/>
                      </a:schemeClr>
                    </a:solidFill>
                  </a:tcPr>
                </a:tc>
                <a:extLst>
                  <a:ext uri="{0D108BD9-81ED-4DB2-BD59-A6C34878D82A}">
                    <a16:rowId xmlns:a16="http://schemas.microsoft.com/office/drawing/2014/main" val="1662748741"/>
                  </a:ext>
                </a:extLst>
              </a:tr>
            </a:tbl>
          </a:graphicData>
        </a:graphic>
      </p:graphicFrame>
    </p:spTree>
    <p:extLst>
      <p:ext uri="{BB962C8B-B14F-4D97-AF65-F5344CB8AC3E}">
        <p14:creationId xmlns:p14="http://schemas.microsoft.com/office/powerpoint/2010/main" val="3505603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106 Pentágono">
            <a:hlinkClick r:id="" action="ppaction://noaction"/>
            <a:extLst>
              <a:ext uri="{FF2B5EF4-FFF2-40B4-BE49-F238E27FC236}">
                <a16:creationId xmlns:a16="http://schemas.microsoft.com/office/drawing/2014/main" id="{F716AFF3-C6CC-48BF-9027-FA30A9E6EDEA}"/>
              </a:ext>
            </a:extLst>
          </p:cNvPr>
          <p:cNvSpPr/>
          <p:nvPr/>
        </p:nvSpPr>
        <p:spPr>
          <a:xfrm>
            <a:off x="0" y="0"/>
            <a:ext cx="12192000" cy="719847"/>
          </a:xfrm>
          <a:prstGeom prst="rect">
            <a:avLst/>
          </a:prstGeom>
          <a:solidFill>
            <a:srgbClr val="92D050"/>
          </a:solidFill>
          <a:ln>
            <a:noFill/>
          </a:ln>
          <a:effectLst/>
          <a:scene3d>
            <a:camera prst="orthographicFront">
              <a:rot lat="0" lon="0" rev="0"/>
            </a:camera>
            <a:lightRig rig="balanced" dir="t">
              <a:rot lat="0" lon="0" rev="8700000"/>
            </a:lightRig>
          </a:scene3d>
          <a:sp3d/>
        </p:spPr>
        <p:txBody>
          <a:bodyPr lIns="91411" tIns="45706" rIns="91411" bIns="45706"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3500" b="1" u="none" kern="1200" cap="none" spc="0" normalizeH="0" baseline="0" noProof="0" dirty="0">
                <a:ln>
                  <a:noFill/>
                </a:ln>
                <a:solidFill>
                  <a:schemeClr val="bg1"/>
                </a:solidFill>
                <a:effectLst/>
                <a:uLnTx/>
                <a:uFillTx/>
                <a:latin typeface="Arial Rounded MT Bold" panose="020F0704030504030204" pitchFamily="34" charset="0"/>
                <a:sym typeface="Calibri"/>
              </a:rPr>
              <a:t>Clientes y Mercados</a:t>
            </a:r>
          </a:p>
        </p:txBody>
      </p:sp>
      <p:pic>
        <p:nvPicPr>
          <p:cNvPr id="3" name="Imagen 2">
            <a:extLst>
              <a:ext uri="{FF2B5EF4-FFF2-40B4-BE49-F238E27FC236}">
                <a16:creationId xmlns:a16="http://schemas.microsoft.com/office/drawing/2014/main" id="{C512DC39-1B4D-420C-BDFC-B6A952E74F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55181" y="12158"/>
            <a:ext cx="3336819" cy="6858000"/>
          </a:xfrm>
          <a:prstGeom prst="rect">
            <a:avLst/>
          </a:prstGeom>
        </p:spPr>
      </p:pic>
      <p:pic>
        <p:nvPicPr>
          <p:cNvPr id="11" name="Imagen 10">
            <a:extLst>
              <a:ext uri="{FF2B5EF4-FFF2-40B4-BE49-F238E27FC236}">
                <a16:creationId xmlns:a16="http://schemas.microsoft.com/office/drawing/2014/main" id="{EE2E4F92-FDBF-4D2D-A150-EF7EC24230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4706224"/>
            <a:ext cx="1305570" cy="2151774"/>
          </a:xfrm>
          <a:prstGeom prst="rect">
            <a:avLst/>
          </a:prstGeom>
        </p:spPr>
      </p:pic>
      <p:graphicFrame>
        <p:nvGraphicFramePr>
          <p:cNvPr id="14" name="Tabla 10">
            <a:extLst>
              <a:ext uri="{FF2B5EF4-FFF2-40B4-BE49-F238E27FC236}">
                <a16:creationId xmlns:a16="http://schemas.microsoft.com/office/drawing/2014/main" id="{53E2599E-90A7-413F-A46C-057FA35840D8}"/>
              </a:ext>
            </a:extLst>
          </p:cNvPr>
          <p:cNvGraphicFramePr>
            <a:graphicFrameLocks noGrp="1"/>
          </p:cNvGraphicFramePr>
          <p:nvPr>
            <p:extLst>
              <p:ext uri="{D42A27DB-BD31-4B8C-83A1-F6EECF244321}">
                <p14:modId xmlns:p14="http://schemas.microsoft.com/office/powerpoint/2010/main" val="3379006171"/>
              </p:ext>
            </p:extLst>
          </p:nvPr>
        </p:nvGraphicFramePr>
        <p:xfrm>
          <a:off x="92990" y="808539"/>
          <a:ext cx="5505170" cy="731520"/>
        </p:xfrm>
        <a:graphic>
          <a:graphicData uri="http://schemas.openxmlformats.org/drawingml/2006/table">
            <a:tbl>
              <a:tblPr firstRow="1" bandRow="1">
                <a:effectLst>
                  <a:outerShdw blurRad="50800" dist="38100" dir="5400000" algn="t" rotWithShape="0">
                    <a:prstClr val="black">
                      <a:alpha val="40000"/>
                    </a:prstClr>
                  </a:outerShdw>
                </a:effectLst>
                <a:tableStyleId>{00A15C55-8517-42AA-B614-E9B94910E393}</a:tableStyleId>
              </a:tblPr>
              <a:tblGrid>
                <a:gridCol w="2752585">
                  <a:extLst>
                    <a:ext uri="{9D8B030D-6E8A-4147-A177-3AD203B41FA5}">
                      <a16:colId xmlns:a16="http://schemas.microsoft.com/office/drawing/2014/main" val="965163559"/>
                    </a:ext>
                  </a:extLst>
                </a:gridCol>
                <a:gridCol w="2752585">
                  <a:extLst>
                    <a:ext uri="{9D8B030D-6E8A-4147-A177-3AD203B41FA5}">
                      <a16:colId xmlns:a16="http://schemas.microsoft.com/office/drawing/2014/main" val="3044625496"/>
                    </a:ext>
                  </a:extLst>
                </a:gridCol>
              </a:tblGrid>
              <a:tr h="247038">
                <a:tc>
                  <a:txBody>
                    <a:bodyPr/>
                    <a:lstStyle/>
                    <a:p>
                      <a:pPr algn="ctr"/>
                      <a:r>
                        <a:rPr lang="es-CO" sz="1200" dirty="0">
                          <a:latin typeface="Arial Rounded MT Bold" panose="020F0704030504030204" pitchFamily="34" charset="0"/>
                        </a:rPr>
                        <a:t>INDICADOR</a:t>
                      </a:r>
                      <a:endParaRPr lang="es-MX" sz="1200" dirty="0">
                        <a:latin typeface="Arial Rounded MT Bold" panose="020F07040305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s-CO" sz="1200" dirty="0">
                          <a:latin typeface="Arial Rounded MT Bold" panose="020F0704030504030204" pitchFamily="34" charset="0"/>
                        </a:rPr>
                        <a:t>FORMULA</a:t>
                      </a:r>
                      <a:endParaRPr lang="es-MX" sz="1200" dirty="0">
                        <a:latin typeface="Arial Rounded MT Bold" panose="020F07040305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2079443272"/>
                  </a:ext>
                </a:extLst>
              </a:tr>
              <a:tr h="411730">
                <a:tc>
                  <a:txBody>
                    <a:bodyPr/>
                    <a:lstStyle/>
                    <a:p>
                      <a:pPr algn="ctr"/>
                      <a:r>
                        <a:rPr lang="es-CO" sz="1200" b="1" dirty="0">
                          <a:solidFill>
                            <a:schemeClr val="accent2"/>
                          </a:solidFill>
                          <a:latin typeface="Arial Rounded MT Bold" panose="020F0704030504030204" pitchFamily="34" charset="0"/>
                        </a:rPr>
                        <a:t>CONTINUIDAD BARRIDO Y LIMPIEZA</a:t>
                      </a:r>
                      <a:endParaRPr lang="es-MX" sz="1200" b="1" dirty="0">
                        <a:solidFill>
                          <a:schemeClr val="accent2"/>
                        </a:solidFill>
                        <a:latin typeface="Arial Rounded MT Bold" panose="020F07040305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200" b="1" dirty="0">
                          <a:solidFill>
                            <a:schemeClr val="bg1">
                              <a:lumMod val="50000"/>
                            </a:schemeClr>
                          </a:solidFill>
                          <a:latin typeface="Arial Rounded MT Bold" panose="020F0704030504030204" pitchFamily="34" charset="0"/>
                          <a:cs typeface="Arial" pitchFamily="34" charset="0"/>
                        </a:rPr>
                        <a:t>Km Ejecutados/Km Diseñados</a:t>
                      </a:r>
                      <a:endParaRPr lang="es-MX" sz="1200" b="1" dirty="0">
                        <a:solidFill>
                          <a:schemeClr val="bg1">
                            <a:lumMod val="50000"/>
                          </a:schemeClr>
                        </a:solidFill>
                        <a:latin typeface="Arial Rounded MT Bold" panose="020F07040305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4456870"/>
                  </a:ext>
                </a:extLst>
              </a:tr>
            </a:tbl>
          </a:graphicData>
        </a:graphic>
      </p:graphicFrame>
      <p:pic>
        <p:nvPicPr>
          <p:cNvPr id="20" name="Picture 8">
            <a:extLst>
              <a:ext uri="{FF2B5EF4-FFF2-40B4-BE49-F238E27FC236}">
                <a16:creationId xmlns:a16="http://schemas.microsoft.com/office/drawing/2014/main" id="{0A9E1E92-B99F-492D-BFEA-98671087C5D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5400000" flipH="1">
            <a:off x="3428174" y="3694265"/>
            <a:ext cx="5306428" cy="13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4" name="Tabla 23">
            <a:extLst>
              <a:ext uri="{FF2B5EF4-FFF2-40B4-BE49-F238E27FC236}">
                <a16:creationId xmlns:a16="http://schemas.microsoft.com/office/drawing/2014/main" id="{DD38ECE6-9209-4B3F-8AD9-E45AD7A9EA11}"/>
              </a:ext>
            </a:extLst>
          </p:cNvPr>
          <p:cNvGraphicFramePr>
            <a:graphicFrameLocks noGrp="1"/>
          </p:cNvGraphicFramePr>
          <p:nvPr>
            <p:extLst>
              <p:ext uri="{D42A27DB-BD31-4B8C-83A1-F6EECF244321}">
                <p14:modId xmlns:p14="http://schemas.microsoft.com/office/powerpoint/2010/main" val="1251294243"/>
              </p:ext>
            </p:extLst>
          </p:nvPr>
        </p:nvGraphicFramePr>
        <p:xfrm>
          <a:off x="652784" y="5200591"/>
          <a:ext cx="5371291" cy="651690"/>
        </p:xfrm>
        <a:graphic>
          <a:graphicData uri="http://schemas.openxmlformats.org/drawingml/2006/table">
            <a:tbl>
              <a:tblPr firstRow="1"/>
              <a:tblGrid>
                <a:gridCol w="1036262">
                  <a:extLst>
                    <a:ext uri="{9D8B030D-6E8A-4147-A177-3AD203B41FA5}">
                      <a16:colId xmlns:a16="http://schemas.microsoft.com/office/drawing/2014/main" val="425497840"/>
                    </a:ext>
                  </a:extLst>
                </a:gridCol>
                <a:gridCol w="1036262">
                  <a:extLst>
                    <a:ext uri="{9D8B030D-6E8A-4147-A177-3AD203B41FA5}">
                      <a16:colId xmlns:a16="http://schemas.microsoft.com/office/drawing/2014/main" val="2447597525"/>
                    </a:ext>
                  </a:extLst>
                </a:gridCol>
                <a:gridCol w="1036262">
                  <a:extLst>
                    <a:ext uri="{9D8B030D-6E8A-4147-A177-3AD203B41FA5}">
                      <a16:colId xmlns:a16="http://schemas.microsoft.com/office/drawing/2014/main" val="838014283"/>
                    </a:ext>
                  </a:extLst>
                </a:gridCol>
                <a:gridCol w="1226243">
                  <a:extLst>
                    <a:ext uri="{9D8B030D-6E8A-4147-A177-3AD203B41FA5}">
                      <a16:colId xmlns:a16="http://schemas.microsoft.com/office/drawing/2014/main" val="1476799087"/>
                    </a:ext>
                  </a:extLst>
                </a:gridCol>
                <a:gridCol w="1036262">
                  <a:extLst>
                    <a:ext uri="{9D8B030D-6E8A-4147-A177-3AD203B41FA5}">
                      <a16:colId xmlns:a16="http://schemas.microsoft.com/office/drawing/2014/main" val="3797298421"/>
                    </a:ext>
                  </a:extLst>
                </a:gridCol>
              </a:tblGrid>
              <a:tr h="424396">
                <a:tc>
                  <a:txBody>
                    <a:bodyPr/>
                    <a:lstStyle/>
                    <a:p>
                      <a:pPr algn="ctr" rtl="0" fontAlgn="ctr"/>
                      <a:r>
                        <a:rPr lang="es-MX" sz="1400" b="1" i="0" u="none" strike="noStrike" dirty="0">
                          <a:solidFill>
                            <a:schemeClr val="bg1"/>
                          </a:solidFill>
                          <a:effectLst/>
                          <a:latin typeface="Arial Rounded MT Bold" panose="020F0704030504030204" pitchFamily="34" charset="0"/>
                        </a:rPr>
                        <a:t>Meta 2022 </a:t>
                      </a:r>
                    </a:p>
                  </a:txBody>
                  <a:tcPr marL="5805" marR="5805" marT="580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rtl="0" fontAlgn="ctr"/>
                      <a:r>
                        <a:rPr lang="es-MX" sz="1400" b="1" i="0" u="none" strike="noStrike" dirty="0">
                          <a:solidFill>
                            <a:schemeClr val="bg1"/>
                          </a:solidFill>
                          <a:effectLst/>
                          <a:latin typeface="Arial Rounded MT Bold" panose="020F0704030504030204" pitchFamily="34" charset="0"/>
                        </a:rPr>
                        <a:t>Resultado Mensual</a:t>
                      </a:r>
                    </a:p>
                  </a:txBody>
                  <a:tcPr marL="5805" marR="5805" marT="580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rtl="0" fontAlgn="ctr"/>
                      <a:r>
                        <a:rPr lang="es-MX" sz="1400" b="1" i="0" u="none" strike="noStrike" dirty="0">
                          <a:solidFill>
                            <a:schemeClr val="bg1"/>
                          </a:solidFill>
                          <a:effectLst/>
                          <a:latin typeface="Arial Rounded MT Bold" panose="020F0704030504030204" pitchFamily="34" charset="0"/>
                        </a:rPr>
                        <a:t>Resultado Acumulado</a:t>
                      </a:r>
                    </a:p>
                  </a:txBody>
                  <a:tcPr marL="5805" marR="5805" marT="580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rtl="0" fontAlgn="ctr"/>
                      <a:r>
                        <a:rPr lang="es-MX" sz="1400" b="1" i="0" u="none" strike="noStrike" dirty="0">
                          <a:solidFill>
                            <a:schemeClr val="bg1"/>
                          </a:solidFill>
                          <a:effectLst/>
                          <a:latin typeface="Arial Rounded MT Bold" panose="020F0704030504030204" pitchFamily="34" charset="0"/>
                        </a:rPr>
                        <a:t>Meta del Periodo</a:t>
                      </a:r>
                    </a:p>
                  </a:txBody>
                  <a:tcPr marL="5805" marR="5805" marT="580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rtl="0" fontAlgn="ctr"/>
                      <a:r>
                        <a:rPr lang="es-MX" sz="1400" b="1" i="0" u="none" strike="noStrike" dirty="0">
                          <a:solidFill>
                            <a:schemeClr val="bg1"/>
                          </a:solidFill>
                          <a:effectLst/>
                          <a:latin typeface="Arial Rounded MT Bold" panose="020F0704030504030204" pitchFamily="34" charset="0"/>
                        </a:rPr>
                        <a:t>Gap</a:t>
                      </a:r>
                    </a:p>
                  </a:txBody>
                  <a:tcPr marL="5805" marR="5805" marT="580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2368064295"/>
                  </a:ext>
                </a:extLst>
              </a:tr>
              <a:tr h="216403">
                <a:tc>
                  <a:txBody>
                    <a:bodyPr/>
                    <a:lstStyle/>
                    <a:p>
                      <a:pPr algn="ctr" rtl="0" fontAlgn="b"/>
                      <a:r>
                        <a:rPr lang="es-CO" sz="1400" b="1" i="1" u="none" strike="noStrike" dirty="0">
                          <a:solidFill>
                            <a:schemeClr val="bg1">
                              <a:lumMod val="50000"/>
                            </a:schemeClr>
                          </a:solidFill>
                          <a:effectLst/>
                          <a:latin typeface="Arial Rounded MT Bold" panose="020F0704030504030204" pitchFamily="34" charset="0"/>
                        </a:rPr>
                        <a:t>100%</a:t>
                      </a:r>
                      <a:endParaRPr lang="es-MX" sz="1400" b="1" i="1" u="none" strike="noStrike" dirty="0">
                        <a:solidFill>
                          <a:schemeClr val="bg1">
                            <a:lumMod val="50000"/>
                          </a:schemeClr>
                        </a:solidFill>
                        <a:effectLst/>
                        <a:latin typeface="Arial Rounded MT Bold" panose="020F0704030504030204" pitchFamily="34" charset="0"/>
                      </a:endParaRPr>
                    </a:p>
                  </a:txBody>
                  <a:tcPr marL="5805" marR="5805" marT="580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s-CO" sz="1400" b="1" i="1" u="none" strike="noStrike" dirty="0">
                          <a:solidFill>
                            <a:schemeClr val="bg1">
                              <a:lumMod val="50000"/>
                            </a:schemeClr>
                          </a:solidFill>
                          <a:effectLst/>
                          <a:latin typeface="Arial Rounded MT Bold" panose="020F0704030504030204" pitchFamily="34" charset="0"/>
                        </a:rPr>
                        <a:t>101,38%</a:t>
                      </a:r>
                      <a:endParaRPr lang="es-MX" sz="1400" b="1" i="1" u="none" strike="noStrike" dirty="0">
                        <a:solidFill>
                          <a:schemeClr val="bg1">
                            <a:lumMod val="50000"/>
                          </a:schemeClr>
                        </a:solidFill>
                        <a:effectLst/>
                        <a:latin typeface="Arial Rounded MT Bold" panose="020F0704030504030204" pitchFamily="34" charset="0"/>
                      </a:endParaRPr>
                    </a:p>
                  </a:txBody>
                  <a:tcPr marL="5805" marR="5805" marT="580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s-CO" sz="1400" b="1" i="1" u="none" strike="noStrike" dirty="0">
                          <a:solidFill>
                            <a:schemeClr val="bg1">
                              <a:lumMod val="50000"/>
                            </a:schemeClr>
                          </a:solidFill>
                          <a:effectLst/>
                          <a:latin typeface="Arial Rounded MT Bold" panose="020F0704030504030204" pitchFamily="34" charset="0"/>
                        </a:rPr>
                        <a:t>98,1%</a:t>
                      </a:r>
                      <a:endParaRPr lang="es-MX" sz="1400" b="1" i="1" u="none" strike="noStrike" dirty="0">
                        <a:solidFill>
                          <a:schemeClr val="bg1">
                            <a:lumMod val="50000"/>
                          </a:schemeClr>
                        </a:solidFill>
                        <a:effectLst/>
                        <a:latin typeface="Arial Rounded MT Bold" panose="020F0704030504030204" pitchFamily="34" charset="0"/>
                      </a:endParaRPr>
                    </a:p>
                  </a:txBody>
                  <a:tcPr marL="5805" marR="5805" marT="580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s-CO" sz="1400" b="1" i="1" u="none" strike="noStrike" dirty="0">
                          <a:solidFill>
                            <a:schemeClr val="bg1">
                              <a:lumMod val="50000"/>
                            </a:schemeClr>
                          </a:solidFill>
                          <a:effectLst/>
                          <a:latin typeface="Arial Rounded MT Bold" panose="020F0704030504030204" pitchFamily="34" charset="0"/>
                        </a:rPr>
                        <a:t>100%</a:t>
                      </a:r>
                      <a:endParaRPr lang="es-MX" sz="1400" b="1" i="1" u="none" strike="noStrike" dirty="0">
                        <a:solidFill>
                          <a:schemeClr val="bg1">
                            <a:lumMod val="50000"/>
                          </a:schemeClr>
                        </a:solidFill>
                        <a:effectLst/>
                        <a:latin typeface="Arial Rounded MT Bold" panose="020F0704030504030204" pitchFamily="34" charset="0"/>
                      </a:endParaRPr>
                    </a:p>
                  </a:txBody>
                  <a:tcPr marL="5805" marR="5805" marT="580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endParaRPr lang="es-MX" sz="1400" b="1" i="1" u="none" strike="noStrike" dirty="0">
                        <a:solidFill>
                          <a:schemeClr val="bg1">
                            <a:lumMod val="50000"/>
                          </a:schemeClr>
                        </a:solidFill>
                        <a:effectLst/>
                        <a:latin typeface="Arial Rounded MT Bold" panose="020F0704030504030204" pitchFamily="34" charset="0"/>
                      </a:endParaRPr>
                    </a:p>
                  </a:txBody>
                  <a:tcPr marL="5805" marR="5805" marT="580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2504435"/>
                  </a:ext>
                </a:extLst>
              </a:tr>
            </a:tbl>
          </a:graphicData>
        </a:graphic>
      </p:graphicFrame>
      <p:sp>
        <p:nvSpPr>
          <p:cNvPr id="29" name="Diagrama de flujo: conector 28">
            <a:hlinkClick r:id="rId7" action="ppaction://hlinksldjump"/>
            <a:extLst>
              <a:ext uri="{FF2B5EF4-FFF2-40B4-BE49-F238E27FC236}">
                <a16:creationId xmlns:a16="http://schemas.microsoft.com/office/drawing/2014/main" id="{9A037B29-16F1-448A-8BAE-7C7F0FAF9537}"/>
              </a:ext>
            </a:extLst>
          </p:cNvPr>
          <p:cNvSpPr/>
          <p:nvPr/>
        </p:nvSpPr>
        <p:spPr>
          <a:xfrm>
            <a:off x="5923083" y="5750281"/>
            <a:ext cx="201983" cy="195153"/>
          </a:xfrm>
          <a:prstGeom prst="flowChartConnector">
            <a:avLst/>
          </a:prstGeom>
          <a:solidFill>
            <a:srgbClr val="FFFF00"/>
          </a:solidFill>
          <a:ln>
            <a:solidFill>
              <a:srgbClr val="92D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highlight>
                <a:srgbClr val="FFFF00"/>
              </a:highlight>
            </a:endParaRPr>
          </a:p>
        </p:txBody>
      </p:sp>
      <p:grpSp>
        <p:nvGrpSpPr>
          <p:cNvPr id="34" name="Grupo 33">
            <a:extLst>
              <a:ext uri="{FF2B5EF4-FFF2-40B4-BE49-F238E27FC236}">
                <a16:creationId xmlns:a16="http://schemas.microsoft.com/office/drawing/2014/main" id="{DE35A238-38C1-4F9A-A435-947CFC561F88}"/>
              </a:ext>
            </a:extLst>
          </p:cNvPr>
          <p:cNvGrpSpPr/>
          <p:nvPr/>
        </p:nvGrpSpPr>
        <p:grpSpPr>
          <a:xfrm>
            <a:off x="424815" y="1956554"/>
            <a:ext cx="5599260" cy="2957396"/>
            <a:chOff x="0" y="0"/>
            <a:chExt cx="5043170" cy="2404110"/>
          </a:xfrm>
        </p:grpSpPr>
        <p:graphicFrame>
          <p:nvGraphicFramePr>
            <p:cNvPr id="42" name="Gráfico 41">
              <a:extLst>
                <a:ext uri="{FF2B5EF4-FFF2-40B4-BE49-F238E27FC236}">
                  <a16:creationId xmlns:a16="http://schemas.microsoft.com/office/drawing/2014/main" id="{4A6B2C7A-5063-4484-B85A-0B91BC633C05}"/>
                </a:ext>
              </a:extLst>
            </p:cNvPr>
            <p:cNvGraphicFramePr/>
            <p:nvPr>
              <p:extLst>
                <p:ext uri="{D42A27DB-BD31-4B8C-83A1-F6EECF244321}">
                  <p14:modId xmlns:p14="http://schemas.microsoft.com/office/powerpoint/2010/main" val="2577917411"/>
                </p:ext>
              </p:extLst>
            </p:nvPr>
          </p:nvGraphicFramePr>
          <p:xfrm>
            <a:off x="0" y="0"/>
            <a:ext cx="5043170" cy="2404110"/>
          </p:xfrm>
          <a:graphic>
            <a:graphicData uri="http://schemas.openxmlformats.org/drawingml/2006/chart">
              <c:chart xmlns:c="http://schemas.openxmlformats.org/drawingml/2006/chart" xmlns:r="http://schemas.openxmlformats.org/officeDocument/2006/relationships" r:id="rId8"/>
            </a:graphicData>
          </a:graphic>
        </p:graphicFrame>
        <p:sp>
          <p:nvSpPr>
            <p:cNvPr id="43" name="Rectángulo 42">
              <a:extLst>
                <a:ext uri="{FF2B5EF4-FFF2-40B4-BE49-F238E27FC236}">
                  <a16:creationId xmlns:a16="http://schemas.microsoft.com/office/drawing/2014/main" id="{9021F478-CFCC-401F-92EC-0E90FE0E272B}"/>
                </a:ext>
              </a:extLst>
            </p:cNvPr>
            <p:cNvSpPr/>
            <p:nvPr/>
          </p:nvSpPr>
          <p:spPr>
            <a:xfrm>
              <a:off x="679259" y="331470"/>
              <a:ext cx="622991" cy="1417065"/>
            </a:xfrm>
            <a:prstGeom prst="rect">
              <a:avLst/>
            </a:prstGeom>
            <a:noFill/>
          </p:spPr>
          <p:txBody>
            <a:bodyPr vert="vert270"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S" sz="2800" b="1" cap="none" spc="0" dirty="0">
                  <a:ln/>
                  <a:solidFill>
                    <a:schemeClr val="accent2"/>
                  </a:solidFill>
                  <a:effectLst/>
                </a:rPr>
                <a:t>410.083</a:t>
              </a:r>
            </a:p>
          </p:txBody>
        </p:sp>
        <p:sp>
          <p:nvSpPr>
            <p:cNvPr id="48" name="Rectángulo 47">
              <a:extLst>
                <a:ext uri="{FF2B5EF4-FFF2-40B4-BE49-F238E27FC236}">
                  <a16:creationId xmlns:a16="http://schemas.microsoft.com/office/drawing/2014/main" id="{92ED0B7D-22D5-4833-8EC6-7470C73E6C3B}"/>
                </a:ext>
              </a:extLst>
            </p:cNvPr>
            <p:cNvSpPr/>
            <p:nvPr/>
          </p:nvSpPr>
          <p:spPr>
            <a:xfrm>
              <a:off x="2783840" y="407670"/>
              <a:ext cx="622991" cy="1417065"/>
            </a:xfrm>
            <a:prstGeom prst="rect">
              <a:avLst/>
            </a:prstGeom>
            <a:noFill/>
          </p:spPr>
          <p:txBody>
            <a:bodyPr vert="vert270"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S" sz="2800" b="1" cap="none" spc="0" dirty="0">
                  <a:ln/>
                  <a:solidFill>
                    <a:srgbClr val="92D050"/>
                  </a:solidFill>
                  <a:effectLst/>
                </a:rPr>
                <a:t>397.306</a:t>
              </a:r>
            </a:p>
          </p:txBody>
        </p:sp>
      </p:grpSp>
      <p:graphicFrame>
        <p:nvGraphicFramePr>
          <p:cNvPr id="2" name="Diagrama 1">
            <a:extLst>
              <a:ext uri="{FF2B5EF4-FFF2-40B4-BE49-F238E27FC236}">
                <a16:creationId xmlns:a16="http://schemas.microsoft.com/office/drawing/2014/main" id="{435D7BAA-8E29-47A2-BD46-4EC7C4530388}"/>
              </a:ext>
            </a:extLst>
          </p:cNvPr>
          <p:cNvGraphicFramePr/>
          <p:nvPr>
            <p:extLst>
              <p:ext uri="{D42A27DB-BD31-4B8C-83A1-F6EECF244321}">
                <p14:modId xmlns:p14="http://schemas.microsoft.com/office/powerpoint/2010/main" val="781563698"/>
              </p:ext>
            </p:extLst>
          </p:nvPr>
        </p:nvGraphicFramePr>
        <p:xfrm>
          <a:off x="6202957" y="1158524"/>
          <a:ext cx="5243722" cy="522772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4075628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106 Pentágono">
            <a:hlinkClick r:id="" action="ppaction://noaction"/>
            <a:extLst>
              <a:ext uri="{FF2B5EF4-FFF2-40B4-BE49-F238E27FC236}">
                <a16:creationId xmlns:a16="http://schemas.microsoft.com/office/drawing/2014/main" id="{F716AFF3-C6CC-48BF-9027-FA30A9E6EDEA}"/>
              </a:ext>
            </a:extLst>
          </p:cNvPr>
          <p:cNvSpPr/>
          <p:nvPr/>
        </p:nvSpPr>
        <p:spPr>
          <a:xfrm>
            <a:off x="0" y="0"/>
            <a:ext cx="12192000" cy="719847"/>
          </a:xfrm>
          <a:prstGeom prst="rect">
            <a:avLst/>
          </a:prstGeom>
          <a:solidFill>
            <a:srgbClr val="92D050"/>
          </a:solidFill>
          <a:ln>
            <a:noFill/>
          </a:ln>
          <a:effectLst/>
          <a:scene3d>
            <a:camera prst="orthographicFront">
              <a:rot lat="0" lon="0" rev="0"/>
            </a:camera>
            <a:lightRig rig="balanced" dir="t">
              <a:rot lat="0" lon="0" rev="8700000"/>
            </a:lightRig>
          </a:scene3d>
          <a:sp3d/>
        </p:spPr>
        <p:txBody>
          <a:bodyPr lIns="91411" tIns="45706" rIns="91411" bIns="45706"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3500" b="1" u="none" kern="1200" cap="none" spc="0" normalizeH="0" baseline="0" noProof="0" dirty="0">
                <a:ln>
                  <a:noFill/>
                </a:ln>
                <a:solidFill>
                  <a:schemeClr val="bg1"/>
                </a:solidFill>
                <a:effectLst/>
                <a:uLnTx/>
                <a:uFillTx/>
                <a:latin typeface="Arial Rounded MT Bold" panose="020F0704030504030204" pitchFamily="34" charset="0"/>
                <a:sym typeface="Calibri"/>
              </a:rPr>
              <a:t>Clientes y Mercados</a:t>
            </a:r>
          </a:p>
        </p:txBody>
      </p:sp>
      <p:pic>
        <p:nvPicPr>
          <p:cNvPr id="3" name="Imagen 2">
            <a:extLst>
              <a:ext uri="{FF2B5EF4-FFF2-40B4-BE49-F238E27FC236}">
                <a16:creationId xmlns:a16="http://schemas.microsoft.com/office/drawing/2014/main" id="{C512DC39-1B4D-420C-BDFC-B6A952E74F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55181" y="12158"/>
            <a:ext cx="3336819" cy="6858000"/>
          </a:xfrm>
          <a:prstGeom prst="rect">
            <a:avLst/>
          </a:prstGeom>
        </p:spPr>
      </p:pic>
      <p:pic>
        <p:nvPicPr>
          <p:cNvPr id="11" name="Imagen 10">
            <a:extLst>
              <a:ext uri="{FF2B5EF4-FFF2-40B4-BE49-F238E27FC236}">
                <a16:creationId xmlns:a16="http://schemas.microsoft.com/office/drawing/2014/main" id="{EE2E4F92-FDBF-4D2D-A150-EF7EC24230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4706224"/>
            <a:ext cx="1305570" cy="2151774"/>
          </a:xfrm>
          <a:prstGeom prst="rect">
            <a:avLst/>
          </a:prstGeom>
        </p:spPr>
      </p:pic>
      <p:graphicFrame>
        <p:nvGraphicFramePr>
          <p:cNvPr id="15" name="Tabla 10">
            <a:extLst>
              <a:ext uri="{FF2B5EF4-FFF2-40B4-BE49-F238E27FC236}">
                <a16:creationId xmlns:a16="http://schemas.microsoft.com/office/drawing/2014/main" id="{E70D7C1B-B2CC-4069-A172-40732FF95371}"/>
              </a:ext>
            </a:extLst>
          </p:cNvPr>
          <p:cNvGraphicFramePr>
            <a:graphicFrameLocks noGrp="1"/>
          </p:cNvGraphicFramePr>
          <p:nvPr>
            <p:extLst>
              <p:ext uri="{D42A27DB-BD31-4B8C-83A1-F6EECF244321}">
                <p14:modId xmlns:p14="http://schemas.microsoft.com/office/powerpoint/2010/main" val="1421392296"/>
              </p:ext>
            </p:extLst>
          </p:nvPr>
        </p:nvGraphicFramePr>
        <p:xfrm>
          <a:off x="294089" y="905656"/>
          <a:ext cx="5222241" cy="732242"/>
        </p:xfrm>
        <a:graphic>
          <a:graphicData uri="http://schemas.openxmlformats.org/drawingml/2006/table">
            <a:tbl>
              <a:tblPr firstRow="1" bandRow="1">
                <a:effectLst>
                  <a:outerShdw blurRad="50800" dist="38100" dir="5400000" algn="t" rotWithShape="0">
                    <a:prstClr val="black">
                      <a:alpha val="40000"/>
                    </a:prstClr>
                  </a:outerShdw>
                </a:effectLst>
                <a:tableStyleId>{00A15C55-8517-42AA-B614-E9B94910E393}</a:tableStyleId>
              </a:tblPr>
              <a:tblGrid>
                <a:gridCol w="2010565">
                  <a:extLst>
                    <a:ext uri="{9D8B030D-6E8A-4147-A177-3AD203B41FA5}">
                      <a16:colId xmlns:a16="http://schemas.microsoft.com/office/drawing/2014/main" val="965163559"/>
                    </a:ext>
                  </a:extLst>
                </a:gridCol>
                <a:gridCol w="3211676">
                  <a:extLst>
                    <a:ext uri="{9D8B030D-6E8A-4147-A177-3AD203B41FA5}">
                      <a16:colId xmlns:a16="http://schemas.microsoft.com/office/drawing/2014/main" val="3044625496"/>
                    </a:ext>
                  </a:extLst>
                </a:gridCol>
              </a:tblGrid>
              <a:tr h="275042">
                <a:tc>
                  <a:txBody>
                    <a:bodyPr/>
                    <a:lstStyle/>
                    <a:p>
                      <a:pPr algn="ctr"/>
                      <a:r>
                        <a:rPr lang="es-CO" sz="1200" dirty="0">
                          <a:latin typeface="Arial Rounded MT Bold" panose="020F0704030504030204" pitchFamily="34" charset="0"/>
                        </a:rPr>
                        <a:t>INDICADOR</a:t>
                      </a:r>
                      <a:endParaRPr lang="es-MX" sz="1200" dirty="0">
                        <a:latin typeface="Arial Rounded MT Bold" panose="020F07040305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s-CO" sz="1200" dirty="0">
                          <a:latin typeface="Arial Rounded MT Bold" panose="020F0704030504030204" pitchFamily="34" charset="0"/>
                        </a:rPr>
                        <a:t>FORMULA</a:t>
                      </a:r>
                      <a:endParaRPr lang="es-MX" sz="1200" dirty="0">
                        <a:latin typeface="Arial Rounded MT Bold" panose="020F07040305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2079443272"/>
                  </a:ext>
                </a:extLst>
              </a:tr>
              <a:tr h="379459">
                <a:tc>
                  <a:txBody>
                    <a:bodyPr/>
                    <a:lstStyle/>
                    <a:p>
                      <a:pPr algn="ctr"/>
                      <a:r>
                        <a:rPr lang="es-CO" sz="1200" b="1" dirty="0">
                          <a:solidFill>
                            <a:schemeClr val="accent2"/>
                          </a:solidFill>
                          <a:latin typeface="Arial Rounded MT Bold" panose="020F0704030504030204" pitchFamily="34" charset="0"/>
                        </a:rPr>
                        <a:t>CONTINUIDAD EN RECOLECCION</a:t>
                      </a:r>
                      <a:endParaRPr lang="es-MX" sz="1200" b="1" dirty="0">
                        <a:solidFill>
                          <a:schemeClr val="accent2"/>
                        </a:solidFill>
                        <a:latin typeface="Arial Rounded MT Bold" panose="020F07040305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200" b="1" dirty="0">
                          <a:solidFill>
                            <a:schemeClr val="bg1">
                              <a:lumMod val="50000"/>
                            </a:schemeClr>
                          </a:solidFill>
                          <a:latin typeface="Arial Rounded MT Bold" panose="020F0704030504030204" pitchFamily="34" charset="0"/>
                          <a:cs typeface="Arial" pitchFamily="34" charset="0"/>
                        </a:rPr>
                        <a:t>Servicios Ejecutados/Servicios Diseñados</a:t>
                      </a:r>
                      <a:endParaRPr lang="es-MX" sz="1200" b="1" dirty="0">
                        <a:solidFill>
                          <a:schemeClr val="bg1">
                            <a:lumMod val="50000"/>
                          </a:schemeClr>
                        </a:solidFill>
                        <a:latin typeface="Arial Rounded MT Bold" panose="020F07040305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4456870"/>
                  </a:ext>
                </a:extLst>
              </a:tr>
            </a:tbl>
          </a:graphicData>
        </a:graphic>
      </p:graphicFrame>
      <p:pic>
        <p:nvPicPr>
          <p:cNvPr id="20" name="Picture 8">
            <a:extLst>
              <a:ext uri="{FF2B5EF4-FFF2-40B4-BE49-F238E27FC236}">
                <a16:creationId xmlns:a16="http://schemas.microsoft.com/office/drawing/2014/main" id="{0A9E1E92-B99F-492D-BFEA-98671087C5D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5400000" flipH="1">
            <a:off x="3431090" y="3362332"/>
            <a:ext cx="5306428" cy="13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5" name="Tabla 24">
            <a:extLst>
              <a:ext uri="{FF2B5EF4-FFF2-40B4-BE49-F238E27FC236}">
                <a16:creationId xmlns:a16="http://schemas.microsoft.com/office/drawing/2014/main" id="{00508EDA-CC60-4ACB-BE78-036F15E697FF}"/>
              </a:ext>
            </a:extLst>
          </p:cNvPr>
          <p:cNvGraphicFramePr>
            <a:graphicFrameLocks noGrp="1"/>
          </p:cNvGraphicFramePr>
          <p:nvPr>
            <p:extLst>
              <p:ext uri="{D42A27DB-BD31-4B8C-83A1-F6EECF244321}">
                <p14:modId xmlns:p14="http://schemas.microsoft.com/office/powerpoint/2010/main" val="3059514793"/>
              </p:ext>
            </p:extLst>
          </p:nvPr>
        </p:nvGraphicFramePr>
        <p:xfrm>
          <a:off x="947839" y="5268455"/>
          <a:ext cx="4568491" cy="643668"/>
        </p:xfrm>
        <a:graphic>
          <a:graphicData uri="http://schemas.openxmlformats.org/drawingml/2006/table">
            <a:tbl>
              <a:tblPr firstRow="1"/>
              <a:tblGrid>
                <a:gridCol w="881381">
                  <a:extLst>
                    <a:ext uri="{9D8B030D-6E8A-4147-A177-3AD203B41FA5}">
                      <a16:colId xmlns:a16="http://schemas.microsoft.com/office/drawing/2014/main" val="425497840"/>
                    </a:ext>
                  </a:extLst>
                </a:gridCol>
                <a:gridCol w="881381">
                  <a:extLst>
                    <a:ext uri="{9D8B030D-6E8A-4147-A177-3AD203B41FA5}">
                      <a16:colId xmlns:a16="http://schemas.microsoft.com/office/drawing/2014/main" val="2447597525"/>
                    </a:ext>
                  </a:extLst>
                </a:gridCol>
                <a:gridCol w="881381">
                  <a:extLst>
                    <a:ext uri="{9D8B030D-6E8A-4147-A177-3AD203B41FA5}">
                      <a16:colId xmlns:a16="http://schemas.microsoft.com/office/drawing/2014/main" val="838014283"/>
                    </a:ext>
                  </a:extLst>
                </a:gridCol>
                <a:gridCol w="1042967">
                  <a:extLst>
                    <a:ext uri="{9D8B030D-6E8A-4147-A177-3AD203B41FA5}">
                      <a16:colId xmlns:a16="http://schemas.microsoft.com/office/drawing/2014/main" val="1476799087"/>
                    </a:ext>
                  </a:extLst>
                </a:gridCol>
                <a:gridCol w="881381">
                  <a:extLst>
                    <a:ext uri="{9D8B030D-6E8A-4147-A177-3AD203B41FA5}">
                      <a16:colId xmlns:a16="http://schemas.microsoft.com/office/drawing/2014/main" val="3797298421"/>
                    </a:ext>
                  </a:extLst>
                </a:gridCol>
              </a:tblGrid>
              <a:tr h="381850">
                <a:tc>
                  <a:txBody>
                    <a:bodyPr/>
                    <a:lstStyle/>
                    <a:p>
                      <a:pPr algn="ctr" rtl="0" fontAlgn="ctr"/>
                      <a:r>
                        <a:rPr lang="es-MX" sz="1200" b="1" i="0" u="none" strike="noStrike" dirty="0">
                          <a:solidFill>
                            <a:schemeClr val="bg1"/>
                          </a:solidFill>
                          <a:effectLst/>
                          <a:latin typeface="Arial Rounded MT Bold" panose="020F0704030504030204" pitchFamily="34" charset="0"/>
                        </a:rPr>
                        <a:t>Meta 2022 </a:t>
                      </a:r>
                    </a:p>
                  </a:txBody>
                  <a:tcPr marL="6350" marR="6350" marT="635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rtl="0" fontAlgn="ctr"/>
                      <a:r>
                        <a:rPr lang="es-MX" sz="1200" b="1" i="0" u="none" strike="noStrike" dirty="0">
                          <a:solidFill>
                            <a:schemeClr val="bg1"/>
                          </a:solidFill>
                          <a:effectLst/>
                          <a:latin typeface="Arial Rounded MT Bold" panose="020F0704030504030204" pitchFamily="34" charset="0"/>
                        </a:rPr>
                        <a:t>Resultado Mensual</a:t>
                      </a:r>
                    </a:p>
                  </a:txBody>
                  <a:tcPr marL="6350" marR="6350" marT="635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rtl="0" fontAlgn="ctr"/>
                      <a:r>
                        <a:rPr lang="es-MX" sz="1200" b="1" i="0" u="none" strike="noStrike" dirty="0">
                          <a:solidFill>
                            <a:schemeClr val="bg1"/>
                          </a:solidFill>
                          <a:effectLst/>
                          <a:latin typeface="Arial Rounded MT Bold" panose="020F0704030504030204" pitchFamily="34" charset="0"/>
                        </a:rPr>
                        <a:t>Resultado Acumulado</a:t>
                      </a:r>
                    </a:p>
                  </a:txBody>
                  <a:tcPr marL="6350" marR="6350" marT="635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rtl="0" fontAlgn="ctr"/>
                      <a:r>
                        <a:rPr lang="es-MX" sz="1200" b="1" i="0" u="none" strike="noStrike" dirty="0">
                          <a:solidFill>
                            <a:schemeClr val="bg1"/>
                          </a:solidFill>
                          <a:effectLst/>
                          <a:latin typeface="Arial Rounded MT Bold" panose="020F0704030504030204" pitchFamily="34" charset="0"/>
                        </a:rPr>
                        <a:t>Meta del Periodo</a:t>
                      </a:r>
                    </a:p>
                  </a:txBody>
                  <a:tcPr marL="6350" marR="6350" marT="635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rtl="0" fontAlgn="ctr"/>
                      <a:r>
                        <a:rPr lang="es-MX" sz="1200" b="1" i="0" u="none" strike="noStrike" dirty="0">
                          <a:solidFill>
                            <a:schemeClr val="bg1"/>
                          </a:solidFill>
                          <a:effectLst/>
                          <a:latin typeface="Arial Rounded MT Bold" panose="020F0704030504030204" pitchFamily="34" charset="0"/>
                        </a:rPr>
                        <a:t>Gap</a:t>
                      </a:r>
                    </a:p>
                  </a:txBody>
                  <a:tcPr marL="6350" marR="6350" marT="635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2368064295"/>
                  </a:ext>
                </a:extLst>
              </a:tr>
              <a:tr h="261818">
                <a:tc>
                  <a:txBody>
                    <a:bodyPr/>
                    <a:lstStyle/>
                    <a:p>
                      <a:pPr algn="ctr" rtl="0" fontAlgn="b"/>
                      <a:r>
                        <a:rPr lang="es-CO" sz="1200" b="1" i="1" u="none" strike="noStrike" dirty="0">
                          <a:solidFill>
                            <a:schemeClr val="bg1">
                              <a:lumMod val="50000"/>
                            </a:schemeClr>
                          </a:solidFill>
                          <a:effectLst/>
                          <a:latin typeface="Arial Rounded MT Bold" panose="020F0704030504030204" pitchFamily="34" charset="0"/>
                        </a:rPr>
                        <a:t>100%</a:t>
                      </a:r>
                      <a:endParaRPr lang="es-MX" sz="1200" b="1" i="1" u="none" strike="noStrike" dirty="0">
                        <a:solidFill>
                          <a:schemeClr val="bg1">
                            <a:lumMod val="50000"/>
                          </a:schemeClr>
                        </a:solidFill>
                        <a:effectLst/>
                        <a:latin typeface="Arial Rounded MT Bold" panose="020F0704030504030204" pitchFamily="34" charset="0"/>
                      </a:endParaRPr>
                    </a:p>
                  </a:txBody>
                  <a:tcPr marL="6350" marR="6350" marT="635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s-CO" sz="1200" b="1" i="1" u="none" strike="noStrike" dirty="0">
                          <a:solidFill>
                            <a:schemeClr val="bg1">
                              <a:lumMod val="50000"/>
                            </a:schemeClr>
                          </a:solidFill>
                          <a:effectLst/>
                          <a:latin typeface="Arial Rounded MT Bold" panose="020F0704030504030204" pitchFamily="34" charset="0"/>
                        </a:rPr>
                        <a:t>100%</a:t>
                      </a:r>
                      <a:endParaRPr lang="es-MX" sz="1200" b="1" i="1" u="none" strike="noStrike" dirty="0">
                        <a:solidFill>
                          <a:schemeClr val="bg1">
                            <a:lumMod val="50000"/>
                          </a:schemeClr>
                        </a:solidFill>
                        <a:effectLst/>
                        <a:latin typeface="Arial Rounded MT Bold" panose="020F0704030504030204" pitchFamily="34" charset="0"/>
                      </a:endParaRPr>
                    </a:p>
                  </a:txBody>
                  <a:tcPr marL="6350" marR="6350" marT="635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s-CO" sz="1200" b="1" i="1" u="none" strike="noStrike" dirty="0">
                          <a:solidFill>
                            <a:schemeClr val="bg1">
                              <a:lumMod val="50000"/>
                            </a:schemeClr>
                          </a:solidFill>
                          <a:effectLst/>
                          <a:latin typeface="Arial Rounded MT Bold" panose="020F0704030504030204" pitchFamily="34" charset="0"/>
                        </a:rPr>
                        <a:t>100%</a:t>
                      </a:r>
                      <a:endParaRPr lang="es-MX" sz="1200" b="1" i="1" u="none" strike="noStrike" dirty="0">
                        <a:solidFill>
                          <a:schemeClr val="bg1">
                            <a:lumMod val="50000"/>
                          </a:schemeClr>
                        </a:solidFill>
                        <a:effectLst/>
                        <a:latin typeface="Arial Rounded MT Bold" panose="020F0704030504030204" pitchFamily="34" charset="0"/>
                      </a:endParaRPr>
                    </a:p>
                  </a:txBody>
                  <a:tcPr marL="6350" marR="6350" marT="635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s-CO" sz="1200" b="1" i="1" u="none" strike="noStrike" dirty="0">
                          <a:solidFill>
                            <a:schemeClr val="bg1">
                              <a:lumMod val="50000"/>
                            </a:schemeClr>
                          </a:solidFill>
                          <a:effectLst/>
                          <a:latin typeface="Arial Rounded MT Bold" panose="020F0704030504030204" pitchFamily="34" charset="0"/>
                        </a:rPr>
                        <a:t>100%</a:t>
                      </a:r>
                      <a:endParaRPr lang="es-MX" sz="1200" b="1" i="1" u="none" strike="noStrike" dirty="0">
                        <a:solidFill>
                          <a:schemeClr val="bg1">
                            <a:lumMod val="50000"/>
                          </a:schemeClr>
                        </a:solidFill>
                        <a:effectLst/>
                        <a:latin typeface="Arial Rounded MT Bold" panose="020F0704030504030204" pitchFamily="34" charset="0"/>
                      </a:endParaRPr>
                    </a:p>
                  </a:txBody>
                  <a:tcPr marL="6350" marR="6350" marT="635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endParaRPr lang="es-MX" sz="1200" b="1" i="1" u="none" strike="noStrike" dirty="0">
                        <a:solidFill>
                          <a:srgbClr val="000000"/>
                        </a:solidFill>
                        <a:effectLst/>
                        <a:latin typeface="Arial Rounded MT Bold" panose="020F0704030504030204" pitchFamily="34" charset="0"/>
                      </a:endParaRPr>
                    </a:p>
                  </a:txBody>
                  <a:tcPr marL="6350" marR="6350" marT="635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2504435"/>
                  </a:ext>
                </a:extLst>
              </a:tr>
            </a:tbl>
          </a:graphicData>
        </a:graphic>
      </p:graphicFrame>
      <p:pic>
        <p:nvPicPr>
          <p:cNvPr id="39" name="Imagen 38">
            <a:extLst>
              <a:ext uri="{FF2B5EF4-FFF2-40B4-BE49-F238E27FC236}">
                <a16:creationId xmlns:a16="http://schemas.microsoft.com/office/drawing/2014/main" id="{9821E41D-F6F4-44AA-B03B-1670AECF623F}"/>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1799826" y="1623643"/>
            <a:ext cx="2956560" cy="1548418"/>
          </a:xfrm>
          <a:prstGeom prst="rect">
            <a:avLst/>
          </a:prstGeom>
          <a:noFill/>
          <a:ln>
            <a:noFill/>
          </a:ln>
          <a:effectLst>
            <a:softEdge rad="635000"/>
          </a:effectLst>
        </p:spPr>
      </p:pic>
      <p:sp>
        <p:nvSpPr>
          <p:cNvPr id="33" name="Diagrama de flujo: conector 32">
            <a:hlinkClick r:id="rId8" action="ppaction://hlinksldjump"/>
            <a:extLst>
              <a:ext uri="{FF2B5EF4-FFF2-40B4-BE49-F238E27FC236}">
                <a16:creationId xmlns:a16="http://schemas.microsoft.com/office/drawing/2014/main" id="{A57CFF5B-188C-4F5D-8054-E668DDF1A35E}"/>
              </a:ext>
            </a:extLst>
          </p:cNvPr>
          <p:cNvSpPr/>
          <p:nvPr/>
        </p:nvSpPr>
        <p:spPr>
          <a:xfrm>
            <a:off x="5665991" y="5586958"/>
            <a:ext cx="201983" cy="195153"/>
          </a:xfrm>
          <a:prstGeom prst="flowChartConnector">
            <a:avLst/>
          </a:prstGeom>
          <a:solidFill>
            <a:srgbClr val="92D050"/>
          </a:solidFill>
          <a:ln>
            <a:solidFill>
              <a:srgbClr val="92D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highlight>
                <a:srgbClr val="FFFF00"/>
              </a:highlight>
            </a:endParaRPr>
          </a:p>
        </p:txBody>
      </p:sp>
      <p:graphicFrame>
        <p:nvGraphicFramePr>
          <p:cNvPr id="34" name="Gráfico 33">
            <a:extLst>
              <a:ext uri="{FF2B5EF4-FFF2-40B4-BE49-F238E27FC236}">
                <a16:creationId xmlns:a16="http://schemas.microsoft.com/office/drawing/2014/main" id="{677E1C80-9FEF-433C-AF75-CC7A3D46C8FE}"/>
              </a:ext>
            </a:extLst>
          </p:cNvPr>
          <p:cNvGraphicFramePr>
            <a:graphicFrameLocks/>
          </p:cNvGraphicFramePr>
          <p:nvPr>
            <p:extLst>
              <p:ext uri="{D42A27DB-BD31-4B8C-83A1-F6EECF244321}">
                <p14:modId xmlns:p14="http://schemas.microsoft.com/office/powerpoint/2010/main" val="3185071534"/>
              </p:ext>
            </p:extLst>
          </p:nvPr>
        </p:nvGraphicFramePr>
        <p:xfrm>
          <a:off x="487212" y="1823707"/>
          <a:ext cx="5293828" cy="2636533"/>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 name="Tabla 1">
            <a:extLst>
              <a:ext uri="{FF2B5EF4-FFF2-40B4-BE49-F238E27FC236}">
                <a16:creationId xmlns:a16="http://schemas.microsoft.com/office/drawing/2014/main" id="{11F4E2E8-5B60-42DA-9FCB-5532A3EF274F}"/>
              </a:ext>
            </a:extLst>
          </p:cNvPr>
          <p:cNvGraphicFramePr>
            <a:graphicFrameLocks noGrp="1"/>
          </p:cNvGraphicFramePr>
          <p:nvPr/>
        </p:nvGraphicFramePr>
        <p:xfrm>
          <a:off x="0" y="0"/>
          <a:ext cx="1524000" cy="368300"/>
        </p:xfrm>
        <a:graphic>
          <a:graphicData uri="http://schemas.openxmlformats.org/drawingml/2006/table">
            <a:tbl>
              <a:tblPr>
                <a:tableStyleId>{5C22544A-7EE6-4342-B048-85BDC9FD1C3A}</a:tableStyleId>
              </a:tblPr>
              <a:tblGrid>
                <a:gridCol w="762000">
                  <a:extLst>
                    <a:ext uri="{9D8B030D-6E8A-4147-A177-3AD203B41FA5}">
                      <a16:colId xmlns:a16="http://schemas.microsoft.com/office/drawing/2014/main" val="1548746115"/>
                    </a:ext>
                  </a:extLst>
                </a:gridCol>
                <a:gridCol w="762000">
                  <a:extLst>
                    <a:ext uri="{9D8B030D-6E8A-4147-A177-3AD203B41FA5}">
                      <a16:colId xmlns:a16="http://schemas.microsoft.com/office/drawing/2014/main" val="3090598457"/>
                    </a:ext>
                  </a:extLst>
                </a:gridCol>
              </a:tblGrid>
              <a:tr h="184150">
                <a:tc>
                  <a:txBody>
                    <a:bodyPr/>
                    <a:lstStyle/>
                    <a:p>
                      <a:pPr algn="r" fontAlgn="b"/>
                      <a:r>
                        <a:rPr lang="es-MX" sz="1100" u="none" strike="noStrike">
                          <a:effectLst/>
                        </a:rPr>
                        <a:t>2021</a:t>
                      </a:r>
                      <a:endParaRPr lang="es-MX"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s-MX" sz="1100" u="none" strike="noStrike">
                          <a:effectLst/>
                        </a:rPr>
                        <a:t>         15.143 </a:t>
                      </a:r>
                      <a:endParaRPr lang="es-MX"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009761830"/>
                  </a:ext>
                </a:extLst>
              </a:tr>
              <a:tr h="184150">
                <a:tc>
                  <a:txBody>
                    <a:bodyPr/>
                    <a:lstStyle/>
                    <a:p>
                      <a:pPr algn="r" fontAlgn="b"/>
                      <a:r>
                        <a:rPr lang="es-MX" sz="1100" u="none" strike="noStrike">
                          <a:effectLst/>
                        </a:rPr>
                        <a:t>2022</a:t>
                      </a:r>
                      <a:endParaRPr lang="es-MX"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s-MX" sz="1100" u="none" strike="noStrike" dirty="0">
                          <a:effectLst/>
                        </a:rPr>
                        <a:t>         15.318 </a:t>
                      </a:r>
                      <a:endParaRPr lang="es-MX"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772177346"/>
                  </a:ext>
                </a:extLst>
              </a:tr>
            </a:tbl>
          </a:graphicData>
        </a:graphic>
      </p:graphicFrame>
      <p:graphicFrame>
        <p:nvGraphicFramePr>
          <p:cNvPr id="4" name="Tabla 3">
            <a:extLst>
              <a:ext uri="{FF2B5EF4-FFF2-40B4-BE49-F238E27FC236}">
                <a16:creationId xmlns:a16="http://schemas.microsoft.com/office/drawing/2014/main" id="{422EA7BA-9687-4005-859C-4A6840ED8D1D}"/>
              </a:ext>
            </a:extLst>
          </p:cNvPr>
          <p:cNvGraphicFramePr>
            <a:graphicFrameLocks noGrp="1"/>
          </p:cNvGraphicFramePr>
          <p:nvPr>
            <p:extLst>
              <p:ext uri="{D42A27DB-BD31-4B8C-83A1-F6EECF244321}">
                <p14:modId xmlns:p14="http://schemas.microsoft.com/office/powerpoint/2010/main" val="1070950247"/>
              </p:ext>
            </p:extLst>
          </p:nvPr>
        </p:nvGraphicFramePr>
        <p:xfrm>
          <a:off x="7412222" y="1606871"/>
          <a:ext cx="3080884" cy="561340"/>
        </p:xfrm>
        <a:graphic>
          <a:graphicData uri="http://schemas.openxmlformats.org/drawingml/2006/table">
            <a:tbl>
              <a:tblPr>
                <a:tableStyleId>{2A488322-F2BA-4B5B-9748-0D474271808F}</a:tableStyleId>
              </a:tblPr>
              <a:tblGrid>
                <a:gridCol w="1540442">
                  <a:extLst>
                    <a:ext uri="{9D8B030D-6E8A-4147-A177-3AD203B41FA5}">
                      <a16:colId xmlns:a16="http://schemas.microsoft.com/office/drawing/2014/main" val="2036401281"/>
                    </a:ext>
                  </a:extLst>
                </a:gridCol>
                <a:gridCol w="1540442">
                  <a:extLst>
                    <a:ext uri="{9D8B030D-6E8A-4147-A177-3AD203B41FA5}">
                      <a16:colId xmlns:a16="http://schemas.microsoft.com/office/drawing/2014/main" val="204560509"/>
                    </a:ext>
                  </a:extLst>
                </a:gridCol>
              </a:tblGrid>
              <a:tr h="184150">
                <a:tc>
                  <a:txBody>
                    <a:bodyPr/>
                    <a:lstStyle/>
                    <a:p>
                      <a:pPr algn="r" fontAlgn="b"/>
                      <a:r>
                        <a:rPr lang="es-MX" sz="1800" u="none" strike="noStrike">
                          <a:effectLst/>
                        </a:rPr>
                        <a:t>2021</a:t>
                      </a:r>
                      <a:endParaRPr lang="es-MX" sz="1800" b="0" i="0" u="none" strike="noStrike">
                        <a:solidFill>
                          <a:srgbClr val="000000"/>
                        </a:solidFill>
                        <a:effectLst/>
                        <a:latin typeface="Calibri" panose="020F0502020204030204" pitchFamily="34" charset="0"/>
                      </a:endParaRPr>
                    </a:p>
                  </a:txBody>
                  <a:tcPr marL="6350" marR="6350" marT="6350" marB="0" anchor="b">
                    <a:solidFill>
                      <a:schemeClr val="bg1">
                        <a:lumMod val="95000"/>
                      </a:schemeClr>
                    </a:solidFill>
                  </a:tcPr>
                </a:tc>
                <a:tc>
                  <a:txBody>
                    <a:bodyPr/>
                    <a:lstStyle/>
                    <a:p>
                      <a:pPr algn="l" fontAlgn="b"/>
                      <a:r>
                        <a:rPr lang="es-MX" sz="1800" u="none" strike="noStrike">
                          <a:effectLst/>
                        </a:rPr>
                        <a:t>         15.143 </a:t>
                      </a:r>
                      <a:endParaRPr lang="es-MX" sz="1800" b="0" i="0" u="none" strike="noStrike">
                        <a:solidFill>
                          <a:srgbClr val="000000"/>
                        </a:solidFill>
                        <a:effectLst/>
                        <a:latin typeface="Calibri" panose="020F0502020204030204" pitchFamily="34" charset="0"/>
                      </a:endParaRPr>
                    </a:p>
                  </a:txBody>
                  <a:tcPr marL="6350" marR="6350" marT="6350" marB="0" anchor="b">
                    <a:solidFill>
                      <a:schemeClr val="bg1">
                        <a:lumMod val="95000"/>
                      </a:schemeClr>
                    </a:solidFill>
                  </a:tcPr>
                </a:tc>
                <a:extLst>
                  <a:ext uri="{0D108BD9-81ED-4DB2-BD59-A6C34878D82A}">
                    <a16:rowId xmlns:a16="http://schemas.microsoft.com/office/drawing/2014/main" val="1057368929"/>
                  </a:ext>
                </a:extLst>
              </a:tr>
              <a:tr h="184150">
                <a:tc>
                  <a:txBody>
                    <a:bodyPr/>
                    <a:lstStyle/>
                    <a:p>
                      <a:pPr algn="r" fontAlgn="b"/>
                      <a:r>
                        <a:rPr lang="es-MX" sz="1800" u="none" strike="noStrike" dirty="0">
                          <a:effectLst/>
                        </a:rPr>
                        <a:t>2022</a:t>
                      </a:r>
                      <a:endParaRPr lang="es-MX" sz="1800" b="0" i="0" u="none" strike="noStrike" dirty="0">
                        <a:solidFill>
                          <a:srgbClr val="000000"/>
                        </a:solidFill>
                        <a:effectLst/>
                        <a:latin typeface="Calibri" panose="020F0502020204030204" pitchFamily="34" charset="0"/>
                      </a:endParaRPr>
                    </a:p>
                  </a:txBody>
                  <a:tcPr marL="6350" marR="6350" marT="6350" marB="0" anchor="b">
                    <a:solidFill>
                      <a:schemeClr val="bg1">
                        <a:lumMod val="95000"/>
                      </a:schemeClr>
                    </a:solidFill>
                  </a:tcPr>
                </a:tc>
                <a:tc>
                  <a:txBody>
                    <a:bodyPr/>
                    <a:lstStyle/>
                    <a:p>
                      <a:pPr algn="l" fontAlgn="b"/>
                      <a:r>
                        <a:rPr lang="es-MX" sz="1800" u="none" strike="noStrike" dirty="0">
                          <a:effectLst/>
                        </a:rPr>
                        <a:t>         15.318 </a:t>
                      </a:r>
                      <a:endParaRPr lang="es-MX" sz="1800" b="0" i="0" u="none" strike="noStrike" dirty="0">
                        <a:solidFill>
                          <a:srgbClr val="000000"/>
                        </a:solidFill>
                        <a:effectLst/>
                        <a:latin typeface="Calibri" panose="020F0502020204030204" pitchFamily="34" charset="0"/>
                      </a:endParaRPr>
                    </a:p>
                  </a:txBody>
                  <a:tcPr marL="6350" marR="6350" marT="6350" marB="0" anchor="b">
                    <a:solidFill>
                      <a:schemeClr val="bg1">
                        <a:lumMod val="95000"/>
                      </a:schemeClr>
                    </a:solidFill>
                  </a:tcPr>
                </a:tc>
                <a:extLst>
                  <a:ext uri="{0D108BD9-81ED-4DB2-BD59-A6C34878D82A}">
                    <a16:rowId xmlns:a16="http://schemas.microsoft.com/office/drawing/2014/main" val="2263222372"/>
                  </a:ext>
                </a:extLst>
              </a:tr>
            </a:tbl>
          </a:graphicData>
        </a:graphic>
      </p:graphicFrame>
      <p:graphicFrame>
        <p:nvGraphicFramePr>
          <p:cNvPr id="42" name="Diagrama 41">
            <a:extLst>
              <a:ext uri="{FF2B5EF4-FFF2-40B4-BE49-F238E27FC236}">
                <a16:creationId xmlns:a16="http://schemas.microsoft.com/office/drawing/2014/main" id="{FAEC36C6-0395-4557-A909-CCBAB777E2CF}"/>
              </a:ext>
            </a:extLst>
          </p:cNvPr>
          <p:cNvGraphicFramePr/>
          <p:nvPr>
            <p:extLst>
              <p:ext uri="{D42A27DB-BD31-4B8C-83A1-F6EECF244321}">
                <p14:modId xmlns:p14="http://schemas.microsoft.com/office/powerpoint/2010/main" val="2189863945"/>
              </p:ext>
            </p:extLst>
          </p:nvPr>
        </p:nvGraphicFramePr>
        <p:xfrm>
          <a:off x="7184902" y="2600960"/>
          <a:ext cx="3781158" cy="3815818"/>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43" name="CuadroTexto 42">
            <a:extLst>
              <a:ext uri="{FF2B5EF4-FFF2-40B4-BE49-F238E27FC236}">
                <a16:creationId xmlns:a16="http://schemas.microsoft.com/office/drawing/2014/main" id="{974C4D38-BC04-4927-9B47-0A717FBF4F14}"/>
              </a:ext>
            </a:extLst>
          </p:cNvPr>
          <p:cNvSpPr txBox="1"/>
          <p:nvPr/>
        </p:nvSpPr>
        <p:spPr>
          <a:xfrm>
            <a:off x="6920192" y="1093052"/>
            <a:ext cx="3080884" cy="369332"/>
          </a:xfrm>
          <a:prstGeom prst="rect">
            <a:avLst/>
          </a:prstGeom>
          <a:noFill/>
        </p:spPr>
        <p:txBody>
          <a:bodyPr wrap="square">
            <a:spAutoFit/>
          </a:bodyPr>
          <a:lstStyle/>
          <a:p>
            <a:r>
              <a:rPr lang="es-CO" sz="1800" b="1" dirty="0">
                <a:solidFill>
                  <a:schemeClr val="bg1">
                    <a:lumMod val="50000"/>
                  </a:schemeClr>
                </a:solidFill>
                <a:latin typeface="Arial Rounded MT Bold" panose="020F0704030504030204" pitchFamily="34" charset="0"/>
                <a:cs typeface="Arial" pitchFamily="34" charset="0"/>
              </a:rPr>
              <a:t>Servicios Ejecutados</a:t>
            </a:r>
            <a:endParaRPr lang="es-MX" dirty="0"/>
          </a:p>
        </p:txBody>
      </p:sp>
    </p:spTree>
    <p:extLst>
      <p:ext uri="{BB962C8B-B14F-4D97-AF65-F5344CB8AC3E}">
        <p14:creationId xmlns:p14="http://schemas.microsoft.com/office/powerpoint/2010/main" val="1060288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20" name="Tabla 19">
            <a:extLst>
              <a:ext uri="{FF2B5EF4-FFF2-40B4-BE49-F238E27FC236}">
                <a16:creationId xmlns:a16="http://schemas.microsoft.com/office/drawing/2014/main" id="{E8737940-A6CD-4E7C-9FD6-DEAD0A150E5E}"/>
              </a:ext>
            </a:extLst>
          </p:cNvPr>
          <p:cNvGraphicFramePr>
            <a:graphicFrameLocks noGrp="1"/>
          </p:cNvGraphicFramePr>
          <p:nvPr>
            <p:extLst>
              <p:ext uri="{D42A27DB-BD31-4B8C-83A1-F6EECF244321}">
                <p14:modId xmlns:p14="http://schemas.microsoft.com/office/powerpoint/2010/main" val="1300265275"/>
              </p:ext>
            </p:extLst>
          </p:nvPr>
        </p:nvGraphicFramePr>
        <p:xfrm>
          <a:off x="580093" y="5449638"/>
          <a:ext cx="5310630" cy="600867"/>
        </p:xfrm>
        <a:graphic>
          <a:graphicData uri="http://schemas.openxmlformats.org/drawingml/2006/table">
            <a:tbl>
              <a:tblPr firstRow="1"/>
              <a:tblGrid>
                <a:gridCol w="1024559">
                  <a:extLst>
                    <a:ext uri="{9D8B030D-6E8A-4147-A177-3AD203B41FA5}">
                      <a16:colId xmlns:a16="http://schemas.microsoft.com/office/drawing/2014/main" val="425497840"/>
                    </a:ext>
                  </a:extLst>
                </a:gridCol>
                <a:gridCol w="1024559">
                  <a:extLst>
                    <a:ext uri="{9D8B030D-6E8A-4147-A177-3AD203B41FA5}">
                      <a16:colId xmlns:a16="http://schemas.microsoft.com/office/drawing/2014/main" val="2447597525"/>
                    </a:ext>
                  </a:extLst>
                </a:gridCol>
                <a:gridCol w="1024559">
                  <a:extLst>
                    <a:ext uri="{9D8B030D-6E8A-4147-A177-3AD203B41FA5}">
                      <a16:colId xmlns:a16="http://schemas.microsoft.com/office/drawing/2014/main" val="838014283"/>
                    </a:ext>
                  </a:extLst>
                </a:gridCol>
                <a:gridCol w="1212394">
                  <a:extLst>
                    <a:ext uri="{9D8B030D-6E8A-4147-A177-3AD203B41FA5}">
                      <a16:colId xmlns:a16="http://schemas.microsoft.com/office/drawing/2014/main" val="1476799087"/>
                    </a:ext>
                  </a:extLst>
                </a:gridCol>
                <a:gridCol w="1024559">
                  <a:extLst>
                    <a:ext uri="{9D8B030D-6E8A-4147-A177-3AD203B41FA5}">
                      <a16:colId xmlns:a16="http://schemas.microsoft.com/office/drawing/2014/main" val="3797298421"/>
                    </a:ext>
                  </a:extLst>
                </a:gridCol>
              </a:tblGrid>
              <a:tr h="333631">
                <a:tc>
                  <a:txBody>
                    <a:bodyPr/>
                    <a:lstStyle/>
                    <a:p>
                      <a:pPr algn="ctr" rtl="0" fontAlgn="ctr"/>
                      <a:r>
                        <a:rPr lang="es-MX" sz="1200" b="1" i="0" u="none" strike="noStrike" dirty="0">
                          <a:solidFill>
                            <a:schemeClr val="bg1"/>
                          </a:solidFill>
                          <a:effectLst/>
                          <a:latin typeface="Arial Rounded MT Bold" panose="020F0704030504030204" pitchFamily="34" charset="0"/>
                        </a:rPr>
                        <a:t>Meta 2022</a:t>
                      </a:r>
                    </a:p>
                  </a:txBody>
                  <a:tcPr marL="6350" marR="6350" marT="635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rtl="0" fontAlgn="ctr"/>
                      <a:r>
                        <a:rPr lang="es-MX" sz="1200" b="1" i="0" u="none" strike="noStrike" dirty="0">
                          <a:solidFill>
                            <a:schemeClr val="bg1"/>
                          </a:solidFill>
                          <a:effectLst/>
                          <a:latin typeface="Arial Rounded MT Bold" panose="020F0704030504030204" pitchFamily="34" charset="0"/>
                        </a:rPr>
                        <a:t>Resultado Mensual</a:t>
                      </a:r>
                    </a:p>
                  </a:txBody>
                  <a:tcPr marL="6350" marR="6350" marT="635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rtl="0" fontAlgn="ctr"/>
                      <a:r>
                        <a:rPr lang="es-MX" sz="1200" b="1" i="0" u="none" strike="noStrike" dirty="0">
                          <a:solidFill>
                            <a:schemeClr val="bg1"/>
                          </a:solidFill>
                          <a:effectLst/>
                          <a:latin typeface="Arial Rounded MT Bold" panose="020F0704030504030204" pitchFamily="34" charset="0"/>
                        </a:rPr>
                        <a:t>Resultado Acumulado</a:t>
                      </a:r>
                    </a:p>
                  </a:txBody>
                  <a:tcPr marL="6350" marR="6350" marT="635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rtl="0" fontAlgn="ctr"/>
                      <a:r>
                        <a:rPr lang="es-MX" sz="1200" b="1" i="0" u="none" strike="noStrike" dirty="0">
                          <a:solidFill>
                            <a:schemeClr val="bg1"/>
                          </a:solidFill>
                          <a:effectLst/>
                          <a:latin typeface="Arial Rounded MT Bold" panose="020F0704030504030204" pitchFamily="34" charset="0"/>
                        </a:rPr>
                        <a:t>Meta del Periodo</a:t>
                      </a:r>
                    </a:p>
                  </a:txBody>
                  <a:tcPr marL="6350" marR="6350" marT="635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rtl="0" fontAlgn="ctr"/>
                      <a:r>
                        <a:rPr lang="es-MX" sz="1200" b="1" i="0" u="none" strike="noStrike" dirty="0">
                          <a:solidFill>
                            <a:schemeClr val="bg1"/>
                          </a:solidFill>
                          <a:effectLst/>
                          <a:latin typeface="Arial Rounded MT Bold" panose="020F0704030504030204" pitchFamily="34" charset="0"/>
                        </a:rPr>
                        <a:t>Gap</a:t>
                      </a:r>
                    </a:p>
                  </a:txBody>
                  <a:tcPr marL="6350" marR="6350" marT="635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2368064295"/>
                  </a:ext>
                </a:extLst>
              </a:tr>
              <a:tr h="228757">
                <a:tc>
                  <a:txBody>
                    <a:bodyPr/>
                    <a:lstStyle/>
                    <a:p>
                      <a:pPr algn="ctr" rtl="0" fontAlgn="b"/>
                      <a:r>
                        <a:rPr lang="es-CO" sz="1200" b="1" i="1" u="none" strike="noStrike" dirty="0">
                          <a:solidFill>
                            <a:schemeClr val="bg1">
                              <a:lumMod val="50000"/>
                            </a:schemeClr>
                          </a:solidFill>
                          <a:effectLst/>
                          <a:latin typeface="Arial Rounded MT Bold" panose="020F0704030504030204" pitchFamily="34" charset="0"/>
                        </a:rPr>
                        <a:t>2</a:t>
                      </a:r>
                      <a:r>
                        <a:rPr lang="es-MX" sz="1200" b="1" i="1" u="none" strike="noStrike" dirty="0">
                          <a:solidFill>
                            <a:schemeClr val="bg1">
                              <a:lumMod val="50000"/>
                            </a:schemeClr>
                          </a:solidFill>
                          <a:effectLst/>
                          <a:latin typeface="Arial Rounded MT Bold" panose="020F0704030504030204" pitchFamily="34" charset="0"/>
                        </a:rPr>
                        <a:t>.06</a:t>
                      </a:r>
                    </a:p>
                  </a:txBody>
                  <a:tcPr marL="6350" marR="6350" marT="635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s-CO" sz="1200" b="1" i="1" u="none" strike="noStrike" dirty="0">
                          <a:solidFill>
                            <a:schemeClr val="bg1">
                              <a:lumMod val="50000"/>
                            </a:schemeClr>
                          </a:solidFill>
                          <a:effectLst/>
                          <a:latin typeface="Arial Rounded MT Bold" panose="020F0704030504030204" pitchFamily="34" charset="0"/>
                        </a:rPr>
                        <a:t>2.07</a:t>
                      </a:r>
                      <a:endParaRPr lang="es-MX" sz="1200" b="1" i="1" u="none" strike="noStrike" dirty="0">
                        <a:solidFill>
                          <a:schemeClr val="bg1">
                            <a:lumMod val="50000"/>
                          </a:schemeClr>
                        </a:solidFill>
                        <a:effectLst/>
                        <a:latin typeface="Arial Rounded MT Bold" panose="020F0704030504030204" pitchFamily="34" charset="0"/>
                      </a:endParaRPr>
                    </a:p>
                  </a:txBody>
                  <a:tcPr marL="6350" marR="6350" marT="635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s-MX" sz="1200" b="1" i="1" u="none" strike="noStrike" dirty="0">
                          <a:solidFill>
                            <a:schemeClr val="bg1">
                              <a:lumMod val="50000"/>
                            </a:schemeClr>
                          </a:solidFill>
                          <a:effectLst/>
                          <a:latin typeface="Arial Rounded MT Bold" panose="020F0704030504030204" pitchFamily="34" charset="0"/>
                        </a:rPr>
                        <a:t>1.75</a:t>
                      </a:r>
                    </a:p>
                  </a:txBody>
                  <a:tcPr marL="6350" marR="6350" marT="635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s-CO" sz="1200" b="1" i="1" u="none" strike="noStrike" dirty="0">
                          <a:solidFill>
                            <a:schemeClr val="bg1">
                              <a:lumMod val="50000"/>
                            </a:schemeClr>
                          </a:solidFill>
                          <a:effectLst/>
                          <a:latin typeface="Arial Rounded MT Bold" panose="020F0704030504030204" pitchFamily="34" charset="0"/>
                        </a:rPr>
                        <a:t>2.06</a:t>
                      </a:r>
                      <a:endParaRPr lang="es-MX" sz="1200" b="1" i="1" u="none" strike="noStrike" dirty="0">
                        <a:solidFill>
                          <a:schemeClr val="bg1">
                            <a:lumMod val="50000"/>
                          </a:schemeClr>
                        </a:solidFill>
                        <a:effectLst/>
                        <a:latin typeface="Arial Rounded MT Bold" panose="020F0704030504030204" pitchFamily="34" charset="0"/>
                      </a:endParaRPr>
                    </a:p>
                  </a:txBody>
                  <a:tcPr marL="6350" marR="6350" marT="635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endParaRPr lang="es-MX" sz="1200" b="1" i="1" u="none" strike="noStrike" dirty="0">
                        <a:solidFill>
                          <a:schemeClr val="bg1">
                            <a:lumMod val="50000"/>
                          </a:schemeClr>
                        </a:solidFill>
                        <a:effectLst/>
                        <a:latin typeface="Arial Rounded MT Bold" panose="020F0704030504030204" pitchFamily="34" charset="0"/>
                      </a:endParaRPr>
                    </a:p>
                  </a:txBody>
                  <a:tcPr marL="6350" marR="6350" marT="635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2504435"/>
                  </a:ext>
                </a:extLst>
              </a:tr>
            </a:tbl>
          </a:graphicData>
        </a:graphic>
      </p:graphicFrame>
      <p:sp>
        <p:nvSpPr>
          <p:cNvPr id="12" name="106 Pentágono">
            <a:hlinkClick r:id="" action="ppaction://noaction"/>
            <a:extLst>
              <a:ext uri="{FF2B5EF4-FFF2-40B4-BE49-F238E27FC236}">
                <a16:creationId xmlns:a16="http://schemas.microsoft.com/office/drawing/2014/main" id="{F716AFF3-C6CC-48BF-9027-FA30A9E6EDEA}"/>
              </a:ext>
            </a:extLst>
          </p:cNvPr>
          <p:cNvSpPr/>
          <p:nvPr/>
        </p:nvSpPr>
        <p:spPr>
          <a:xfrm>
            <a:off x="0" y="0"/>
            <a:ext cx="12192000" cy="719847"/>
          </a:xfrm>
          <a:prstGeom prst="rect">
            <a:avLst/>
          </a:prstGeom>
          <a:solidFill>
            <a:srgbClr val="92D050"/>
          </a:solidFill>
          <a:ln>
            <a:noFill/>
          </a:ln>
          <a:effectLst/>
          <a:scene3d>
            <a:camera prst="orthographicFront">
              <a:rot lat="0" lon="0" rev="0"/>
            </a:camera>
            <a:lightRig rig="balanced" dir="t">
              <a:rot lat="0" lon="0" rev="8700000"/>
            </a:lightRig>
          </a:scene3d>
          <a:sp3d/>
        </p:spPr>
        <p:txBody>
          <a:bodyPr lIns="91411" tIns="45706" rIns="91411" bIns="45706"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3500" b="1" u="none" kern="1200" cap="none" spc="0" normalizeH="0" baseline="0" noProof="0" dirty="0">
                <a:ln>
                  <a:noFill/>
                </a:ln>
                <a:solidFill>
                  <a:schemeClr val="bg1"/>
                </a:solidFill>
                <a:effectLst/>
                <a:uLnTx/>
                <a:uFillTx/>
                <a:latin typeface="Arial Rounded MT Bold" panose="020F0704030504030204" pitchFamily="34" charset="0"/>
                <a:sym typeface="Calibri"/>
              </a:rPr>
              <a:t>Clientes y Mercados</a:t>
            </a:r>
          </a:p>
        </p:txBody>
      </p:sp>
      <p:pic>
        <p:nvPicPr>
          <p:cNvPr id="3" name="Imagen 2">
            <a:extLst>
              <a:ext uri="{FF2B5EF4-FFF2-40B4-BE49-F238E27FC236}">
                <a16:creationId xmlns:a16="http://schemas.microsoft.com/office/drawing/2014/main" id="{C512DC39-1B4D-420C-BDFC-B6A952E74F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0410" y="0"/>
            <a:ext cx="3336819" cy="6858000"/>
          </a:xfrm>
          <a:prstGeom prst="rect">
            <a:avLst/>
          </a:prstGeom>
        </p:spPr>
      </p:pic>
      <p:pic>
        <p:nvPicPr>
          <p:cNvPr id="11" name="Imagen 10">
            <a:extLst>
              <a:ext uri="{FF2B5EF4-FFF2-40B4-BE49-F238E27FC236}">
                <a16:creationId xmlns:a16="http://schemas.microsoft.com/office/drawing/2014/main" id="{EE2E4F92-FDBF-4D2D-A150-EF7EC24230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4706224"/>
            <a:ext cx="1305570" cy="2151774"/>
          </a:xfrm>
          <a:prstGeom prst="rect">
            <a:avLst/>
          </a:prstGeom>
        </p:spPr>
      </p:pic>
      <p:graphicFrame>
        <p:nvGraphicFramePr>
          <p:cNvPr id="16" name="Tabla 10">
            <a:extLst>
              <a:ext uri="{FF2B5EF4-FFF2-40B4-BE49-F238E27FC236}">
                <a16:creationId xmlns:a16="http://schemas.microsoft.com/office/drawing/2014/main" id="{B03B89DA-284F-4612-A98E-EA6B3EF91226}"/>
              </a:ext>
            </a:extLst>
          </p:cNvPr>
          <p:cNvGraphicFramePr>
            <a:graphicFrameLocks noGrp="1"/>
          </p:cNvGraphicFramePr>
          <p:nvPr>
            <p:extLst>
              <p:ext uri="{D42A27DB-BD31-4B8C-83A1-F6EECF244321}">
                <p14:modId xmlns:p14="http://schemas.microsoft.com/office/powerpoint/2010/main" val="549754821"/>
              </p:ext>
            </p:extLst>
          </p:nvPr>
        </p:nvGraphicFramePr>
        <p:xfrm>
          <a:off x="290984" y="817655"/>
          <a:ext cx="5695256" cy="731520"/>
        </p:xfrm>
        <a:graphic>
          <a:graphicData uri="http://schemas.openxmlformats.org/drawingml/2006/table">
            <a:tbl>
              <a:tblPr firstRow="1" bandRow="1">
                <a:effectLst>
                  <a:outerShdw blurRad="50800" dist="38100" dir="5400000" algn="t" rotWithShape="0">
                    <a:prstClr val="black">
                      <a:alpha val="40000"/>
                    </a:prstClr>
                  </a:outerShdw>
                </a:effectLst>
                <a:tableStyleId>{00A15C55-8517-42AA-B614-E9B94910E393}</a:tableStyleId>
              </a:tblPr>
              <a:tblGrid>
                <a:gridCol w="2311284">
                  <a:extLst>
                    <a:ext uri="{9D8B030D-6E8A-4147-A177-3AD203B41FA5}">
                      <a16:colId xmlns:a16="http://schemas.microsoft.com/office/drawing/2014/main" val="965163559"/>
                    </a:ext>
                  </a:extLst>
                </a:gridCol>
                <a:gridCol w="3383972">
                  <a:extLst>
                    <a:ext uri="{9D8B030D-6E8A-4147-A177-3AD203B41FA5}">
                      <a16:colId xmlns:a16="http://schemas.microsoft.com/office/drawing/2014/main" val="3044625496"/>
                    </a:ext>
                  </a:extLst>
                </a:gridCol>
              </a:tblGrid>
              <a:tr h="238901">
                <a:tc>
                  <a:txBody>
                    <a:bodyPr/>
                    <a:lstStyle/>
                    <a:p>
                      <a:pPr algn="ctr"/>
                      <a:r>
                        <a:rPr lang="es-CO" sz="1200" dirty="0">
                          <a:latin typeface="Arial Rounded MT Bold" panose="020F0704030504030204" pitchFamily="34" charset="0"/>
                        </a:rPr>
                        <a:t>INDICADOR</a:t>
                      </a:r>
                      <a:endParaRPr lang="es-MX" sz="1200" dirty="0">
                        <a:latin typeface="Arial Rounded MT Bold" panose="020F07040305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s-CO" sz="1200" dirty="0">
                          <a:latin typeface="Arial Rounded MT Bold" panose="020F0704030504030204" pitchFamily="34" charset="0"/>
                        </a:rPr>
                        <a:t>FORMULA</a:t>
                      </a:r>
                      <a:endParaRPr lang="es-MX" sz="1200" dirty="0">
                        <a:latin typeface="Arial Rounded MT Bold" panose="020F07040305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2079443272"/>
                  </a:ext>
                </a:extLst>
              </a:tr>
              <a:tr h="396497">
                <a:tc>
                  <a:txBody>
                    <a:bodyPr/>
                    <a:lstStyle/>
                    <a:p>
                      <a:pPr algn="ctr"/>
                      <a:r>
                        <a:rPr lang="es-CO" sz="1200" b="1" dirty="0">
                          <a:solidFill>
                            <a:schemeClr val="accent2"/>
                          </a:solidFill>
                          <a:latin typeface="Arial Rounded MT Bold" panose="020F0704030504030204" pitchFamily="34" charset="0"/>
                        </a:rPr>
                        <a:t>QUEJAS</a:t>
                      </a:r>
                      <a:endParaRPr lang="es-MX" sz="1200" b="1" dirty="0">
                        <a:solidFill>
                          <a:schemeClr val="accent2"/>
                        </a:solidFill>
                        <a:latin typeface="Arial Rounded MT Bold" panose="020F07040305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200" b="1" i="0" u="none" strike="noStrike" dirty="0">
                          <a:solidFill>
                            <a:schemeClr val="bg1">
                              <a:lumMod val="50000"/>
                            </a:schemeClr>
                          </a:solidFill>
                          <a:effectLst/>
                          <a:latin typeface="Arial Rounded MT Bold" panose="020F0704030504030204" pitchFamily="34" charset="0"/>
                        </a:rPr>
                        <a:t>(Quejas imputables tramitadas/Suscriptores)*10.000</a:t>
                      </a:r>
                      <a:endParaRPr lang="es-MX" sz="1200" b="1" dirty="0">
                        <a:solidFill>
                          <a:schemeClr val="bg1">
                            <a:lumMod val="50000"/>
                          </a:schemeClr>
                        </a:solidFill>
                        <a:latin typeface="Arial Rounded MT Bold" panose="020F07040305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4456870"/>
                  </a:ext>
                </a:extLst>
              </a:tr>
            </a:tbl>
          </a:graphicData>
        </a:graphic>
      </p:graphicFrame>
      <p:pic>
        <p:nvPicPr>
          <p:cNvPr id="23" name="Picture 8">
            <a:extLst>
              <a:ext uri="{FF2B5EF4-FFF2-40B4-BE49-F238E27FC236}">
                <a16:creationId xmlns:a16="http://schemas.microsoft.com/office/drawing/2014/main" id="{BBC0B824-4B55-4533-B9BA-9C4C3739838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5400000" flipH="1">
            <a:off x="3399695" y="2763397"/>
            <a:ext cx="5306428" cy="13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Diagrama de flujo: conector 13">
            <a:hlinkClick r:id="rId7" action="ppaction://hlinksldjump"/>
            <a:extLst>
              <a:ext uri="{FF2B5EF4-FFF2-40B4-BE49-F238E27FC236}">
                <a16:creationId xmlns:a16="http://schemas.microsoft.com/office/drawing/2014/main" id="{BAC0403B-B065-45EA-A59F-AAF5290AFF41}"/>
              </a:ext>
            </a:extLst>
          </p:cNvPr>
          <p:cNvSpPr/>
          <p:nvPr/>
        </p:nvSpPr>
        <p:spPr>
          <a:xfrm>
            <a:off x="5986240" y="5566081"/>
            <a:ext cx="201983" cy="195153"/>
          </a:xfrm>
          <a:prstGeom prst="flowChartConnector">
            <a:avLst/>
          </a:pr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highlight>
                <a:srgbClr val="FFFF00"/>
              </a:highlight>
            </a:endParaRPr>
          </a:p>
        </p:txBody>
      </p:sp>
      <p:graphicFrame>
        <p:nvGraphicFramePr>
          <p:cNvPr id="5" name="Tabla 4">
            <a:extLst>
              <a:ext uri="{FF2B5EF4-FFF2-40B4-BE49-F238E27FC236}">
                <a16:creationId xmlns:a16="http://schemas.microsoft.com/office/drawing/2014/main" id="{5DDC9B47-2489-4EA2-9D06-BD6217396250}"/>
              </a:ext>
            </a:extLst>
          </p:cNvPr>
          <p:cNvGraphicFramePr>
            <a:graphicFrameLocks noGrp="1"/>
          </p:cNvGraphicFramePr>
          <p:nvPr>
            <p:extLst>
              <p:ext uri="{D42A27DB-BD31-4B8C-83A1-F6EECF244321}">
                <p14:modId xmlns:p14="http://schemas.microsoft.com/office/powerpoint/2010/main" val="418164419"/>
              </p:ext>
            </p:extLst>
          </p:nvPr>
        </p:nvGraphicFramePr>
        <p:xfrm>
          <a:off x="144240" y="1783210"/>
          <a:ext cx="5842001" cy="2006469"/>
        </p:xfrm>
        <a:graphic>
          <a:graphicData uri="http://schemas.openxmlformats.org/drawingml/2006/table">
            <a:tbl>
              <a:tblPr/>
              <a:tblGrid>
                <a:gridCol w="4152901">
                  <a:extLst>
                    <a:ext uri="{9D8B030D-6E8A-4147-A177-3AD203B41FA5}">
                      <a16:colId xmlns:a16="http://schemas.microsoft.com/office/drawing/2014/main" val="836525613"/>
                    </a:ext>
                  </a:extLst>
                </a:gridCol>
                <a:gridCol w="927100">
                  <a:extLst>
                    <a:ext uri="{9D8B030D-6E8A-4147-A177-3AD203B41FA5}">
                      <a16:colId xmlns:a16="http://schemas.microsoft.com/office/drawing/2014/main" val="2363578519"/>
                    </a:ext>
                  </a:extLst>
                </a:gridCol>
                <a:gridCol w="762000">
                  <a:extLst>
                    <a:ext uri="{9D8B030D-6E8A-4147-A177-3AD203B41FA5}">
                      <a16:colId xmlns:a16="http://schemas.microsoft.com/office/drawing/2014/main" val="2527263377"/>
                    </a:ext>
                  </a:extLst>
                </a:gridCol>
              </a:tblGrid>
              <a:tr h="222941">
                <a:tc>
                  <a:txBody>
                    <a:bodyPr/>
                    <a:lstStyle/>
                    <a:p>
                      <a:pPr algn="l" fontAlgn="b"/>
                      <a:r>
                        <a:rPr lang="es-MX" sz="1400" b="1" i="0" u="none" strike="noStrike">
                          <a:solidFill>
                            <a:srgbClr val="FFFFFF"/>
                          </a:solidFill>
                          <a:effectLst/>
                          <a:latin typeface="Calibri" panose="020F0502020204030204" pitchFamily="34" charset="0"/>
                        </a:rPr>
                        <a:t> </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D7D31"/>
                    </a:solidFill>
                  </a:tcPr>
                </a:tc>
                <a:tc>
                  <a:txBody>
                    <a:bodyPr/>
                    <a:lstStyle/>
                    <a:p>
                      <a:pPr algn="ctr" fontAlgn="b"/>
                      <a:r>
                        <a:rPr lang="es-MX" sz="1400" b="1" i="0" u="none" strike="noStrike">
                          <a:solidFill>
                            <a:srgbClr val="FFFFFF"/>
                          </a:solidFill>
                          <a:effectLst/>
                          <a:latin typeface="Calibri" panose="020F0502020204030204" pitchFamily="34" charset="0"/>
                        </a:rPr>
                        <a:t>2022</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D7D31"/>
                    </a:solidFill>
                  </a:tcPr>
                </a:tc>
                <a:tc>
                  <a:txBody>
                    <a:bodyPr/>
                    <a:lstStyle/>
                    <a:p>
                      <a:pPr algn="ctr" fontAlgn="b"/>
                      <a:r>
                        <a:rPr lang="es-MX" sz="1400" b="1" i="0" u="none" strike="noStrike">
                          <a:solidFill>
                            <a:srgbClr val="FFFFFF"/>
                          </a:solidFill>
                          <a:effectLst/>
                          <a:latin typeface="Calibri" panose="020F0502020204030204" pitchFamily="34" charset="0"/>
                        </a:rPr>
                        <a:t>2021</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D7D31"/>
                    </a:solidFill>
                  </a:tcPr>
                </a:tc>
                <a:extLst>
                  <a:ext uri="{0D108BD9-81ED-4DB2-BD59-A6C34878D82A}">
                    <a16:rowId xmlns:a16="http://schemas.microsoft.com/office/drawing/2014/main" val="2151435867"/>
                  </a:ext>
                </a:extLst>
              </a:tr>
              <a:tr h="222941">
                <a:tc>
                  <a:txBody>
                    <a:bodyPr/>
                    <a:lstStyle/>
                    <a:p>
                      <a:pPr algn="l" fontAlgn="b"/>
                      <a:r>
                        <a:rPr lang="es-MX" sz="1400" b="0" i="0" u="none" strike="noStrike" dirty="0">
                          <a:solidFill>
                            <a:srgbClr val="808080"/>
                          </a:solidFill>
                          <a:effectLst/>
                          <a:latin typeface="Calibri" panose="020F0502020204030204" pitchFamily="34" charset="0"/>
                        </a:rPr>
                        <a:t>Barrido y Limpieza de vías</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s-MX" sz="1400" b="0" i="0" u="none" strike="noStrike">
                          <a:solidFill>
                            <a:srgbClr val="808080"/>
                          </a:solidFill>
                          <a:effectLst/>
                          <a:latin typeface="Calibri" panose="020F0502020204030204" pitchFamily="34" charset="0"/>
                        </a:rPr>
                        <a:t>296 </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s-MX" sz="1400" b="0" i="0" u="none" strike="noStrike">
                          <a:solidFill>
                            <a:srgbClr val="808080"/>
                          </a:solidFill>
                          <a:effectLst/>
                          <a:latin typeface="Calibri" panose="020F0502020204030204" pitchFamily="34" charset="0"/>
                        </a:rPr>
                        <a:t>177 </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4241601052"/>
                  </a:ext>
                </a:extLst>
              </a:tr>
              <a:tr h="222941">
                <a:tc>
                  <a:txBody>
                    <a:bodyPr/>
                    <a:lstStyle/>
                    <a:p>
                      <a:pPr algn="l" fontAlgn="b"/>
                      <a:r>
                        <a:rPr lang="es-MX" sz="1400" b="0" i="0" u="none" strike="noStrike" dirty="0">
                          <a:solidFill>
                            <a:srgbClr val="808080"/>
                          </a:solidFill>
                          <a:effectLst/>
                          <a:latin typeface="Calibri" panose="020F0502020204030204" pitchFamily="34" charset="0"/>
                        </a:rPr>
                        <a:t>Recolección de Residuos Ordinarios</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s-MX" sz="1400" b="0" i="0" u="none" strike="noStrike">
                          <a:solidFill>
                            <a:srgbClr val="808080"/>
                          </a:solidFill>
                          <a:effectLst/>
                          <a:latin typeface="Calibri" panose="020F0502020204030204" pitchFamily="34" charset="0"/>
                        </a:rPr>
                        <a:t>106 </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s-MX" sz="1400" b="0" i="0" u="none" strike="noStrike">
                          <a:solidFill>
                            <a:srgbClr val="808080"/>
                          </a:solidFill>
                          <a:effectLst/>
                          <a:latin typeface="Calibri" panose="020F0502020204030204" pitchFamily="34" charset="0"/>
                        </a:rPr>
                        <a:t>39 </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739677106"/>
                  </a:ext>
                </a:extLst>
              </a:tr>
              <a:tr h="222941">
                <a:tc>
                  <a:txBody>
                    <a:bodyPr/>
                    <a:lstStyle/>
                    <a:p>
                      <a:pPr algn="l" fontAlgn="b"/>
                      <a:r>
                        <a:rPr lang="es-MX" sz="1400" b="0" i="0" u="none" strike="noStrike" dirty="0">
                          <a:solidFill>
                            <a:srgbClr val="808080"/>
                          </a:solidFill>
                          <a:effectLst/>
                          <a:latin typeface="Calibri" panose="020F0502020204030204" pitchFamily="34" charset="0"/>
                        </a:rPr>
                        <a:t>Corte y Poda</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s-MX" sz="1400" b="0" i="0" u="none" strike="noStrike">
                          <a:solidFill>
                            <a:srgbClr val="808080"/>
                          </a:solidFill>
                          <a:effectLst/>
                          <a:latin typeface="Calibri" panose="020F0502020204030204" pitchFamily="34" charset="0"/>
                        </a:rPr>
                        <a:t>73 </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s-MX" sz="1400" b="0" i="0" u="none" strike="noStrike">
                          <a:solidFill>
                            <a:srgbClr val="808080"/>
                          </a:solidFill>
                          <a:effectLst/>
                          <a:latin typeface="Calibri" panose="020F0502020204030204" pitchFamily="34" charset="0"/>
                        </a:rPr>
                        <a:t>50 </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904764157"/>
                  </a:ext>
                </a:extLst>
              </a:tr>
              <a:tr h="222941">
                <a:tc>
                  <a:txBody>
                    <a:bodyPr/>
                    <a:lstStyle/>
                    <a:p>
                      <a:pPr algn="l" fontAlgn="b"/>
                      <a:r>
                        <a:rPr lang="es-MX" sz="1400" b="0" i="0" u="none" strike="noStrike" dirty="0">
                          <a:solidFill>
                            <a:srgbClr val="808080"/>
                          </a:solidFill>
                          <a:effectLst/>
                          <a:latin typeface="Calibri" panose="020F0502020204030204" pitchFamily="34" charset="0"/>
                        </a:rPr>
                        <a:t>Quejas Administrativas</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s-MX" sz="1400" b="0" i="0" u="none" strike="noStrike">
                          <a:solidFill>
                            <a:srgbClr val="808080"/>
                          </a:solidFill>
                          <a:effectLst/>
                          <a:latin typeface="Calibri" panose="020F0502020204030204" pitchFamily="34" charset="0"/>
                        </a:rPr>
                        <a:t>31 </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s-MX" sz="1400" b="0" i="0" u="none" strike="noStrike">
                          <a:solidFill>
                            <a:srgbClr val="808080"/>
                          </a:solidFill>
                          <a:effectLst/>
                          <a:latin typeface="Calibri" panose="020F0502020204030204" pitchFamily="34" charset="0"/>
                        </a:rPr>
                        <a:t>22 </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666123605"/>
                  </a:ext>
                </a:extLst>
              </a:tr>
              <a:tr h="222941">
                <a:tc>
                  <a:txBody>
                    <a:bodyPr/>
                    <a:lstStyle/>
                    <a:p>
                      <a:pPr algn="l" fontAlgn="b"/>
                      <a:r>
                        <a:rPr lang="es-MX" sz="1400" b="0" i="0" u="none" strike="noStrike" dirty="0">
                          <a:solidFill>
                            <a:srgbClr val="808080"/>
                          </a:solidFill>
                          <a:effectLst/>
                          <a:latin typeface="Calibri" panose="020F0502020204030204" pitchFamily="34" charset="0"/>
                        </a:rPr>
                        <a:t>Recolección de Especiales y Hospitalarios</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s-MX" sz="1400" b="0" i="0" u="none" strike="noStrike">
                          <a:solidFill>
                            <a:srgbClr val="808080"/>
                          </a:solidFill>
                          <a:effectLst/>
                          <a:latin typeface="Calibri" panose="020F0502020204030204" pitchFamily="34" charset="0"/>
                        </a:rPr>
                        <a:t>10 </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s-MX" sz="1400" b="0" i="0" u="none" strike="noStrike">
                          <a:solidFill>
                            <a:srgbClr val="808080"/>
                          </a:solidFill>
                          <a:effectLst/>
                          <a:latin typeface="Calibri" panose="020F0502020204030204" pitchFamily="34" charset="0"/>
                        </a:rPr>
                        <a:t>12 </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797252188"/>
                  </a:ext>
                </a:extLst>
              </a:tr>
              <a:tr h="222941">
                <a:tc>
                  <a:txBody>
                    <a:bodyPr/>
                    <a:lstStyle/>
                    <a:p>
                      <a:pPr algn="l" fontAlgn="b"/>
                      <a:r>
                        <a:rPr lang="es-MX" sz="1400" b="0" i="0" u="none" strike="noStrike" dirty="0">
                          <a:solidFill>
                            <a:srgbClr val="808080"/>
                          </a:solidFill>
                          <a:effectLst/>
                          <a:latin typeface="Calibri" panose="020F0502020204030204" pitchFamily="34" charset="0"/>
                        </a:rPr>
                        <a:t>No atención a las condiciones de seguridad y riesgo</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s-MX" sz="1400" b="0" i="0" u="none" strike="noStrike">
                          <a:solidFill>
                            <a:srgbClr val="808080"/>
                          </a:solidFill>
                          <a:effectLst/>
                          <a:latin typeface="Calibri" panose="020F0502020204030204" pitchFamily="34" charset="0"/>
                        </a:rPr>
                        <a:t>9 </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s-MX" sz="1400" b="0" i="0" u="none" strike="noStrike">
                          <a:solidFill>
                            <a:srgbClr val="808080"/>
                          </a:solidFill>
                          <a:effectLst/>
                          <a:latin typeface="Calibri" panose="020F0502020204030204" pitchFamily="34" charset="0"/>
                        </a:rPr>
                        <a:t>35 </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479104824"/>
                  </a:ext>
                </a:extLst>
              </a:tr>
              <a:tr h="222941">
                <a:tc>
                  <a:txBody>
                    <a:bodyPr/>
                    <a:lstStyle/>
                    <a:p>
                      <a:pPr algn="l" fontAlgn="b"/>
                      <a:r>
                        <a:rPr lang="es-MX" sz="1400" b="0" i="0" u="none" strike="noStrike" dirty="0">
                          <a:solidFill>
                            <a:srgbClr val="808080"/>
                          </a:solidFill>
                          <a:effectLst/>
                          <a:latin typeface="Calibri" panose="020F0502020204030204" pitchFamily="34" charset="0"/>
                        </a:rPr>
                        <a:t>Otras</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s-MX" sz="1400" b="0" i="0" u="none" strike="noStrike" dirty="0">
                          <a:solidFill>
                            <a:srgbClr val="808080"/>
                          </a:solidFill>
                          <a:effectLst/>
                          <a:latin typeface="Calibri" panose="020F0502020204030204" pitchFamily="34" charset="0"/>
                        </a:rPr>
                        <a:t>36 </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s-MX" sz="1400" b="0" i="0" u="none" strike="noStrike">
                          <a:solidFill>
                            <a:srgbClr val="808080"/>
                          </a:solidFill>
                          <a:effectLst/>
                          <a:latin typeface="Calibri" panose="020F0502020204030204" pitchFamily="34" charset="0"/>
                        </a:rPr>
                        <a:t>7 </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798674892"/>
                  </a:ext>
                </a:extLst>
              </a:tr>
              <a:tr h="222941">
                <a:tc>
                  <a:txBody>
                    <a:bodyPr/>
                    <a:lstStyle/>
                    <a:p>
                      <a:pPr algn="l" fontAlgn="b"/>
                      <a:r>
                        <a:rPr lang="es-MX" sz="1400" b="1" i="0" u="none" strike="noStrike">
                          <a:solidFill>
                            <a:srgbClr val="808080"/>
                          </a:solidFill>
                          <a:effectLst/>
                          <a:latin typeface="Calibri" panose="020F0502020204030204" pitchFamily="34" charset="0"/>
                        </a:rPr>
                        <a:t>Total Quejas</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s-MX" sz="1400" b="1" i="0" u="none" strike="noStrike" dirty="0">
                          <a:solidFill>
                            <a:srgbClr val="808080"/>
                          </a:solidFill>
                          <a:effectLst/>
                          <a:latin typeface="Calibri" panose="020F0502020204030204" pitchFamily="34" charset="0"/>
                        </a:rPr>
                        <a:t>561 </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s-MX" sz="1400" b="1" i="0" u="none" strike="noStrike" dirty="0">
                          <a:solidFill>
                            <a:srgbClr val="808080"/>
                          </a:solidFill>
                          <a:effectLst/>
                          <a:latin typeface="Calibri" panose="020F0502020204030204" pitchFamily="34" charset="0"/>
                        </a:rPr>
                        <a:t>342 </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477075767"/>
                  </a:ext>
                </a:extLst>
              </a:tr>
            </a:tbl>
          </a:graphicData>
        </a:graphic>
      </p:graphicFrame>
      <p:graphicFrame>
        <p:nvGraphicFramePr>
          <p:cNvPr id="17" name="Gráfico 16">
            <a:extLst>
              <a:ext uri="{FF2B5EF4-FFF2-40B4-BE49-F238E27FC236}">
                <a16:creationId xmlns:a16="http://schemas.microsoft.com/office/drawing/2014/main" id="{765904C5-E634-4043-9B8B-7535680E0A93}"/>
              </a:ext>
            </a:extLst>
          </p:cNvPr>
          <p:cNvGraphicFramePr>
            <a:graphicFrameLocks/>
          </p:cNvGraphicFramePr>
          <p:nvPr>
            <p:extLst>
              <p:ext uri="{D42A27DB-BD31-4B8C-83A1-F6EECF244321}">
                <p14:modId xmlns:p14="http://schemas.microsoft.com/office/powerpoint/2010/main" val="2598440223"/>
              </p:ext>
            </p:extLst>
          </p:nvPr>
        </p:nvGraphicFramePr>
        <p:xfrm>
          <a:off x="484576" y="3789679"/>
          <a:ext cx="5317060" cy="1659959"/>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8" name="Diagrama 17">
            <a:extLst>
              <a:ext uri="{FF2B5EF4-FFF2-40B4-BE49-F238E27FC236}">
                <a16:creationId xmlns:a16="http://schemas.microsoft.com/office/drawing/2014/main" id="{CB6E5611-1209-4AED-9E2A-1BF80C42876C}"/>
              </a:ext>
            </a:extLst>
          </p:cNvPr>
          <p:cNvGraphicFramePr/>
          <p:nvPr>
            <p:extLst>
              <p:ext uri="{D42A27DB-BD31-4B8C-83A1-F6EECF244321}">
                <p14:modId xmlns:p14="http://schemas.microsoft.com/office/powerpoint/2010/main" val="3495547205"/>
              </p:ext>
            </p:extLst>
          </p:nvPr>
        </p:nvGraphicFramePr>
        <p:xfrm>
          <a:off x="6115211" y="975361"/>
          <a:ext cx="5081109" cy="570578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06299223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4283</TotalTime>
  <Words>2008</Words>
  <Application>Microsoft Office PowerPoint</Application>
  <PresentationFormat>Panorámica</PresentationFormat>
  <Paragraphs>532</Paragraphs>
  <Slides>15</Slides>
  <Notes>14</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15</vt:i4>
      </vt:variant>
    </vt:vector>
  </HeadingPairs>
  <TitlesOfParts>
    <vt:vector size="24" baseType="lpstr">
      <vt:lpstr>Arial</vt:lpstr>
      <vt:lpstr>Arial Rounded MT</vt:lpstr>
      <vt:lpstr>Arial Rounded MT Bold</vt:lpstr>
      <vt:lpstr>Calibri</vt:lpstr>
      <vt:lpstr>Calibri Light</vt:lpstr>
      <vt:lpstr>Segoe UI</vt:lpstr>
      <vt:lpstr>VAG Rounded Std Light</vt:lpstr>
      <vt:lpstr>VAG Rounded Std Thin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DARWIN CANO ROJAS</dc:creator>
  <cp:lastModifiedBy>NORA PATRICIA ALVAREZ PEREIRA</cp:lastModifiedBy>
  <cp:revision>152</cp:revision>
  <dcterms:created xsi:type="dcterms:W3CDTF">2021-07-27T06:14:33Z</dcterms:created>
  <dcterms:modified xsi:type="dcterms:W3CDTF">2022-04-25T20:12:42Z</dcterms:modified>
</cp:coreProperties>
</file>