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61" r:id="rId4"/>
    <p:sldId id="264" r:id="rId5"/>
    <p:sldId id="281" r:id="rId6"/>
    <p:sldId id="262" r:id="rId7"/>
    <p:sldId id="266" r:id="rId8"/>
    <p:sldId id="290" r:id="rId9"/>
    <p:sldId id="282" r:id="rId10"/>
    <p:sldId id="288" r:id="rId11"/>
    <p:sldId id="283" r:id="rId12"/>
    <p:sldId id="260" r:id="rId13"/>
    <p:sldId id="259" r:id="rId14"/>
    <p:sldId id="289" r:id="rId15"/>
    <p:sldId id="291" r:id="rId16"/>
    <p:sldId id="268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743A"/>
    <a:srgbClr val="FFBD64"/>
    <a:srgbClr val="F0F0F0"/>
    <a:srgbClr val="E2E2E2"/>
    <a:srgbClr val="E0733B"/>
    <a:srgbClr val="FFBC63"/>
    <a:srgbClr val="FFB05B"/>
    <a:srgbClr val="D6733D"/>
    <a:srgbClr val="D26A34"/>
    <a:srgbClr val="FF9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5" autoAdjust="0"/>
    <p:restoredTop sz="91093" autoAdjust="0"/>
  </p:normalViewPr>
  <p:slideViewPr>
    <p:cSldViewPr snapToGrid="0">
      <p:cViewPr varScale="1">
        <p:scale>
          <a:sx n="57" d="100"/>
          <a:sy n="57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lvarpe\AppData\Local\Microsoft\Windows\INetCache\Content.Outlook\CFVKOZU3\CMI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vm-file01\users-4\NALVARPE\A&#209;O%202022\CMI\9%20-%20SEPTIEMBRE%202022\UNIVERSALIZACION%20SEPT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vm-file01\users-4\NALVARPE\A&#209;O%202022\CMI\9%20-%20SEPTIEMBRE%202022\Continuidad%20RYT%20SEPT%202022%20v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Acumulado!$C$52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539580617389195E-3"/>
                  <c:y val="0.46389875588301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6C-413E-B676-5FC2566875E0}"/>
                </c:ext>
              </c:extLst>
            </c:dLbl>
            <c:dLbl>
              <c:idx val="1"/>
              <c:layout>
                <c:manualLayout>
                  <c:x val="6.7062522125351789E-3"/>
                  <c:y val="0.36719396587553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6C-413E-B676-5FC2566875E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46C-413E-B676-5FC2566875E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46C-413E-B676-5FC2566875E0}"/>
                </c:ext>
              </c:extLst>
            </c:dLbl>
            <c:dLbl>
              <c:idx val="4"/>
              <c:layout>
                <c:manualLayout>
                  <c:x val="5.3650017700281431E-3"/>
                  <c:y val="0.180066271727426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6C-413E-B676-5FC2566875E0}"/>
                </c:ext>
              </c:extLst>
            </c:dLbl>
            <c:dLbl>
              <c:idx val="5"/>
              <c:layout>
                <c:manualLayout>
                  <c:x val="3.3348598413552029E-3"/>
                  <c:y val="0.167132541509434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6C-413E-B676-5FC2566875E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46C-413E-B676-5FC2566875E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46C-413E-B676-5FC2566875E0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46C-413E-B676-5FC2566875E0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46C-413E-B676-5FC256687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Acumulado!$B$53:$B$62</c:f>
              <c:strCache>
                <c:ptCount val="10"/>
                <c:pt idx="0">
                  <c:v>R&amp;T</c:v>
                </c:pt>
                <c:pt idx="1">
                  <c:v>B&amp;L</c:v>
                </c:pt>
                <c:pt idx="2">
                  <c:v>Aprovech</c:v>
                </c:pt>
                <c:pt idx="3">
                  <c:v>Lixiviados</c:v>
                </c:pt>
                <c:pt idx="4">
                  <c:v>DF</c:v>
                </c:pt>
                <c:pt idx="5">
                  <c:v>DF Sin modificación tarifaria</c:v>
                </c:pt>
                <c:pt idx="6">
                  <c:v>Corte y Poda</c:v>
                </c:pt>
                <c:pt idx="7">
                  <c:v>Limpieza y lavado </c:v>
                </c:pt>
                <c:pt idx="8">
                  <c:v>Especiales</c:v>
                </c:pt>
                <c:pt idx="9">
                  <c:v>CCS</c:v>
                </c:pt>
              </c:strCache>
            </c:strRef>
          </c:cat>
          <c:val>
            <c:numRef>
              <c:f>Acumulado!$C$53:$C$62</c:f>
              <c:numCache>
                <c:formatCode>"$"\ #,##0</c:formatCode>
                <c:ptCount val="10"/>
                <c:pt idx="0">
                  <c:v>74566.944349850004</c:v>
                </c:pt>
                <c:pt idx="1">
                  <c:v>58249.262276599999</c:v>
                </c:pt>
                <c:pt idx="2">
                  <c:v>60.80074501</c:v>
                </c:pt>
                <c:pt idx="3">
                  <c:v>8161.2458731099996</c:v>
                </c:pt>
                <c:pt idx="4">
                  <c:v>24102.838397089999</c:v>
                </c:pt>
                <c:pt idx="5">
                  <c:v>24102.838397089999</c:v>
                </c:pt>
                <c:pt idx="6">
                  <c:v>17037.154505390001</c:v>
                </c:pt>
                <c:pt idx="7">
                  <c:v>668.84818215999996</c:v>
                </c:pt>
                <c:pt idx="8">
                  <c:v>7654.13726924</c:v>
                </c:pt>
                <c:pt idx="9">
                  <c:v>16690.59252581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A-946C-413E-B676-5FC2566875E0}"/>
            </c:ext>
          </c:extLst>
        </c:ser>
        <c:ser>
          <c:idx val="1"/>
          <c:order val="1"/>
          <c:tx>
            <c:strRef>
              <c:f>Acumulado!$D$52</c:f>
              <c:strCache>
                <c:ptCount val="1"/>
                <c:pt idx="0">
                  <c:v>Presupuesto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539610249772257E-3"/>
                  <c:y val="0.217592592592592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46C-413E-B676-5FC2566875E0}"/>
                </c:ext>
              </c:extLst>
            </c:dLbl>
            <c:dLbl>
              <c:idx val="1"/>
              <c:layout>
                <c:manualLayout>
                  <c:x val="4.0237513275211073E-3"/>
                  <c:y val="0.183596982937768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46C-413E-B676-5FC2566875E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46C-413E-B676-5FC2566875E0}"/>
                </c:ext>
              </c:extLst>
            </c:dLbl>
            <c:dLbl>
              <c:idx val="3"/>
              <c:layout>
                <c:manualLayout>
                  <c:x val="5.6507831635260984E-3"/>
                  <c:y val="-1.6533180762127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46C-413E-B676-5FC2566875E0}"/>
                </c:ext>
              </c:extLst>
            </c:dLbl>
            <c:dLbl>
              <c:idx val="4"/>
              <c:layout>
                <c:manualLayout>
                  <c:x val="6.70625221253508E-3"/>
                  <c:y val="0.204781250199818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46C-413E-B676-5FC2566875E0}"/>
                </c:ext>
              </c:extLst>
            </c:dLbl>
            <c:dLbl>
              <c:idx val="5"/>
              <c:layout>
                <c:manualLayout>
                  <c:x val="5.5580997355920052E-3"/>
                  <c:y val="0.188468610638298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46C-413E-B676-5FC2566875E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946C-413E-B676-5FC2566875E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946C-413E-B676-5FC2566875E0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946C-413E-B676-5FC2566875E0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946C-413E-B676-5FC256687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Acumulado!$B$53:$B$62</c:f>
              <c:strCache>
                <c:ptCount val="10"/>
                <c:pt idx="0">
                  <c:v>R&amp;T</c:v>
                </c:pt>
                <c:pt idx="1">
                  <c:v>B&amp;L</c:v>
                </c:pt>
                <c:pt idx="2">
                  <c:v>Aprovech</c:v>
                </c:pt>
                <c:pt idx="3">
                  <c:v>Lixiviados</c:v>
                </c:pt>
                <c:pt idx="4">
                  <c:v>DF</c:v>
                </c:pt>
                <c:pt idx="5">
                  <c:v>DF Sin modificación tarifaria</c:v>
                </c:pt>
                <c:pt idx="6">
                  <c:v>Corte y Poda</c:v>
                </c:pt>
                <c:pt idx="7">
                  <c:v>Limpieza y lavado </c:v>
                </c:pt>
                <c:pt idx="8">
                  <c:v>Especiales</c:v>
                </c:pt>
                <c:pt idx="9">
                  <c:v>CCS</c:v>
                </c:pt>
              </c:strCache>
            </c:strRef>
          </c:cat>
          <c:val>
            <c:numRef>
              <c:f>Acumulado!$D$53:$D$62</c:f>
              <c:numCache>
                <c:formatCode>"$"\ #,##0</c:formatCode>
                <c:ptCount val="10"/>
                <c:pt idx="0">
                  <c:v>78669.74310573269</c:v>
                </c:pt>
                <c:pt idx="1">
                  <c:v>54920.0408776779</c:v>
                </c:pt>
                <c:pt idx="2">
                  <c:v>129.4930439728</c:v>
                </c:pt>
                <c:pt idx="3">
                  <c:v>8420.490846246601</c:v>
                </c:pt>
                <c:pt idx="4">
                  <c:v>70305.71164198</c:v>
                </c:pt>
                <c:pt idx="5">
                  <c:v>30611.987641979998</c:v>
                </c:pt>
                <c:pt idx="6">
                  <c:v>16057.824811648899</c:v>
                </c:pt>
                <c:pt idx="7">
                  <c:v>759.96054891419999</c:v>
                </c:pt>
                <c:pt idx="8">
                  <c:v>8991.6044185070987</c:v>
                </c:pt>
                <c:pt idx="9">
                  <c:v>16141.7884384155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15-946C-413E-B676-5FC256687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9442768"/>
        <c:axId val="1249458992"/>
        <c:axId val="0"/>
      </c:bar3DChart>
      <c:catAx>
        <c:axId val="124944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9458992"/>
        <c:crosses val="autoZero"/>
        <c:auto val="1"/>
        <c:lblAlgn val="ctr"/>
        <c:lblOffset val="100"/>
        <c:noMultiLvlLbl val="0"/>
      </c:catAx>
      <c:valAx>
        <c:axId val="124945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944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'EBITDA 2022'!$S$12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E2E2E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2A1F-48F9-9F29-CC939A3E593C}"/>
              </c:ext>
            </c:extLst>
          </c:dPt>
          <c:dPt>
            <c:idx val="1"/>
            <c:invertIfNegative val="0"/>
            <c:bubble3D val="0"/>
            <c:spPr>
              <a:solidFill>
                <a:srgbClr val="FFB05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A1F-48F9-9F29-CC939A3E593C}"/>
              </c:ext>
            </c:extLst>
          </c:dPt>
          <c:dPt>
            <c:idx val="2"/>
            <c:invertIfNegative val="0"/>
            <c:bubble3D val="0"/>
            <c:spPr>
              <a:solidFill>
                <a:srgbClr val="FFB05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2A1F-48F9-9F29-CC939A3E593C}"/>
              </c:ext>
            </c:extLst>
          </c:dPt>
          <c:dPt>
            <c:idx val="3"/>
            <c:invertIfNegative val="0"/>
            <c:bubble3D val="0"/>
            <c:spPr>
              <a:solidFill>
                <a:srgbClr val="D26A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A1F-48F9-9F29-CC939A3E593C}"/>
              </c:ext>
            </c:extLst>
          </c:dPt>
          <c:dLbls>
            <c:dLbl>
              <c:idx val="0"/>
              <c:layout>
                <c:manualLayout>
                  <c:x val="-4.1044306795758754E-17"/>
                  <c:y val="0.342592592592592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1F-48F9-9F29-CC939A3E593C}"/>
                </c:ext>
              </c:extLst>
            </c:dLbl>
            <c:dLbl>
              <c:idx val="1"/>
              <c:layout>
                <c:manualLayout>
                  <c:x val="2.238806233259635E-3"/>
                  <c:y val="0.328703703703703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1F-48F9-9F29-CC939A3E593C}"/>
                </c:ext>
              </c:extLst>
            </c:dLbl>
            <c:dLbl>
              <c:idx val="2"/>
              <c:layout>
                <c:manualLayout>
                  <c:x val="0"/>
                  <c:y val="0.310185185185185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1F-48F9-9F29-CC939A3E593C}"/>
                </c:ext>
              </c:extLst>
            </c:dLbl>
            <c:dLbl>
              <c:idx val="3"/>
              <c:layout>
                <c:manualLayout>
                  <c:x val="2.238806233259635E-3"/>
                  <c:y val="0.305555555555555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1F-48F9-9F29-CC939A3E5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'EBITDA 2022'!$R$13:$R$16</c:f>
              <c:strCache>
                <c:ptCount val="4"/>
                <c:pt idx="0">
                  <c:v>2021</c:v>
                </c:pt>
                <c:pt idx="1">
                  <c:v> Ppto 2022 </c:v>
                </c:pt>
                <c:pt idx="2">
                  <c:v> Ppto Ajustado  2022 </c:v>
                </c:pt>
                <c:pt idx="3">
                  <c:v>2022</c:v>
                </c:pt>
              </c:strCache>
            </c:strRef>
          </c:cat>
          <c:val>
            <c:numRef>
              <c:f>'EBITDA 2022'!$S$13:$S$16</c:f>
              <c:numCache>
                <c:formatCode>"$"#,##0_);\("$"#,##0\)</c:formatCode>
                <c:ptCount val="4"/>
                <c:pt idx="0">
                  <c:v>58191.498784559997</c:v>
                </c:pt>
                <c:pt idx="1">
                  <c:v>89993.642724802339</c:v>
                </c:pt>
                <c:pt idx="2">
                  <c:v>50299.918724802294</c:v>
                </c:pt>
                <c:pt idx="3">
                  <c:v>41032.398181790006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1F-48F9-9F29-CC939A3E5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0244544"/>
        <c:axId val="340244960"/>
      </c:barChart>
      <c:lineChart>
        <c:grouping val="standard"/>
        <c:varyColors val="0"/>
        <c:ser>
          <c:idx val="1"/>
          <c:order val="1"/>
          <c:tx>
            <c:strRef>
              <c:f>'EBITDA 2022'!$T$12</c:f>
              <c:strCache>
                <c:ptCount val="1"/>
                <c:pt idx="0">
                  <c:v>Mg Ebitda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3517556568336349E-2"/>
                  <c:y val="4.1320272932677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1F-48F9-9F29-CC939A3E593C}"/>
                </c:ext>
              </c:extLst>
            </c:dLbl>
            <c:dLbl>
              <c:idx val="1"/>
              <c:layout>
                <c:manualLayout>
                  <c:x val="-5.5304010190973127E-2"/>
                  <c:y val="7.4074205531237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1F-48F9-9F29-CC939A3E593C}"/>
                </c:ext>
              </c:extLst>
            </c:dLbl>
            <c:dLbl>
              <c:idx val="2"/>
              <c:layout>
                <c:manualLayout>
                  <c:x val="-3.5820899732154243E-2"/>
                  <c:y val="-4.6296296296296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1F-48F9-9F29-CC939A3E593C}"/>
                </c:ext>
              </c:extLst>
            </c:dLbl>
            <c:dLbl>
              <c:idx val="3"/>
              <c:layout>
                <c:manualLayout>
                  <c:x val="-4.701493089845233E-2"/>
                  <c:y val="-4.6296296296296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1F-48F9-9F29-CC939A3E5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'EBITDA 2022'!$R$13:$R$16</c:f>
              <c:strCache>
                <c:ptCount val="4"/>
                <c:pt idx="0">
                  <c:v>2021</c:v>
                </c:pt>
                <c:pt idx="1">
                  <c:v> Ppto 2022 </c:v>
                </c:pt>
                <c:pt idx="2">
                  <c:v> Ppto Ajustado  2022 </c:v>
                </c:pt>
                <c:pt idx="3">
                  <c:v>2022</c:v>
                </c:pt>
              </c:strCache>
            </c:strRef>
          </c:cat>
          <c:val>
            <c:numRef>
              <c:f>'EBITDA 2022'!$T$13:$T$16</c:f>
              <c:numCache>
                <c:formatCode>0.00%</c:formatCode>
                <c:ptCount val="4"/>
                <c:pt idx="0">
                  <c:v>0.28908125875812302</c:v>
                </c:pt>
                <c:pt idx="1">
                  <c:v>0.35290308560042399</c:v>
                </c:pt>
                <c:pt idx="2">
                  <c:v>0.23360999116389605</c:v>
                </c:pt>
                <c:pt idx="3">
                  <c:v>0.19688472434942292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A1F-48F9-9F29-CC939A3E5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239552"/>
        <c:axId val="340210848"/>
      </c:lineChart>
      <c:catAx>
        <c:axId val="34024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0244960"/>
        <c:crosses val="autoZero"/>
        <c:auto val="1"/>
        <c:lblAlgn val="ctr"/>
        <c:lblOffset val="100"/>
        <c:noMultiLvlLbl val="0"/>
      </c:catAx>
      <c:valAx>
        <c:axId val="340244960"/>
        <c:scaling>
          <c:orientation val="minMax"/>
        </c:scaling>
        <c:delete val="0"/>
        <c:axPos val="l"/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0244544"/>
        <c:crosses val="autoZero"/>
        <c:crossBetween val="between"/>
      </c:valAx>
      <c:valAx>
        <c:axId val="340210848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0239552"/>
        <c:crosses val="max"/>
        <c:crossBetween val="between"/>
      </c:valAx>
      <c:catAx>
        <c:axId val="340239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0210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'UTILIDAD 2022'!$S$2</c:f>
              <c:strCache>
                <c:ptCount val="1"/>
                <c:pt idx="0">
                  <c:v>Utilidad Neta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817-4622-AEE7-AF82635C89EA}"/>
              </c:ext>
            </c:extLst>
          </c:dPt>
          <c:dPt>
            <c:idx val="1"/>
            <c:invertIfNegative val="0"/>
            <c:bubble3D val="0"/>
            <c:spPr>
              <a:solidFill>
                <a:srgbClr val="FFBC6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1817-4622-AEE7-AF82635C89EA}"/>
              </c:ext>
            </c:extLst>
          </c:dPt>
          <c:dPt>
            <c:idx val="2"/>
            <c:invertIfNegative val="0"/>
            <c:bubble3D val="0"/>
            <c:spPr>
              <a:solidFill>
                <a:srgbClr val="FFBC6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817-4622-AEE7-AF82635C89EA}"/>
              </c:ext>
            </c:extLst>
          </c:dPt>
          <c:dLbls>
            <c:dLbl>
              <c:idx val="2"/>
              <c:layout>
                <c:manualLayout>
                  <c:x val="1.8802549053185475E-2"/>
                  <c:y val="-2.9736638415187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17-4622-AEE7-AF82635C89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'UTILIDAD 2022'!$R$3:$R$6</c:f>
              <c:strCache>
                <c:ptCount val="4"/>
                <c:pt idx="0">
                  <c:v>2021</c:v>
                </c:pt>
                <c:pt idx="1">
                  <c:v> Ppto 2022 </c:v>
                </c:pt>
                <c:pt idx="2">
                  <c:v> Ppto Ajustado  2022 </c:v>
                </c:pt>
                <c:pt idx="3">
                  <c:v>2022</c:v>
                </c:pt>
              </c:strCache>
            </c:strRef>
          </c:cat>
          <c:val>
            <c:numRef>
              <c:f>'UTILIDAD 2022'!$S$3:$S$6</c:f>
              <c:numCache>
                <c:formatCode>"$"#,##0_);\("$"#,##0\)</c:formatCode>
                <c:ptCount val="4"/>
                <c:pt idx="0">
                  <c:v>16950.819090829988</c:v>
                </c:pt>
                <c:pt idx="1">
                  <c:v>31845.521205489458</c:v>
                </c:pt>
                <c:pt idx="2">
                  <c:v>3027.01812448497</c:v>
                </c:pt>
                <c:pt idx="3">
                  <c:v>154.240811720068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17-4622-AEE7-AF82635C8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0239136"/>
        <c:axId val="340225824"/>
      </c:barChart>
      <c:lineChart>
        <c:grouping val="standard"/>
        <c:varyColors val="0"/>
        <c:ser>
          <c:idx val="1"/>
          <c:order val="1"/>
          <c:tx>
            <c:strRef>
              <c:f>'UTILIDAD 2022'!$T$2</c:f>
              <c:strCache>
                <c:ptCount val="1"/>
                <c:pt idx="0">
                  <c:v>Mg Neto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248409638288637E-2"/>
                  <c:y val="4.2480912021696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17-4622-AEE7-AF82635C89EA}"/>
                </c:ext>
              </c:extLst>
            </c:dLbl>
            <c:dLbl>
              <c:idx val="1"/>
              <c:layout>
                <c:manualLayout>
                  <c:x val="-4.1783442340412334E-2"/>
                  <c:y val="9.77060976499024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17-4622-AEE7-AF82635C89EA}"/>
                </c:ext>
              </c:extLst>
            </c:dLbl>
            <c:dLbl>
              <c:idx val="2"/>
              <c:layout>
                <c:manualLayout>
                  <c:x val="-9.8191089499968992E-2"/>
                  <c:y val="-2.5488547213018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817-4622-AEE7-AF82635C89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'UTILIDAD 2022'!$R$3:$R$6</c:f>
              <c:strCache>
                <c:ptCount val="4"/>
                <c:pt idx="0">
                  <c:v>2021</c:v>
                </c:pt>
                <c:pt idx="1">
                  <c:v> Ppto 2022 </c:v>
                </c:pt>
                <c:pt idx="2">
                  <c:v> Ppto Ajustado  2022 </c:v>
                </c:pt>
                <c:pt idx="3">
                  <c:v>2022</c:v>
                </c:pt>
              </c:strCache>
            </c:strRef>
          </c:cat>
          <c:val>
            <c:numRef>
              <c:f>'UTILIDAD 2022'!$T$3:$T$6</c:f>
              <c:numCache>
                <c:formatCode>0%</c:formatCode>
                <c:ptCount val="4"/>
                <c:pt idx="0">
                  <c:v>8.3931489255156505E-2</c:v>
                </c:pt>
                <c:pt idx="1">
                  <c:v>0.35290308560042399</c:v>
                </c:pt>
                <c:pt idx="2">
                  <c:v>1.4015331161927633E-2</c:v>
                </c:pt>
                <c:pt idx="3">
                  <c:v>7.3256860177085977E-4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17-4622-AEE7-AF82635C8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251616"/>
        <c:axId val="340231648"/>
      </c:lineChart>
      <c:catAx>
        <c:axId val="34023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0225824"/>
        <c:crosses val="autoZero"/>
        <c:auto val="1"/>
        <c:lblAlgn val="ctr"/>
        <c:lblOffset val="100"/>
        <c:noMultiLvlLbl val="0"/>
      </c:catAx>
      <c:valAx>
        <c:axId val="340225824"/>
        <c:scaling>
          <c:orientation val="minMax"/>
        </c:scaling>
        <c:delete val="0"/>
        <c:axPos val="l"/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0239136"/>
        <c:crosses val="autoZero"/>
        <c:crossBetween val="between"/>
      </c:valAx>
      <c:valAx>
        <c:axId val="340231648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0251616"/>
        <c:crosses val="max"/>
        <c:crossBetween val="between"/>
      </c:valAx>
      <c:catAx>
        <c:axId val="340251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0231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bg1"/>
                </a:solidFill>
              </a:rPr>
              <a:t>Diferencia</a:t>
            </a:r>
            <a:r>
              <a:rPr lang="en-US" b="1" baseline="0">
                <a:solidFill>
                  <a:schemeClr val="bg1"/>
                </a:solidFill>
              </a:rPr>
              <a:t> de Toneladas por Zona - ENERO - SEPTIEMBRE</a:t>
            </a:r>
            <a:endParaRPr lang="en-US" b="1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'https://epmco-my.sharepoint.com/personal/maria_valencia_emvarias_com_co/Documents/ALEJANDRO VASQUEZ/[Variaciones 2022.xlsx]Crecimiento por zonas'!$B$148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rgbClr val="F0F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>
                <c:manualLayout>
                  <c:x val="0"/>
                  <c:y val="-3.90243847932838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83-4BD3-9BD6-B3009A417B4B}"/>
                </c:ext>
              </c:extLst>
            </c:dLbl>
            <c:dLbl>
              <c:idx val="6"/>
              <c:layout>
                <c:manualLayout>
                  <c:x val="0"/>
                  <c:y val="-1.67364016736401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83-4BD3-9BD6-B3009A417B4B}"/>
                </c:ext>
              </c:extLst>
            </c:dLbl>
            <c:dLbl>
              <c:idx val="8"/>
              <c:layout>
                <c:manualLayout>
                  <c:x val="-1.8680670992051007E-3"/>
                  <c:y val="-3.70341099346427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83-4BD3-9BD6-B3009A417B4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'[2]Crecimiento por zonas'!$C$147:$K$147</c:f>
              <c:strCache>
                <c:ptCount val="9"/>
                <c:pt idx="0">
                  <c:v>Zona 1</c:v>
                </c:pt>
                <c:pt idx="1">
                  <c:v>Zona 2</c:v>
                </c:pt>
                <c:pt idx="2">
                  <c:v>Zona 3</c:v>
                </c:pt>
                <c:pt idx="3">
                  <c:v>Zona 4</c:v>
                </c:pt>
                <c:pt idx="4">
                  <c:v>Zona 5</c:v>
                </c:pt>
                <c:pt idx="5">
                  <c:v>Zona 6</c:v>
                </c:pt>
                <c:pt idx="6">
                  <c:v>Zona 7</c:v>
                </c:pt>
                <c:pt idx="7">
                  <c:v>Zona 9</c:v>
                </c:pt>
                <c:pt idx="8">
                  <c:v>Servicios Especiales</c:v>
                </c:pt>
              </c:strCache>
            </c:strRef>
          </c:cat>
          <c:val>
            <c:numRef>
              <c:f>'[2]Crecimiento por zonas'!$C$148:$K$148</c:f>
              <c:numCache>
                <c:formatCode>General</c:formatCode>
                <c:ptCount val="9"/>
                <c:pt idx="0">
                  <c:v>-3466.2339999999676</c:v>
                </c:pt>
                <c:pt idx="1">
                  <c:v>-2404.9400000000023</c:v>
                </c:pt>
                <c:pt idx="2">
                  <c:v>-2011.0500000000029</c:v>
                </c:pt>
                <c:pt idx="3">
                  <c:v>-91.538000000015018</c:v>
                </c:pt>
                <c:pt idx="4">
                  <c:v>3584.6800000000003</c:v>
                </c:pt>
                <c:pt idx="5">
                  <c:v>-2816.9700000000012</c:v>
                </c:pt>
                <c:pt idx="6">
                  <c:v>2396.7699999999968</c:v>
                </c:pt>
                <c:pt idx="7">
                  <c:v>1768.7849999999999</c:v>
                </c:pt>
                <c:pt idx="8">
                  <c:v>849.50000000000091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83-4BD3-9BD6-B3009A417B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21775072"/>
        <c:axId val="959461984"/>
      </c:barChart>
      <c:catAx>
        <c:axId val="102177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59461984"/>
        <c:crosses val="autoZero"/>
        <c:auto val="1"/>
        <c:lblAlgn val="ctr"/>
        <c:lblOffset val="100"/>
        <c:noMultiLvlLbl val="0"/>
      </c:catAx>
      <c:valAx>
        <c:axId val="959461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2177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715574375804208E-2"/>
          <c:y val="6.6447942190290293E-2"/>
          <c:w val="0.89731663461693822"/>
          <c:h val="0.85797471773522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CMI!$S$8</c:f>
              <c:strCache>
                <c:ptCount val="1"/>
                <c:pt idx="0">
                  <c:v>Toneladas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FA6-465D-8F56-B7CA9F5AEDFC}"/>
              </c:ext>
            </c:extLst>
          </c:dPt>
          <c:dPt>
            <c:idx val="1"/>
            <c:invertIfNegative val="0"/>
            <c:bubble3D val="0"/>
            <c:spPr>
              <a:solidFill>
                <a:srgbClr val="FFBD6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2FA6-465D-8F56-B7CA9F5AEDFC}"/>
              </c:ext>
            </c:extLst>
          </c:dPt>
          <c:dPt>
            <c:idx val="2"/>
            <c:invertIfNegative val="0"/>
            <c:bubble3D val="0"/>
            <c:spPr>
              <a:solidFill>
                <a:srgbClr val="E1743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FA6-465D-8F56-B7CA9F5AEDFC}"/>
              </c:ext>
            </c:extLst>
          </c:dPt>
          <c:dLbls>
            <c:dLbl>
              <c:idx val="0"/>
              <c:layout>
                <c:manualLayout>
                  <c:x val="0"/>
                  <c:y val="0.37376967482038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6-465D-8F56-B7CA9F5AEDFC}"/>
                </c:ext>
              </c:extLst>
            </c:dLbl>
            <c:dLbl>
              <c:idx val="1"/>
              <c:layout>
                <c:manualLayout>
                  <c:x val="0"/>
                  <c:y val="0.406993645915528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A6-465D-8F56-B7CA9F5AEDFC}"/>
                </c:ext>
              </c:extLst>
            </c:dLbl>
            <c:dLbl>
              <c:idx val="2"/>
              <c:layout>
                <c:manualLayout>
                  <c:x val="-1.2645047928165683E-16"/>
                  <c:y val="0.39453465675484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A6-465D-8F56-B7CA9F5AED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CMI!$R$9:$R$11</c:f>
              <c:strCache>
                <c:ptCount val="3"/>
                <c:pt idx="0">
                  <c:v>2021</c:v>
                </c:pt>
                <c:pt idx="1">
                  <c:v>Ppto 2022</c:v>
                </c:pt>
                <c:pt idx="2">
                  <c:v>2022</c:v>
                </c:pt>
              </c:strCache>
            </c:strRef>
          </c:cat>
          <c:val>
            <c:numRef>
              <c:f>CMI!$S$9:$S$11</c:f>
              <c:numCache>
                <c:formatCode>_-* #,##0_-;\-* #,##0_-;_-* "-"??_-;_-@_-</c:formatCode>
                <c:ptCount val="3"/>
                <c:pt idx="0">
                  <c:v>508343.77999999997</c:v>
                </c:pt>
                <c:pt idx="1">
                  <c:v>525326.2877677636</c:v>
                </c:pt>
                <c:pt idx="2">
                  <c:v>508775.13200000004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A6-465D-8F56-B7CA9F5AE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8145952"/>
        <c:axId val="448138464"/>
        <c:axId val="0"/>
      </c:bar3DChart>
      <c:catAx>
        <c:axId val="44814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48138464"/>
        <c:crosses val="autoZero"/>
        <c:auto val="1"/>
        <c:lblAlgn val="ctr"/>
        <c:lblOffset val="100"/>
        <c:noMultiLvlLbl val="0"/>
      </c:catAx>
      <c:valAx>
        <c:axId val="448138464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4814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'ACUMULADO QUEJAS 2022'!$B$61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8119504795593359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D4-4122-89D3-DE06CD9F8A15}"/>
                </c:ext>
              </c:extLst>
            </c:dLbl>
            <c:dLbl>
              <c:idx val="1"/>
              <c:layout>
                <c:manualLayout>
                  <c:x val="-3.3743405754712047E-2"/>
                  <c:y val="4.1666666666666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4-4122-89D3-DE06CD9F8A15}"/>
                </c:ext>
              </c:extLst>
            </c:dLbl>
            <c:dLbl>
              <c:idx val="2"/>
              <c:layout>
                <c:manualLayout>
                  <c:x val="-2.6244871142553854E-2"/>
                  <c:y val="4.1666666666666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D4-4122-89D3-DE06CD9F8A15}"/>
                </c:ext>
              </c:extLst>
            </c:dLbl>
            <c:dLbl>
              <c:idx val="5"/>
              <c:layout>
                <c:manualLayout>
                  <c:x val="-1.1247801918237337E-2"/>
                  <c:y val="-5.0925907361509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D4-4122-89D3-DE06CD9F8A15}"/>
                </c:ext>
              </c:extLst>
            </c:dLbl>
            <c:dLbl>
              <c:idx val="7"/>
              <c:layout>
                <c:manualLayout>
                  <c:x val="0"/>
                  <c:y val="2.314813970977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D4-4122-89D3-DE06CD9F8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QUEJAS 2022'!$C$60:$K$60</c:f>
              <c:strCache>
                <c:ptCount val="9"/>
                <c:pt idx="0">
                  <c:v>en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'ACUMULADO QUEJAS 2022'!$C$61:$K$61</c:f>
              <c:numCache>
                <c:formatCode>General</c:formatCode>
                <c:ptCount val="9"/>
                <c:pt idx="0">
                  <c:v>179</c:v>
                </c:pt>
                <c:pt idx="1">
                  <c:v>161</c:v>
                </c:pt>
                <c:pt idx="2">
                  <c:v>164</c:v>
                </c:pt>
                <c:pt idx="3">
                  <c:v>158</c:v>
                </c:pt>
                <c:pt idx="4">
                  <c:v>230</c:v>
                </c:pt>
                <c:pt idx="5">
                  <c:v>160</c:v>
                </c:pt>
                <c:pt idx="6">
                  <c:v>175</c:v>
                </c:pt>
                <c:pt idx="7">
                  <c:v>137</c:v>
                </c:pt>
                <c:pt idx="8">
                  <c:v>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8D4-4122-89D3-DE06CD9F8A15}"/>
            </c:ext>
          </c:extLst>
        </c:ser>
        <c:ser>
          <c:idx val="1"/>
          <c:order val="1"/>
          <c:tx>
            <c:strRef>
              <c:f>'ACUMULADO QUEJAS 2022'!$B$62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1.4997069224316449E-2"/>
                  <c:y val="-2.3148139709777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D4-4122-89D3-DE06CD9F8A15}"/>
                </c:ext>
              </c:extLst>
            </c:dLbl>
            <c:dLbl>
              <c:idx val="3"/>
              <c:layout>
                <c:manualLayout>
                  <c:x val="-3.5618039407751496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D4-4122-89D3-DE06CD9F8A15}"/>
                </c:ext>
              </c:extLst>
            </c:dLbl>
            <c:dLbl>
              <c:idx val="5"/>
              <c:layout>
                <c:manualLayout>
                  <c:x val="-5.6239009591185305E-3"/>
                  <c:y val="4.629627941955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D4-4122-89D3-DE06CD9F8A15}"/>
                </c:ext>
              </c:extLst>
            </c:dLbl>
            <c:dLbl>
              <c:idx val="6"/>
              <c:layout>
                <c:manualLayout>
                  <c:x val="-7.4985346121583616E-3"/>
                  <c:y val="4.1666651477598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4-4122-89D3-DE06CD9F8A15}"/>
                </c:ext>
              </c:extLst>
            </c:dLbl>
            <c:dLbl>
              <c:idx val="7"/>
              <c:layout>
                <c:manualLayout>
                  <c:x val="-2.0620970183435117E-2"/>
                  <c:y val="4.629627941955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D4-4122-89D3-DE06CD9F8A15}"/>
                </c:ext>
              </c:extLst>
            </c:dLbl>
            <c:dLbl>
              <c:idx val="8"/>
              <c:layout>
                <c:manualLayout>
                  <c:x val="-7.4985346121582246E-3"/>
                  <c:y val="2.314813970977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D4-4122-89D3-DE06CD9F8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QUEJAS 2022'!$C$60:$K$60</c:f>
              <c:strCache>
                <c:ptCount val="9"/>
                <c:pt idx="0">
                  <c:v>en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'ACUMULADO QUEJAS 2022'!$C$62:$K$62</c:f>
              <c:numCache>
                <c:formatCode>General</c:formatCode>
                <c:ptCount val="9"/>
                <c:pt idx="0">
                  <c:v>227</c:v>
                </c:pt>
                <c:pt idx="1">
                  <c:v>167</c:v>
                </c:pt>
                <c:pt idx="2">
                  <c:v>120</c:v>
                </c:pt>
                <c:pt idx="3">
                  <c:v>118</c:v>
                </c:pt>
                <c:pt idx="4">
                  <c:v>144</c:v>
                </c:pt>
                <c:pt idx="5">
                  <c:v>109</c:v>
                </c:pt>
                <c:pt idx="6">
                  <c:v>119</c:v>
                </c:pt>
                <c:pt idx="7">
                  <c:v>126</c:v>
                </c:pt>
                <c:pt idx="8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8D4-4122-89D3-DE06CD9F8A15}"/>
            </c:ext>
          </c:extLst>
        </c:ser>
        <c:ser>
          <c:idx val="2"/>
          <c:order val="2"/>
          <c:tx>
            <c:strRef>
              <c:f>'ACUMULADO QUEJAS 2022'!$B$63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746336530395577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8D4-4122-89D3-DE06CD9F8A15}"/>
                </c:ext>
              </c:extLst>
            </c:dLbl>
            <c:dLbl>
              <c:idx val="1"/>
              <c:layout>
                <c:manualLayout>
                  <c:x val="-2.6244871142553784E-2"/>
                  <c:y val="4.1666666666666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8D4-4122-89D3-DE06CD9F8A15}"/>
                </c:ext>
              </c:extLst>
            </c:dLbl>
            <c:dLbl>
              <c:idx val="2"/>
              <c:layout>
                <c:manualLayout>
                  <c:x val="-2.8119504795593411E-2"/>
                  <c:y val="2.7777777777777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8D4-4122-89D3-DE06CD9F8A15}"/>
                </c:ext>
              </c:extLst>
            </c:dLbl>
            <c:dLbl>
              <c:idx val="3"/>
              <c:layout>
                <c:manualLayout>
                  <c:x val="-9.3731682651978492E-3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8D4-4122-89D3-DE06CD9F8A15}"/>
                </c:ext>
              </c:extLst>
            </c:dLbl>
            <c:dLbl>
              <c:idx val="4"/>
              <c:layout>
                <c:manualLayout>
                  <c:x val="-2.2495603836474809E-2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8D4-4122-89D3-DE06CD9F8A15}"/>
                </c:ext>
              </c:extLst>
            </c:dLbl>
            <c:dLbl>
              <c:idx val="5"/>
              <c:layout>
                <c:manualLayout>
                  <c:x val="-3.1868772101672521E-2"/>
                  <c:y val="-3.2407395593687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8D4-4122-89D3-DE06CD9F8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QUEJAS 2022'!$C$60:$K$60</c:f>
              <c:strCache>
                <c:ptCount val="9"/>
                <c:pt idx="0">
                  <c:v>en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'ACUMULADO QUEJAS 2022'!$C$63:$K$63</c:f>
              <c:numCache>
                <c:formatCode>General</c:formatCode>
                <c:ptCount val="9"/>
                <c:pt idx="0">
                  <c:v>110</c:v>
                </c:pt>
                <c:pt idx="1">
                  <c:v>116</c:v>
                </c:pt>
                <c:pt idx="2">
                  <c:v>116</c:v>
                </c:pt>
                <c:pt idx="3">
                  <c:v>125</c:v>
                </c:pt>
                <c:pt idx="4">
                  <c:v>123</c:v>
                </c:pt>
                <c:pt idx="5">
                  <c:v>128</c:v>
                </c:pt>
                <c:pt idx="6">
                  <c:v>150</c:v>
                </c:pt>
                <c:pt idx="7">
                  <c:v>184</c:v>
                </c:pt>
                <c:pt idx="8">
                  <c:v>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38D4-4122-89D3-DE06CD9F8A15}"/>
            </c:ext>
          </c:extLst>
        </c:ser>
        <c:ser>
          <c:idx val="3"/>
          <c:order val="3"/>
          <c:tx>
            <c:strRef>
              <c:f>'ACUMULADO QUEJAS 2022'!$B$64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241940366870226E-2"/>
                  <c:y val="-2.314813970977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D4-4122-89D3-DE06CD9F8A15}"/>
                </c:ext>
              </c:extLst>
            </c:dLbl>
            <c:dLbl>
              <c:idx val="1"/>
              <c:layout>
                <c:manualLayout>
                  <c:x val="-2.8119504795593376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D4-4122-89D3-DE06CD9F8A15}"/>
                </c:ext>
              </c:extLst>
            </c:dLbl>
            <c:dLbl>
              <c:idx val="7"/>
              <c:layout>
                <c:manualLayout>
                  <c:x val="-1.4997069224316586E-2"/>
                  <c:y val="-2.777776765173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D4-4122-89D3-DE06CD9F8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QUEJAS 2022'!$C$60:$K$60</c:f>
              <c:strCache>
                <c:ptCount val="9"/>
                <c:pt idx="0">
                  <c:v>en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'ACUMULADO QUEJAS 2022'!$C$64:$K$64</c:f>
              <c:numCache>
                <c:formatCode>General</c:formatCode>
                <c:ptCount val="9"/>
                <c:pt idx="0">
                  <c:v>196</c:v>
                </c:pt>
                <c:pt idx="1">
                  <c:v>182</c:v>
                </c:pt>
                <c:pt idx="2">
                  <c:v>183</c:v>
                </c:pt>
                <c:pt idx="3">
                  <c:v>138</c:v>
                </c:pt>
                <c:pt idx="4">
                  <c:v>176</c:v>
                </c:pt>
                <c:pt idx="5">
                  <c:v>126</c:v>
                </c:pt>
                <c:pt idx="6">
                  <c:v>200</c:v>
                </c:pt>
                <c:pt idx="7">
                  <c:v>150</c:v>
                </c:pt>
                <c:pt idx="8">
                  <c:v>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38D4-4122-89D3-DE06CD9F8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7427743"/>
        <c:axId val="597419007"/>
      </c:lineChart>
      <c:catAx>
        <c:axId val="59742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97419007"/>
        <c:crosses val="autoZero"/>
        <c:auto val="1"/>
        <c:lblAlgn val="ctr"/>
        <c:lblOffset val="100"/>
        <c:noMultiLvlLbl val="0"/>
      </c:catAx>
      <c:valAx>
        <c:axId val="597419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97427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'Continuidad LV'!$K$14</c:f>
              <c:strCache>
                <c:ptCount val="1"/>
                <c:pt idx="0">
                  <c:v>Km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D5D5D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A280-4C05-B61C-D500F0C338E6}"/>
              </c:ext>
            </c:extLst>
          </c:dPt>
          <c:dPt>
            <c:idx val="1"/>
            <c:invertIfNegative val="0"/>
            <c:bubble3D val="0"/>
            <c:spPr>
              <a:solidFill>
                <a:srgbClr val="FFA75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280-4C05-B61C-D500F0C338E6}"/>
              </c:ext>
            </c:extLst>
          </c:dPt>
          <c:dPt>
            <c:idx val="2"/>
            <c:invertIfNegative val="0"/>
            <c:bubble3D val="0"/>
            <c:spPr>
              <a:solidFill>
                <a:srgbClr val="FF661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A280-4C05-B61C-D500F0C338E6}"/>
              </c:ext>
            </c:extLst>
          </c:dPt>
          <c:dLbls>
            <c:dLbl>
              <c:idx val="0"/>
              <c:layout>
                <c:manualLayout>
                  <c:x val="2.9033706736008392E-4"/>
                  <c:y val="0.42215083087280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80-4C05-B61C-D500F0C338E6}"/>
                </c:ext>
              </c:extLst>
            </c:dLbl>
            <c:dLbl>
              <c:idx val="1"/>
              <c:layout>
                <c:manualLayout>
                  <c:x val="9.137844942105313E-3"/>
                  <c:y val="0.40005129875644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80-4C05-B61C-D500F0C338E6}"/>
                </c:ext>
              </c:extLst>
            </c:dLbl>
            <c:dLbl>
              <c:idx val="2"/>
              <c:layout>
                <c:manualLayout>
                  <c:x val="1.1422354789492129E-2"/>
                  <c:y val="0.39351851851851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80-4C05-B61C-D500F0C338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'Continuidad LV'!$J$15:$J$17</c:f>
              <c:strCache>
                <c:ptCount val="3"/>
                <c:pt idx="0">
                  <c:v>2021 </c:v>
                </c:pt>
                <c:pt idx="1">
                  <c:v>Ppto 2022</c:v>
                </c:pt>
                <c:pt idx="2">
                  <c:v>2022 </c:v>
                </c:pt>
              </c:strCache>
            </c:strRef>
          </c:cat>
          <c:val>
            <c:numRef>
              <c:f>'Continuidad LV'!$K$15:$K$17</c:f>
              <c:numCache>
                <c:formatCode>_(* #,##0_);_(* \(#,##0\);_(* "-"_);_(@_)</c:formatCode>
                <c:ptCount val="3"/>
                <c:pt idx="0">
                  <c:v>1214723.6199999996</c:v>
                </c:pt>
                <c:pt idx="1">
                  <c:v>1235974</c:v>
                </c:pt>
                <c:pt idx="2">
                  <c:v>1252358.31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80-4C05-B61C-D500F0C33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5007328"/>
        <c:axId val="264983200"/>
        <c:axId val="0"/>
      </c:bar3DChart>
      <c:catAx>
        <c:axId val="26500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4983200"/>
        <c:crosses val="autoZero"/>
        <c:auto val="1"/>
        <c:lblAlgn val="ctr"/>
        <c:lblOffset val="100"/>
        <c:noMultiLvlLbl val="0"/>
      </c:catAx>
      <c:valAx>
        <c:axId val="264983200"/>
        <c:scaling>
          <c:orientation val="minMax"/>
          <c:min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00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CONTINUIDAD</a:t>
            </a:r>
            <a:r>
              <a:rPr lang="es-CO" baseline="0"/>
              <a:t> RECOLECCIÓN Y TRANSPORTE</a:t>
            </a:r>
            <a:endParaRPr lang="es-CO"/>
          </a:p>
        </c:rich>
      </c:tx>
      <c:layout>
        <c:manualLayout>
          <c:xMode val="edge"/>
          <c:yMode val="edge"/>
          <c:x val="0.16948429936552364"/>
          <c:y val="1.0205229577487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'ACUMULADO 2022'!$A$21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457754231257984E-2"/>
                  <c:y val="4.1837304685014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0D-4D01-B668-2A35122736D9}"/>
                </c:ext>
              </c:extLst>
            </c:dLbl>
            <c:dLbl>
              <c:idx val="1"/>
              <c:layout>
                <c:manualLayout>
                  <c:x val="-4.6005438733724688E-2"/>
                  <c:y val="3.6264555516209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0D-4D01-B668-2A35122736D9}"/>
                </c:ext>
              </c:extLst>
            </c:dLbl>
            <c:dLbl>
              <c:idx val="2"/>
              <c:layout>
                <c:manualLayout>
                  <c:x val="-3.6196176743591491E-2"/>
                  <c:y val="4.7410053853819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0D-4D01-B668-2A35122736D9}"/>
                </c:ext>
              </c:extLst>
            </c:dLbl>
            <c:dLbl>
              <c:idx val="4"/>
              <c:layout>
                <c:manualLayout>
                  <c:x val="-4.8457754231258164E-2"/>
                  <c:y val="-6.4044929522274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0D-4D01-B668-2A35122736D9}"/>
                </c:ext>
              </c:extLst>
            </c:dLbl>
            <c:dLbl>
              <c:idx val="5"/>
              <c:layout>
                <c:manualLayout>
                  <c:x val="-4.3553123236191385E-2"/>
                  <c:y val="-5.84721803534703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0D-4D01-B668-2A3512273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2022'!$B$17:$J$17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'ACUMULADO 2022'!$B$21:$J$21</c:f>
              <c:numCache>
                <c:formatCode>_(* #,##0_);_(* \(#,##0\);_(* "-"_);_(@_)</c:formatCode>
                <c:ptCount val="9"/>
                <c:pt idx="0">
                  <c:v>5096</c:v>
                </c:pt>
                <c:pt idx="1">
                  <c:v>4728</c:v>
                </c:pt>
                <c:pt idx="2">
                  <c:v>5319</c:v>
                </c:pt>
                <c:pt idx="3">
                  <c:v>4966</c:v>
                </c:pt>
                <c:pt idx="4">
                  <c:v>5122</c:v>
                </c:pt>
                <c:pt idx="5">
                  <c:v>5148</c:v>
                </c:pt>
                <c:pt idx="6">
                  <c:v>5319</c:v>
                </c:pt>
                <c:pt idx="7">
                  <c:v>5148</c:v>
                </c:pt>
                <c:pt idx="8">
                  <c:v>5148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00D-4D01-B668-2A35122736D9}"/>
            </c:ext>
          </c:extLst>
        </c:ser>
        <c:ser>
          <c:idx val="1"/>
          <c:order val="1"/>
          <c:tx>
            <c:strRef>
              <c:f>'ACUMULADO 2022'!$A$22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6005438733724778E-2"/>
                  <c:y val="7.52737996978429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0D-4D01-B668-2A35122736D9}"/>
                </c:ext>
              </c:extLst>
            </c:dLbl>
            <c:dLbl>
              <c:idx val="5"/>
              <c:layout>
                <c:manualLayout>
                  <c:x val="-4.8457754231257984E-2"/>
                  <c:y val="5.855555219142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0D-4D01-B668-2A35122736D9}"/>
                </c:ext>
              </c:extLst>
            </c:dLbl>
            <c:dLbl>
              <c:idx val="8"/>
              <c:layout>
                <c:manualLayout>
                  <c:x val="-3.3337008588318007E-2"/>
                  <c:y val="6.2020507041901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0D-4D01-B668-2A3512273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2022'!$B$17:$J$17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'ACUMULADO 2022'!$B$22:$J$22</c:f>
              <c:numCache>
                <c:formatCode>_(* #,##0_);_(* \(#,##0\);_(* "-"_);_(@_)</c:formatCode>
                <c:ptCount val="9"/>
                <c:pt idx="0">
                  <c:v>5169</c:v>
                </c:pt>
                <c:pt idx="1">
                  <c:v>4776</c:v>
                </c:pt>
                <c:pt idx="2">
                  <c:v>5373</c:v>
                </c:pt>
                <c:pt idx="3">
                  <c:v>5174</c:v>
                </c:pt>
                <c:pt idx="4">
                  <c:v>5174</c:v>
                </c:pt>
                <c:pt idx="5">
                  <c:v>5174</c:v>
                </c:pt>
                <c:pt idx="6">
                  <c:v>5033</c:v>
                </c:pt>
                <c:pt idx="7">
                  <c:v>5373</c:v>
                </c:pt>
                <c:pt idx="8">
                  <c:v>5177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00D-4D01-B668-2A35122736D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55535903"/>
        <c:axId val="1043035487"/>
      </c:lineChart>
      <c:catAx>
        <c:axId val="1455535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43035487"/>
        <c:crosses val="autoZero"/>
        <c:auto val="1"/>
        <c:lblAlgn val="ctr"/>
        <c:lblOffset val="100"/>
        <c:noMultiLvlLbl val="0"/>
      </c:catAx>
      <c:valAx>
        <c:axId val="1043035487"/>
        <c:scaling>
          <c:orientation val="minMax"/>
        </c:scaling>
        <c:delete val="0"/>
        <c:axPos val="l"/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55535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</cdr:x>
      <cdr:y>0.93394</cdr:y>
    </cdr:from>
    <cdr:to>
      <cdr:x>0.42684</cdr:x>
      <cdr:y>0.95702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7D6B81CB-21E6-498F-9A2E-C276366051F3}"/>
            </a:ext>
          </a:extLst>
        </cdr:cNvPr>
        <cdr:cNvSpPr/>
      </cdr:nvSpPr>
      <cdr:spPr>
        <a:xfrm xmlns:a="http://schemas.openxmlformats.org/drawingml/2006/main">
          <a:off x="2243057" y="3157553"/>
          <a:ext cx="372870" cy="78058"/>
        </a:xfrm>
        <a:prstGeom xmlns:a="http://schemas.openxmlformats.org/drawingml/2006/main" prst="rect">
          <a:avLst/>
        </a:prstGeom>
        <a:solidFill xmlns:a="http://schemas.openxmlformats.org/drawingml/2006/main">
          <a:srgbClr val="D6733D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B8486-86B6-4101-881B-2EE92855FC84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32D55-C40E-4837-A652-435DA7411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84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845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434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6183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4262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7487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/>
          </a:p>
          <a:p>
            <a:endParaRPr lang="es-CO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3976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="1" dirty="0"/>
          </a:p>
          <a:p>
            <a:endParaRPr lang="es-CO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91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4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633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545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270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058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234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1144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32D55-C40E-4837-A652-435DA741114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561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56632-2098-9F3C-5DC3-FA626E96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9B48F9-9922-41F1-D2B1-49BCBBF31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8F945C-0887-8DDA-399A-AC24447E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CA0CF4-EE06-04BD-B12C-9C197F75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C917AA-E9C6-FF41-0EA9-2FB8AFFB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934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1A682-969E-E880-06AE-0680E9A8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E16A5A-B03E-711E-8D74-9DCDBDF57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38A2E7-ECF1-4CDC-B2FD-FB47C82E8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3FB001-2FAE-A474-4DD3-4521F9B3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7B64E3-81A0-8D75-A572-F1B6BEB3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979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46EA9C-F514-32A5-4736-32B9D1D19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530808-AC9D-AF47-7495-9F3991A8E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84331F-658C-0AAF-F272-5512F565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95E056-2972-BDE5-AC8B-C2D3A6B7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52A8D4-C530-79B5-B9A5-D4843CB7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38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EC208-7726-813F-30AC-1EE90A52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56D806-3AEE-9A5F-50F7-FB91A8BA9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EF3522-F396-7C0D-3829-6653CA86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2D07FD-571B-A78B-ED4B-35087A67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C5E9C-E9E5-BCFE-67DC-B633D262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585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AB6B1-F31B-7021-4BB7-EAFB8554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EB879E-CE78-4A47-FD67-516104F2D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38AD8A-83DA-BEF5-738D-CB77CCD2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E40571-BD9B-97EC-D3F5-E1FD6B07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1C799C-6C91-2120-82F0-73C8A03E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623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B59B2-3F0F-6E6A-AD1B-CA3057C8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EDB97F-4A0B-39D5-232F-4BE774FF2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DA28F0-4704-B66A-A1E4-6F973CCC4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1F009B-2051-FE1D-3F1F-CE917B9F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C73C32-3BDE-AC85-680C-B7EAA2E6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8BCE45-25F0-D050-B7DE-8A974BA8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651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83070-D2F7-198B-42C3-3F9A3E97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D128A4-485E-FBB7-D58A-ADF391A97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1C79CB-8856-1958-F197-B92497438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ECA982-8975-BBE4-B6D3-9D03667C1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0569A7-4D83-BAD9-4629-7475F423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CA65F6-B3C5-A6AD-6A1A-46C78B5F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2D6DB7-1543-99E4-0046-F37D5A09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8CD670-1044-C59B-9924-DCED7F90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47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CD0E3-A687-6B87-4DC3-67DDBAFC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E4F39A1-425F-40B5-84F1-DFC97886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F94953-79B5-1D9C-55B3-643E8F09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2BF938-EBB6-7E94-1E8D-016BA2A7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254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B11D81-E2C3-4669-A3F5-AAE769F6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D5F117-78CA-1727-FB88-D9AC7BA7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F3CBA-FDB5-E674-384F-01F2D226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07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C4E8E-A9B7-BBCF-4303-F6905F0A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CA33B-9346-F4B6-E151-F30911E45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728ECB-0DBC-68EB-2655-BF80C58B3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7219EE-DB89-FDAC-C939-B9CAF779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4E563A-C2FE-214B-1AE4-8CFA3DD2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A9EFBD-8EC5-63CA-95A3-C2A6A7E7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523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077D7-8D69-DC7B-BA81-89BFC7F0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9EC066-ED7A-0A03-6B9E-086A5F457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F1CA79-03CD-ED22-C82F-18CBA864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E9DCB8-7DA7-577F-A4AB-F76F8414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106D60-FA3C-6C05-3D8E-F583E1C0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0E5FF6-0093-627F-B8FC-0A25B6D3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33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03C462-EB1E-CC2C-4A2E-846D55C4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01EBE4-860F-9340-8538-183362C42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63CC7-E3E9-35C8-D8DD-5D75B6EB9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F72FF-69F6-4130-9D68-D6CD0632A2CF}" type="datetimeFigureOut">
              <a:rPr lang="es-CO" smtClean="0"/>
              <a:t>4/11/2022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2A218F-A0FE-E7DD-4660-34FDED6D9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E0386E-8E3E-1BE3-DE17-BDC0D5914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5B15F-C4EC-4564-979C-2C5EBBDB13D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423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5.xml"/><Relationship Id="rId3" Type="http://schemas.openxmlformats.org/officeDocument/2006/relationships/image" Target="../media/image5.jpeg"/><Relationship Id="rId7" Type="http://schemas.openxmlformats.org/officeDocument/2006/relationships/slide" Target="slide13.xml"/><Relationship Id="rId12" Type="http://schemas.openxmlformats.org/officeDocument/2006/relationships/slide" Target="slide10.xml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slide" Target="slide11.xml"/><Relationship Id="rId5" Type="http://schemas.openxmlformats.org/officeDocument/2006/relationships/slide" Target="slide16.xml"/><Relationship Id="rId15" Type="http://schemas.openxmlformats.org/officeDocument/2006/relationships/slide" Target="slide7.xml"/><Relationship Id="rId10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hombre, exterior, viendo&#10;&#10;Descripción generada automáticamente">
            <a:extLst>
              <a:ext uri="{FF2B5EF4-FFF2-40B4-BE49-F238E27FC236}">
                <a16:creationId xmlns:a16="http://schemas.microsoft.com/office/drawing/2014/main" id="{D38CF289-98CE-FD41-DE88-DB63B7444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B48B801B-B6D8-E831-797B-4E463F2B6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0283"/>
            <a:ext cx="8727440" cy="229755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B6233C3D-F549-0100-FD4F-06B4B30EF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82" y="4955813"/>
            <a:ext cx="4507418" cy="24272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B531D6-ADF9-A7D9-AB68-07E8923771E9}"/>
              </a:ext>
            </a:extLst>
          </p:cNvPr>
          <p:cNvSpPr txBox="1"/>
          <p:nvPr/>
        </p:nvSpPr>
        <p:spPr>
          <a:xfrm>
            <a:off x="457200" y="4899729"/>
            <a:ext cx="827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VAG Rounded Std Thin" panose="020F0802020204020204" pitchFamily="34" charset="0"/>
              </a:rPr>
              <a:t>CUADRO DE MANDO INTEGRAL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1947DA-F8CF-D4D2-BDB3-5E5B38F468AB}"/>
              </a:ext>
            </a:extLst>
          </p:cNvPr>
          <p:cNvSpPr txBox="1"/>
          <p:nvPr/>
        </p:nvSpPr>
        <p:spPr>
          <a:xfrm>
            <a:off x="980388" y="5550179"/>
            <a:ext cx="670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VAG Rounded Std Light" panose="020F0502020204020204" pitchFamily="34" charset="0"/>
              </a:rPr>
              <a:t>SEPTIEMBRE 2022 – TRIMESTRE 3 </a:t>
            </a:r>
            <a:endParaRPr lang="es-CO" sz="2800" dirty="0">
              <a:solidFill>
                <a:schemeClr val="bg1"/>
              </a:solidFill>
              <a:latin typeface="VAG Rounded Std Light" panose="020F05020202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1B5886-E133-37FF-7F27-A25AE8F5E7FA}"/>
              </a:ext>
            </a:extLst>
          </p:cNvPr>
          <p:cNvSpPr txBox="1"/>
          <p:nvPr/>
        </p:nvSpPr>
        <p:spPr>
          <a:xfrm rot="16200000">
            <a:off x="-757829" y="4868708"/>
            <a:ext cx="1783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spc="300" dirty="0">
                <a:solidFill>
                  <a:schemeClr val="bg1"/>
                </a:solidFill>
              </a:rPr>
              <a:t>OCTUBRE 20 - 2022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Vista general de diapositiva 3">
                <a:extLst>
                  <a:ext uri="{FF2B5EF4-FFF2-40B4-BE49-F238E27FC236}">
                    <a16:creationId xmlns:a16="http://schemas.microsoft.com/office/drawing/2014/main" id="{ACA56487-1E9F-4467-B6F4-6C8DC0D700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1404191"/>
                  </p:ext>
                </p:extLst>
              </p:nvPr>
            </p:nvGraphicFramePr>
            <p:xfrm>
              <a:off x="-3732412" y="4315641"/>
              <a:ext cx="3048000" cy="1714500"/>
            </p:xfrm>
            <a:graphic>
              <a:graphicData uri="http://schemas.microsoft.com/office/powerpoint/2016/slidezoom">
                <pslz:sldZm>
                  <pslz:sldZmObj sldId="261" cId="969849487">
                    <pslz:zmPr id="{8D2CDE46-8430-48D4-B051-20260D3F89B5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Vista general de diapositiva 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CA56487-1E9F-4467-B6F4-6C8DC0D700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732412" y="431564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8201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DBEB916-21EE-1719-326A-E20ED4CFB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" y="-21897"/>
            <a:ext cx="12192000" cy="6858000"/>
          </a:xfrm>
          <a:prstGeom prst="rect">
            <a:avLst/>
          </a:prstGeom>
        </p:spPr>
      </p:pic>
      <p:sp>
        <p:nvSpPr>
          <p:cNvPr id="50" name="CuadroTexto 49">
            <a:hlinkClick r:id="rId4" action="ppaction://hlinksldjump"/>
            <a:extLst>
              <a:ext uri="{FF2B5EF4-FFF2-40B4-BE49-F238E27FC236}">
                <a16:creationId xmlns:a16="http://schemas.microsoft.com/office/drawing/2014/main" id="{A9279DE4-B937-4CC3-BB2A-0476F3DF2355}"/>
              </a:ext>
            </a:extLst>
          </p:cNvPr>
          <p:cNvSpPr txBox="1"/>
          <p:nvPr/>
        </p:nvSpPr>
        <p:spPr>
          <a:xfrm>
            <a:off x="6207760" y="166805"/>
            <a:ext cx="542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CARTERA EN MORA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2BD275A-E0BF-41A2-87B5-81060DFA5E4B}"/>
              </a:ext>
            </a:extLst>
          </p:cNvPr>
          <p:cNvSpPr txBox="1"/>
          <p:nvPr/>
        </p:nvSpPr>
        <p:spPr>
          <a:xfrm>
            <a:off x="6602730" y="640412"/>
            <a:ext cx="431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Cartera &gt; 60 días/Ingreso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6B3CAFC5-05AF-494F-BCA1-8ECBB4F7B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859108"/>
              </p:ext>
            </p:extLst>
          </p:nvPr>
        </p:nvGraphicFramePr>
        <p:xfrm>
          <a:off x="20319" y="836338"/>
          <a:ext cx="4381498" cy="515620"/>
        </p:xfrm>
        <a:graphic>
          <a:graphicData uri="http://schemas.openxmlformats.org/drawingml/2006/table">
            <a:tbl>
              <a:tblPr firstRow="1"/>
              <a:tblGrid>
                <a:gridCol w="845305">
                  <a:extLst>
                    <a:ext uri="{9D8B030D-6E8A-4147-A177-3AD203B41FA5}">
                      <a16:colId xmlns:a16="http://schemas.microsoft.com/office/drawing/2014/main" val="4263884953"/>
                    </a:ext>
                  </a:extLst>
                </a:gridCol>
                <a:gridCol w="845305">
                  <a:extLst>
                    <a:ext uri="{9D8B030D-6E8A-4147-A177-3AD203B41FA5}">
                      <a16:colId xmlns:a16="http://schemas.microsoft.com/office/drawing/2014/main" val="946162603"/>
                    </a:ext>
                  </a:extLst>
                </a:gridCol>
                <a:gridCol w="845305">
                  <a:extLst>
                    <a:ext uri="{9D8B030D-6E8A-4147-A177-3AD203B41FA5}">
                      <a16:colId xmlns:a16="http://schemas.microsoft.com/office/drawing/2014/main" val="3635006770"/>
                    </a:ext>
                  </a:extLst>
                </a:gridCol>
                <a:gridCol w="845305">
                  <a:extLst>
                    <a:ext uri="{9D8B030D-6E8A-4147-A177-3AD203B41FA5}">
                      <a16:colId xmlns:a16="http://schemas.microsoft.com/office/drawing/2014/main" val="1002765401"/>
                    </a:ext>
                  </a:extLst>
                </a:gridCol>
                <a:gridCol w="1000278">
                  <a:extLst>
                    <a:ext uri="{9D8B030D-6E8A-4147-A177-3AD203B41FA5}">
                      <a16:colId xmlns:a16="http://schemas.microsoft.com/office/drawing/2014/main" val="3943236057"/>
                    </a:ext>
                  </a:extLst>
                </a:gridCol>
              </a:tblGrid>
              <a:tr h="2802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30227"/>
                  </a:ext>
                </a:extLst>
              </a:tr>
              <a:tr h="15953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1.96%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1,41%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1,41%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1,91%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878532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1570C36F-357D-4DA5-92B7-0765022493F2}"/>
              </a:ext>
            </a:extLst>
          </p:cNvPr>
          <p:cNvSpPr txBox="1"/>
          <p:nvPr/>
        </p:nvSpPr>
        <p:spPr>
          <a:xfrm>
            <a:off x="8237981" y="4377052"/>
            <a:ext cx="3878103" cy="1680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600" b="1" i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Validación de servicios suscritos.</a:t>
            </a:r>
          </a:p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MX" sz="800" b="1" i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600" b="1" i="1" dirty="0">
                <a:solidFill>
                  <a:schemeClr val="bg1"/>
                </a:solidFill>
                <a:latin typeface="Calibri" panose="020F0502020204030204"/>
              </a:rPr>
              <a:t>Trabajo conjunto con facturación  Emvarias y EPM – Depuración facturación</a:t>
            </a:r>
          </a:p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MX" sz="800" b="1" i="1" kern="1200" dirty="0">
              <a:solidFill>
                <a:schemeClr val="bg1"/>
              </a:solidFill>
              <a:highlight>
                <a:srgbClr val="FFFF00"/>
              </a:highlight>
              <a:latin typeface="Calibri" panose="020F0502020204030204"/>
              <a:ea typeface="+mn-ea"/>
              <a:cs typeface="+mn-cs"/>
            </a:endParaRPr>
          </a:p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600" b="1" i="1" dirty="0">
                <a:solidFill>
                  <a:schemeClr val="bg1"/>
                </a:solidFill>
                <a:latin typeface="Calibri" panose="020F0502020204030204"/>
              </a:rPr>
              <a:t>Facturación – cartera y  comercial en la depuración de la cartera</a:t>
            </a:r>
            <a:endParaRPr lang="es-CO" sz="1600" b="1" i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360ED36D-5721-4FE7-BA20-5CDD91866AEF}"/>
              </a:ext>
            </a:extLst>
          </p:cNvPr>
          <p:cNvSpPr/>
          <p:nvPr/>
        </p:nvSpPr>
        <p:spPr>
          <a:xfrm>
            <a:off x="-39665" y="37713"/>
            <a:ext cx="6135665" cy="71984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Clientes y Mercados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172DF3-38E7-499F-8713-D99AF9502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05" y="1029675"/>
            <a:ext cx="7949679" cy="3025865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F8C9856-AFE6-4D38-96B1-B6D8B4BD1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2188"/>
              </p:ext>
            </p:extLst>
          </p:nvPr>
        </p:nvGraphicFramePr>
        <p:xfrm>
          <a:off x="4401817" y="4523506"/>
          <a:ext cx="3738573" cy="1387552"/>
        </p:xfrm>
        <a:graphic>
          <a:graphicData uri="http://schemas.openxmlformats.org/drawingml/2006/table">
            <a:tbl>
              <a:tblPr/>
              <a:tblGrid>
                <a:gridCol w="1731354">
                  <a:extLst>
                    <a:ext uri="{9D8B030D-6E8A-4147-A177-3AD203B41FA5}">
                      <a16:colId xmlns:a16="http://schemas.microsoft.com/office/drawing/2014/main" val="1588670473"/>
                    </a:ext>
                  </a:extLst>
                </a:gridCol>
                <a:gridCol w="1059366">
                  <a:extLst>
                    <a:ext uri="{9D8B030D-6E8A-4147-A177-3AD203B41FA5}">
                      <a16:colId xmlns:a16="http://schemas.microsoft.com/office/drawing/2014/main" val="3836591941"/>
                    </a:ext>
                  </a:extLst>
                </a:gridCol>
                <a:gridCol w="947853">
                  <a:extLst>
                    <a:ext uri="{9D8B030D-6E8A-4147-A177-3AD203B41FA5}">
                      <a16:colId xmlns:a16="http://schemas.microsoft.com/office/drawing/2014/main" val="1967365464"/>
                    </a:ext>
                  </a:extLst>
                </a:gridCol>
              </a:tblGrid>
              <a:tr h="69377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Variación anual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Variación 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825624"/>
                  </a:ext>
                </a:extLst>
              </a:tr>
              <a:tr h="3468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Cartera &gt; 60 días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-8,4%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-2,02%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099786"/>
                  </a:ext>
                </a:extLst>
              </a:tr>
              <a:tr h="3468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Ingresos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0,34%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2,57%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224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96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ombre, fuego&#10;&#10;Descripción generada automáticamente">
            <a:extLst>
              <a:ext uri="{FF2B5EF4-FFF2-40B4-BE49-F238E27FC236}">
                <a16:creationId xmlns:a16="http://schemas.microsoft.com/office/drawing/2014/main" id="{DAC04164-13F7-252E-6CF2-AB20BCF2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573"/>
            <a:ext cx="12192000" cy="6858000"/>
          </a:xfrm>
          <a:prstGeom prst="rect">
            <a:avLst/>
          </a:prstGeom>
        </p:spPr>
      </p:pic>
      <p:sp>
        <p:nvSpPr>
          <p:cNvPr id="10" name="CuadroTexto 9">
            <a:hlinkClick r:id="rId4" action="ppaction://hlinksldjump"/>
            <a:extLst>
              <a:ext uri="{FF2B5EF4-FFF2-40B4-BE49-F238E27FC236}">
                <a16:creationId xmlns:a16="http://schemas.microsoft.com/office/drawing/2014/main" id="{46C27AAA-D507-DCE8-2EF1-BAEFAA8B3712}"/>
              </a:ext>
            </a:extLst>
          </p:cNvPr>
          <p:cNvSpPr txBox="1"/>
          <p:nvPr/>
        </p:nvSpPr>
        <p:spPr>
          <a:xfrm>
            <a:off x="5326329" y="731812"/>
            <a:ext cx="6368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CONTINUIDAD EN BARRIDO Y LIMPIEZA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CA297DB1-1626-435A-86F9-C7DB5B72A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146312"/>
              </p:ext>
            </p:extLst>
          </p:nvPr>
        </p:nvGraphicFramePr>
        <p:xfrm>
          <a:off x="5326329" y="6126188"/>
          <a:ext cx="4542881" cy="658239"/>
        </p:xfrm>
        <a:graphic>
          <a:graphicData uri="http://schemas.openxmlformats.org/drawingml/2006/table">
            <a:tbl>
              <a:tblPr firstRow="1"/>
              <a:tblGrid>
                <a:gridCol w="876440">
                  <a:extLst>
                    <a:ext uri="{9D8B030D-6E8A-4147-A177-3AD203B41FA5}">
                      <a16:colId xmlns:a16="http://schemas.microsoft.com/office/drawing/2014/main" val="425497840"/>
                    </a:ext>
                  </a:extLst>
                </a:gridCol>
                <a:gridCol w="876440">
                  <a:extLst>
                    <a:ext uri="{9D8B030D-6E8A-4147-A177-3AD203B41FA5}">
                      <a16:colId xmlns:a16="http://schemas.microsoft.com/office/drawing/2014/main" val="2447597525"/>
                    </a:ext>
                  </a:extLst>
                </a:gridCol>
                <a:gridCol w="876440">
                  <a:extLst>
                    <a:ext uri="{9D8B030D-6E8A-4147-A177-3AD203B41FA5}">
                      <a16:colId xmlns:a16="http://schemas.microsoft.com/office/drawing/2014/main" val="838014283"/>
                    </a:ext>
                  </a:extLst>
                </a:gridCol>
                <a:gridCol w="1037121">
                  <a:extLst>
                    <a:ext uri="{9D8B030D-6E8A-4147-A177-3AD203B41FA5}">
                      <a16:colId xmlns:a16="http://schemas.microsoft.com/office/drawing/2014/main" val="1476799087"/>
                    </a:ext>
                  </a:extLst>
                </a:gridCol>
                <a:gridCol w="876440">
                  <a:extLst>
                    <a:ext uri="{9D8B030D-6E8A-4147-A177-3AD203B41FA5}">
                      <a16:colId xmlns:a16="http://schemas.microsoft.com/office/drawing/2014/main" val="3797298421"/>
                    </a:ext>
                  </a:extLst>
                </a:gridCol>
              </a:tblGrid>
              <a:tr h="435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64295"/>
                  </a:ext>
                </a:extLst>
              </a:tr>
              <a:tr h="222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103%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101%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5805" marR="5805" marT="5805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504435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4B3213D7-6158-49EE-9AC1-17DA9708F196}"/>
              </a:ext>
            </a:extLst>
          </p:cNvPr>
          <p:cNvSpPr txBox="1"/>
          <p:nvPr/>
        </p:nvSpPr>
        <p:spPr>
          <a:xfrm>
            <a:off x="5527737" y="4566321"/>
            <a:ext cx="6542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i="1" dirty="0"/>
              <a:t>-  Rediseño en las diferentes zonas</a:t>
            </a:r>
          </a:p>
          <a:p>
            <a:pPr marL="285750" indent="-285750" algn="just">
              <a:buFontTx/>
              <a:buChar char="-"/>
            </a:pPr>
            <a:r>
              <a:rPr lang="es-MX" b="1" i="1" dirty="0">
                <a:solidFill>
                  <a:schemeClr val="accent2"/>
                </a:solidFill>
              </a:rPr>
              <a:t>Mes Septiembre   </a:t>
            </a:r>
            <a:r>
              <a:rPr lang="es-MX" i="1" dirty="0"/>
              <a:t>- Trabajo de campo y logístico para el rediseño de la  </a:t>
            </a:r>
            <a:r>
              <a:rPr lang="es-MX" b="1" i="1" dirty="0">
                <a:solidFill>
                  <a:schemeClr val="accent2"/>
                </a:solidFill>
              </a:rPr>
              <a:t>Zona Centro tarde </a:t>
            </a:r>
            <a:r>
              <a:rPr lang="es-MX" i="1" dirty="0"/>
              <a:t>- sectores turísticos, comerciales, y general zonas de alta afluencia de visitantes de la ciudad.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93F5149-A181-4C06-B0B8-49B8278CDFF7}"/>
              </a:ext>
            </a:extLst>
          </p:cNvPr>
          <p:cNvSpPr txBox="1"/>
          <p:nvPr/>
        </p:nvSpPr>
        <p:spPr>
          <a:xfrm>
            <a:off x="5527738" y="4181177"/>
            <a:ext cx="6201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i="1" dirty="0"/>
              <a:t>Ejecución de </a:t>
            </a:r>
            <a:r>
              <a:rPr lang="es-CO" b="1" i="1" dirty="0">
                <a:solidFill>
                  <a:srgbClr val="FF871C"/>
                </a:solidFill>
              </a:rPr>
              <a:t>37.635 Km </a:t>
            </a:r>
            <a:r>
              <a:rPr lang="es-CO" i="1" dirty="0"/>
              <a:t>más que el año 2021 – </a:t>
            </a:r>
            <a:r>
              <a:rPr lang="es-CO" b="1" i="1" dirty="0">
                <a:solidFill>
                  <a:srgbClr val="FF871C"/>
                </a:solidFill>
              </a:rPr>
              <a:t>3,10%</a:t>
            </a:r>
          </a:p>
        </p:txBody>
      </p:sp>
      <p:pic>
        <p:nvPicPr>
          <p:cNvPr id="12" name="Imagen 11" descr="Patrón de fondo&#10;&#10;Descripción generada automáticamente">
            <a:extLst>
              <a:ext uri="{FF2B5EF4-FFF2-40B4-BE49-F238E27FC236}">
                <a16:creationId xmlns:a16="http://schemas.microsoft.com/office/drawing/2014/main" id="{B6FFE0FF-325E-43B6-AE0F-EEA9A5E1B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6118" y="599356"/>
            <a:ext cx="618745" cy="6680201"/>
          </a:xfrm>
          <a:prstGeom prst="rect">
            <a:avLst/>
          </a:prstGeom>
        </p:spPr>
      </p:pic>
      <p:sp>
        <p:nvSpPr>
          <p:cNvPr id="14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AA1A1ED3-0145-474A-8ACA-C1430945C6AE}"/>
              </a:ext>
            </a:extLst>
          </p:cNvPr>
          <p:cNvSpPr/>
          <p:nvPr/>
        </p:nvSpPr>
        <p:spPr>
          <a:xfrm>
            <a:off x="6095999" y="-59951"/>
            <a:ext cx="6095999" cy="71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Operaciones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88E2C771-87DD-472E-8AFA-E99B85D9C8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766435"/>
              </p:ext>
            </p:extLst>
          </p:nvPr>
        </p:nvGraphicFramePr>
        <p:xfrm>
          <a:off x="5527737" y="977388"/>
          <a:ext cx="6368460" cy="287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47744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owerPoint&#10;&#10;Descripción generada automáticamente">
            <a:extLst>
              <a:ext uri="{FF2B5EF4-FFF2-40B4-BE49-F238E27FC236}">
                <a16:creationId xmlns:a16="http://schemas.microsoft.com/office/drawing/2014/main" id="{61FCE174-4FCB-51B6-1C54-4C7381B11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hlinkClick r:id="rId4" action="ppaction://hlinksldjump"/>
            <a:extLst>
              <a:ext uri="{FF2B5EF4-FFF2-40B4-BE49-F238E27FC236}">
                <a16:creationId xmlns:a16="http://schemas.microsoft.com/office/drawing/2014/main" id="{CDAF9DCC-8146-6D93-E7DC-9B5FA224649C}"/>
              </a:ext>
            </a:extLst>
          </p:cNvPr>
          <p:cNvSpPr txBox="1"/>
          <p:nvPr/>
        </p:nvSpPr>
        <p:spPr>
          <a:xfrm>
            <a:off x="6180913" y="56054"/>
            <a:ext cx="590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spc="300" dirty="0">
                <a:solidFill>
                  <a:srgbClr val="EE750A"/>
                </a:solidFill>
                <a:latin typeface="VAG Rounded Std Thin" panose="020F0802020204020204" pitchFamily="34" charset="0"/>
              </a:rPr>
              <a:t>CONTINUIDAD EN RECOLECCION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4857923-E9FE-4CAD-95FE-E196B444F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59262"/>
              </p:ext>
            </p:extLst>
          </p:nvPr>
        </p:nvGraphicFramePr>
        <p:xfrm>
          <a:off x="6820659" y="575223"/>
          <a:ext cx="4568491" cy="643668"/>
        </p:xfrm>
        <a:graphic>
          <a:graphicData uri="http://schemas.openxmlformats.org/drawingml/2006/table">
            <a:tbl>
              <a:tblPr firstRow="1"/>
              <a:tblGrid>
                <a:gridCol w="881381">
                  <a:extLst>
                    <a:ext uri="{9D8B030D-6E8A-4147-A177-3AD203B41FA5}">
                      <a16:colId xmlns:a16="http://schemas.microsoft.com/office/drawing/2014/main" val="425497840"/>
                    </a:ext>
                  </a:extLst>
                </a:gridCol>
                <a:gridCol w="881381">
                  <a:extLst>
                    <a:ext uri="{9D8B030D-6E8A-4147-A177-3AD203B41FA5}">
                      <a16:colId xmlns:a16="http://schemas.microsoft.com/office/drawing/2014/main" val="2447597525"/>
                    </a:ext>
                  </a:extLst>
                </a:gridCol>
                <a:gridCol w="881381">
                  <a:extLst>
                    <a:ext uri="{9D8B030D-6E8A-4147-A177-3AD203B41FA5}">
                      <a16:colId xmlns:a16="http://schemas.microsoft.com/office/drawing/2014/main" val="838014283"/>
                    </a:ext>
                  </a:extLst>
                </a:gridCol>
                <a:gridCol w="1042967">
                  <a:extLst>
                    <a:ext uri="{9D8B030D-6E8A-4147-A177-3AD203B41FA5}">
                      <a16:colId xmlns:a16="http://schemas.microsoft.com/office/drawing/2014/main" val="1476799087"/>
                    </a:ext>
                  </a:extLst>
                </a:gridCol>
                <a:gridCol w="881381">
                  <a:extLst>
                    <a:ext uri="{9D8B030D-6E8A-4147-A177-3AD203B41FA5}">
                      <a16:colId xmlns:a16="http://schemas.microsoft.com/office/drawing/2014/main" val="3797298421"/>
                    </a:ext>
                  </a:extLst>
                </a:gridCol>
              </a:tblGrid>
              <a:tr h="381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64295"/>
                  </a:ext>
                </a:extLst>
              </a:tr>
              <a:tr h="261818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200" b="1" i="1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504435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1E34D98-FF44-485E-920C-C5C4805F7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550940"/>
              </p:ext>
            </p:extLst>
          </p:nvPr>
        </p:nvGraphicFramePr>
        <p:xfrm>
          <a:off x="8995212" y="2293060"/>
          <a:ext cx="2638974" cy="638969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19487">
                  <a:extLst>
                    <a:ext uri="{9D8B030D-6E8A-4147-A177-3AD203B41FA5}">
                      <a16:colId xmlns:a16="http://schemas.microsoft.com/office/drawing/2014/main" val="2036401281"/>
                    </a:ext>
                  </a:extLst>
                </a:gridCol>
                <a:gridCol w="1319487">
                  <a:extLst>
                    <a:ext uri="{9D8B030D-6E8A-4147-A177-3AD203B41FA5}">
                      <a16:colId xmlns:a16="http://schemas.microsoft.com/office/drawing/2014/main" val="204560509"/>
                    </a:ext>
                  </a:extLst>
                </a:gridCol>
              </a:tblGrid>
              <a:tr h="35293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E750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45.994 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E7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368929"/>
                  </a:ext>
                </a:extLst>
              </a:tr>
              <a:tr h="28603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E750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46.423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E7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22237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EF9622AA-D5AE-45F7-8F08-1A349B495064}"/>
              </a:ext>
            </a:extLst>
          </p:cNvPr>
          <p:cNvSpPr txBox="1"/>
          <p:nvPr/>
        </p:nvSpPr>
        <p:spPr>
          <a:xfrm>
            <a:off x="8617466" y="1704606"/>
            <a:ext cx="3383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000" b="1" spc="300" dirty="0">
                <a:solidFill>
                  <a:schemeClr val="bg1">
                    <a:lumMod val="50000"/>
                  </a:schemeClr>
                </a:solidFill>
                <a:latin typeface="VAG Rounded Std Thin" panose="020F0802020204020204" pitchFamily="34" charset="0"/>
              </a:rPr>
              <a:t>Servicios Ejecutados</a:t>
            </a:r>
            <a:endParaRPr lang="es-MX" sz="2000" b="1" spc="300" dirty="0">
              <a:solidFill>
                <a:schemeClr val="bg1">
                  <a:lumMod val="50000"/>
                </a:schemeClr>
              </a:solidFill>
              <a:latin typeface="VAG Rounded Std Thin" panose="020F0802020204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150C45-5EA4-41E3-9806-83DBF87D6D45}"/>
              </a:ext>
            </a:extLst>
          </p:cNvPr>
          <p:cNvSpPr txBox="1"/>
          <p:nvPr/>
        </p:nvSpPr>
        <p:spPr>
          <a:xfrm>
            <a:off x="8649995" y="3737622"/>
            <a:ext cx="33735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MX" i="1" dirty="0">
                <a:solidFill>
                  <a:schemeClr val="bg1">
                    <a:lumMod val="50000"/>
                  </a:schemeClr>
                </a:solidFill>
              </a:rPr>
              <a:t>Con respecto al año 2021, se presenta un aumento de 0.93% en la cantidad de frecuencias diseñadas y cumplidas para la prestación del servicio, que equivalen a 429 servicios adicionales.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4B2D025D-227F-44C0-971C-A0D248C76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720379"/>
              </p:ext>
            </p:extLst>
          </p:nvPr>
        </p:nvGraphicFramePr>
        <p:xfrm>
          <a:off x="224825" y="996413"/>
          <a:ext cx="5010116" cy="908248"/>
        </p:xfrm>
        <a:graphic>
          <a:graphicData uri="http://schemas.openxmlformats.org/drawingml/2006/table">
            <a:tbl>
              <a:tblPr firstRow="1"/>
              <a:tblGrid>
                <a:gridCol w="966582">
                  <a:extLst>
                    <a:ext uri="{9D8B030D-6E8A-4147-A177-3AD203B41FA5}">
                      <a16:colId xmlns:a16="http://schemas.microsoft.com/office/drawing/2014/main" val="425497840"/>
                    </a:ext>
                  </a:extLst>
                </a:gridCol>
                <a:gridCol w="966582">
                  <a:extLst>
                    <a:ext uri="{9D8B030D-6E8A-4147-A177-3AD203B41FA5}">
                      <a16:colId xmlns:a16="http://schemas.microsoft.com/office/drawing/2014/main" val="2447597525"/>
                    </a:ext>
                  </a:extLst>
                </a:gridCol>
                <a:gridCol w="966582">
                  <a:extLst>
                    <a:ext uri="{9D8B030D-6E8A-4147-A177-3AD203B41FA5}">
                      <a16:colId xmlns:a16="http://schemas.microsoft.com/office/drawing/2014/main" val="838014283"/>
                    </a:ext>
                  </a:extLst>
                </a:gridCol>
                <a:gridCol w="1143788">
                  <a:extLst>
                    <a:ext uri="{9D8B030D-6E8A-4147-A177-3AD203B41FA5}">
                      <a16:colId xmlns:a16="http://schemas.microsoft.com/office/drawing/2014/main" val="1476799087"/>
                    </a:ext>
                  </a:extLst>
                </a:gridCol>
                <a:gridCol w="966582">
                  <a:extLst>
                    <a:ext uri="{9D8B030D-6E8A-4147-A177-3AD203B41FA5}">
                      <a16:colId xmlns:a16="http://schemas.microsoft.com/office/drawing/2014/main" val="3797298421"/>
                    </a:ext>
                  </a:extLst>
                </a:gridCol>
              </a:tblGrid>
              <a:tr h="381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64295"/>
                  </a:ext>
                </a:extLst>
              </a:tr>
              <a:tr h="261818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504435"/>
                  </a:ext>
                </a:extLst>
              </a:tr>
            </a:tbl>
          </a:graphicData>
        </a:graphic>
      </p:graphicFrame>
      <p:sp>
        <p:nvSpPr>
          <p:cNvPr id="16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7DF49322-E028-493D-A958-7C251D6BF808}"/>
              </a:ext>
            </a:extLst>
          </p:cNvPr>
          <p:cNvSpPr/>
          <p:nvPr/>
        </p:nvSpPr>
        <p:spPr>
          <a:xfrm>
            <a:off x="42456" y="0"/>
            <a:ext cx="6096000" cy="71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Operaciones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77E1C80-9FEF-433C-AF75-CC7A3D46C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588001"/>
              </p:ext>
            </p:extLst>
          </p:nvPr>
        </p:nvGraphicFramePr>
        <p:xfrm>
          <a:off x="168499" y="2184540"/>
          <a:ext cx="5010116" cy="248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33646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 con confianza baja">
            <a:extLst>
              <a:ext uri="{FF2B5EF4-FFF2-40B4-BE49-F238E27FC236}">
                <a16:creationId xmlns:a16="http://schemas.microsoft.com/office/drawing/2014/main" id="{C6632566-25C3-F3DA-97EA-324DE587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hlinkClick r:id="rId4" action="ppaction://hlinksldjump"/>
            <a:extLst>
              <a:ext uri="{FF2B5EF4-FFF2-40B4-BE49-F238E27FC236}">
                <a16:creationId xmlns:a16="http://schemas.microsoft.com/office/drawing/2014/main" id="{4EEC09A0-FFD3-5B59-76AE-C9A3C4E9F21C}"/>
              </a:ext>
            </a:extLst>
          </p:cNvPr>
          <p:cNvSpPr txBox="1"/>
          <p:nvPr/>
        </p:nvSpPr>
        <p:spPr>
          <a:xfrm>
            <a:off x="3804696" y="759664"/>
            <a:ext cx="799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300" dirty="0">
                <a:solidFill>
                  <a:srgbClr val="EE750A"/>
                </a:solidFill>
                <a:latin typeface="VAG Rounded Std Thin" panose="020F0802020204020204" pitchFamily="34" charset="0"/>
              </a:rPr>
              <a:t>INDICE DE LESIONES INCAPACITANTES - ILI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6FC2B6-00F8-F9E3-192B-D50D64D3333C}"/>
              </a:ext>
            </a:extLst>
          </p:cNvPr>
          <p:cNvSpPr txBox="1"/>
          <p:nvPr/>
        </p:nvSpPr>
        <p:spPr>
          <a:xfrm>
            <a:off x="3713356" y="1116496"/>
            <a:ext cx="54752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>
                <a:solidFill>
                  <a:schemeClr val="accent2"/>
                </a:solidFill>
                <a:latin typeface="VAG Rounded Std Light" panose="020F0502020204020204" pitchFamily="34" charset="0"/>
              </a:rPr>
              <a:t>Resocialización  </a:t>
            </a:r>
            <a:r>
              <a:rPr lang="es-MX" sz="1600" i="1" dirty="0">
                <a:latin typeface="VAG Rounded Std Light" panose="020F0502020204020204" pitchFamily="34" charset="0"/>
              </a:rPr>
              <a:t>del protocolo deportivo</a:t>
            </a:r>
          </a:p>
          <a:p>
            <a:r>
              <a:rPr lang="es-MX" sz="1600" b="1" i="1" dirty="0">
                <a:solidFill>
                  <a:schemeClr val="accent2"/>
                </a:solidFill>
                <a:latin typeface="VAG Rounded Std Light" panose="020F0502020204020204" pitchFamily="34" charset="0"/>
              </a:rPr>
              <a:t>Seguimiento con médico deportólogo - </a:t>
            </a:r>
            <a:r>
              <a:rPr lang="es-MX" sz="1600" i="1" dirty="0">
                <a:latin typeface="VAG Rounded Std Light" panose="020F0502020204020204" pitchFamily="34" charset="0"/>
              </a:rPr>
              <a:t>verificar el estado del funcionario para poder continuar en el evento deportivo</a:t>
            </a:r>
          </a:p>
          <a:p>
            <a:r>
              <a:rPr lang="es-MX" sz="1600" b="1" i="1" dirty="0">
                <a:solidFill>
                  <a:schemeClr val="accent2"/>
                </a:solidFill>
                <a:latin typeface="VAG Rounded Std Light" panose="020F0502020204020204" pitchFamily="34" charset="0"/>
              </a:rPr>
              <a:t>Acompañamiento</a:t>
            </a:r>
            <a:r>
              <a:rPr lang="es-MX" sz="1600" i="1" dirty="0">
                <a:solidFill>
                  <a:schemeClr val="accent2"/>
                </a:solidFill>
                <a:latin typeface="VAG Rounded Std Light" panose="020F0502020204020204" pitchFamily="34" charset="0"/>
              </a:rPr>
              <a:t> </a:t>
            </a:r>
            <a:r>
              <a:rPr lang="es-MX" sz="1600" i="1" dirty="0">
                <a:latin typeface="VAG Rounded Std Light" panose="020F0502020204020204" pitchFamily="34" charset="0"/>
              </a:rPr>
              <a:t>en los frentes de trabajo con SST y con la ARL SURA</a:t>
            </a:r>
          </a:p>
          <a:p>
            <a:pPr lvl="0">
              <a:buClrTx/>
              <a:buSzTx/>
              <a:buFontTx/>
              <a:buNone/>
            </a:pPr>
            <a:r>
              <a:rPr lang="es-MX" sz="1600" b="1" i="1" dirty="0">
                <a:solidFill>
                  <a:schemeClr val="accent2"/>
                </a:solidFill>
                <a:latin typeface="VAG Rounded Std Light" panose="020F0502020204020204" pitchFamily="34" charset="0"/>
              </a:rPr>
              <a:t>Capacitaciones, sensibilizaciones </a:t>
            </a:r>
            <a:r>
              <a:rPr lang="es-MX" sz="1600" i="1" dirty="0">
                <a:latin typeface="VAG Rounded Std Light" panose="020F0502020204020204" pitchFamily="34" charset="0"/>
              </a:rPr>
              <a:t>y conciencia del personal en el autocuidado.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196051-4491-E049-B002-76349F4F5BE6}"/>
              </a:ext>
            </a:extLst>
          </p:cNvPr>
          <p:cNvSpPr txBox="1"/>
          <p:nvPr/>
        </p:nvSpPr>
        <p:spPr>
          <a:xfrm>
            <a:off x="5485217" y="4657846"/>
            <a:ext cx="2318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2021</a:t>
            </a:r>
          </a:p>
          <a:p>
            <a:pPr algn="ctr"/>
            <a:r>
              <a:rPr lang="es-ES" sz="2400" b="1" i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6 AT</a:t>
            </a:r>
          </a:p>
          <a:p>
            <a:pPr algn="ctr"/>
            <a:r>
              <a:rPr lang="es-ES" sz="2400" b="1" i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47 días</a:t>
            </a:r>
            <a:endParaRPr lang="es-CO" sz="2800" spc="300" dirty="0">
              <a:solidFill>
                <a:schemeClr val="bg1"/>
              </a:solidFill>
              <a:latin typeface="VAG Rounded Std Thin" panose="020F0802020204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A92F539-D891-932A-1D35-948B3E4FFA00}"/>
              </a:ext>
            </a:extLst>
          </p:cNvPr>
          <p:cNvCxnSpPr>
            <a:cxnSpLocks/>
          </p:cNvCxnSpPr>
          <p:nvPr/>
        </p:nvCxnSpPr>
        <p:spPr>
          <a:xfrm>
            <a:off x="5203594" y="4484803"/>
            <a:ext cx="23189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49907EE-6045-C2D2-8967-C1AF09834E46}"/>
              </a:ext>
            </a:extLst>
          </p:cNvPr>
          <p:cNvSpPr txBox="1"/>
          <p:nvPr/>
        </p:nvSpPr>
        <p:spPr>
          <a:xfrm>
            <a:off x="5485217" y="3236504"/>
            <a:ext cx="2318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2022</a:t>
            </a:r>
          </a:p>
          <a:p>
            <a:pPr algn="ctr"/>
            <a:r>
              <a:rPr lang="es-ES" sz="2400" b="1" i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13 AT</a:t>
            </a:r>
          </a:p>
          <a:p>
            <a:pPr algn="ctr"/>
            <a:r>
              <a:rPr lang="es-ES" sz="2400" b="1" i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279 días </a:t>
            </a:r>
            <a:endParaRPr lang="es-CO" sz="2400" b="1" i="1" spc="300" dirty="0">
              <a:solidFill>
                <a:schemeClr val="bg1"/>
              </a:solidFill>
              <a:latin typeface="VAG Rounded Std Thin" panose="020F0802020204020204" pitchFamily="34" charset="0"/>
            </a:endParaRPr>
          </a:p>
        </p:txBody>
      </p:sp>
      <p:sp>
        <p:nvSpPr>
          <p:cNvPr id="11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C5EA7866-BBAA-4255-95DE-1C42CB873D6A}"/>
              </a:ext>
            </a:extLst>
          </p:cNvPr>
          <p:cNvSpPr/>
          <p:nvPr/>
        </p:nvSpPr>
        <p:spPr>
          <a:xfrm>
            <a:off x="6096000" y="-7117"/>
            <a:ext cx="6096000" cy="71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Operaciones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F3E8455A-68FD-4636-99AB-2EDEF3014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57953"/>
              </p:ext>
            </p:extLst>
          </p:nvPr>
        </p:nvGraphicFramePr>
        <p:xfrm>
          <a:off x="3746013" y="6042548"/>
          <a:ext cx="5580865" cy="807720"/>
        </p:xfrm>
        <a:graphic>
          <a:graphicData uri="http://schemas.openxmlformats.org/drawingml/2006/table">
            <a:tbl>
              <a:tblPr firstRow="1"/>
              <a:tblGrid>
                <a:gridCol w="1076694">
                  <a:extLst>
                    <a:ext uri="{9D8B030D-6E8A-4147-A177-3AD203B41FA5}">
                      <a16:colId xmlns:a16="http://schemas.microsoft.com/office/drawing/2014/main" val="4263884953"/>
                    </a:ext>
                  </a:extLst>
                </a:gridCol>
                <a:gridCol w="1076694">
                  <a:extLst>
                    <a:ext uri="{9D8B030D-6E8A-4147-A177-3AD203B41FA5}">
                      <a16:colId xmlns:a16="http://schemas.microsoft.com/office/drawing/2014/main" val="946162603"/>
                    </a:ext>
                  </a:extLst>
                </a:gridCol>
                <a:gridCol w="1076694">
                  <a:extLst>
                    <a:ext uri="{9D8B030D-6E8A-4147-A177-3AD203B41FA5}">
                      <a16:colId xmlns:a16="http://schemas.microsoft.com/office/drawing/2014/main" val="3635006770"/>
                    </a:ext>
                  </a:extLst>
                </a:gridCol>
                <a:gridCol w="1076694">
                  <a:extLst>
                    <a:ext uri="{9D8B030D-6E8A-4147-A177-3AD203B41FA5}">
                      <a16:colId xmlns:a16="http://schemas.microsoft.com/office/drawing/2014/main" val="1002765401"/>
                    </a:ext>
                  </a:extLst>
                </a:gridCol>
                <a:gridCol w="1274089">
                  <a:extLst>
                    <a:ext uri="{9D8B030D-6E8A-4147-A177-3AD203B41FA5}">
                      <a16:colId xmlns:a16="http://schemas.microsoft.com/office/drawing/2014/main" val="3943236057"/>
                    </a:ext>
                  </a:extLst>
                </a:gridCol>
              </a:tblGrid>
              <a:tr h="3020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3022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0.58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0.59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0.4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0.58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400" b="1" i="1" u="none" strike="noStrike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878532"/>
                  </a:ext>
                </a:extLst>
              </a:tr>
            </a:tbl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AFD7C0D6-AA93-4FD8-9746-7512FE2B27B1}"/>
              </a:ext>
            </a:extLst>
          </p:cNvPr>
          <p:cNvGrpSpPr/>
          <p:nvPr/>
        </p:nvGrpSpPr>
        <p:grpSpPr>
          <a:xfrm>
            <a:off x="8510136" y="4009235"/>
            <a:ext cx="1633483" cy="400110"/>
            <a:chOff x="26" y="46410"/>
            <a:chExt cx="2534216" cy="714021"/>
          </a:xfrm>
          <a:solidFill>
            <a:srgbClr val="A5A5A5"/>
          </a:solidFill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2055093-83A1-48C1-9742-8C284B3AE0D5}"/>
                </a:ext>
              </a:extLst>
            </p:cNvPr>
            <p:cNvSpPr/>
            <p:nvPr/>
          </p:nvSpPr>
          <p:spPr>
            <a:xfrm>
              <a:off x="26" y="46410"/>
              <a:ext cx="2534216" cy="714021"/>
            </a:xfrm>
            <a:prstGeom prst="rect">
              <a:avLst/>
            </a:prstGeom>
            <a:grpFill/>
            <a:ln>
              <a:solidFill>
                <a:srgbClr val="A5A5A5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95B6D61-C262-4604-A658-059955B41E59}"/>
                </a:ext>
              </a:extLst>
            </p:cNvPr>
            <p:cNvSpPr txBox="1"/>
            <p:nvPr/>
          </p:nvSpPr>
          <p:spPr>
            <a:xfrm>
              <a:off x="26" y="46410"/>
              <a:ext cx="2534216" cy="714021"/>
            </a:xfrm>
            <a:prstGeom prst="rect">
              <a:avLst/>
            </a:prstGeom>
            <a:grpFill/>
            <a:ln>
              <a:solidFill>
                <a:srgbClr val="A5A5A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400" b="1" kern="1200" dirty="0"/>
                <a:t>2021</a:t>
              </a:r>
              <a:endParaRPr lang="es-MX" sz="2400" b="1" kern="1200" dirty="0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7E9E448-A176-49F9-9804-21618B78ECF2}"/>
              </a:ext>
            </a:extLst>
          </p:cNvPr>
          <p:cNvGrpSpPr/>
          <p:nvPr/>
        </p:nvGrpSpPr>
        <p:grpSpPr>
          <a:xfrm>
            <a:off x="8510136" y="4427876"/>
            <a:ext cx="1633483" cy="1103129"/>
            <a:chOff x="15865" y="784169"/>
            <a:chExt cx="2534216" cy="1427400"/>
          </a:xfrm>
          <a:solidFill>
            <a:schemeClr val="bg1">
              <a:lumMod val="95000"/>
            </a:schemeClr>
          </a:solidFill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877209C-85DA-4C4F-8629-DEBB820F2955}"/>
                </a:ext>
              </a:extLst>
            </p:cNvPr>
            <p:cNvSpPr/>
            <p:nvPr/>
          </p:nvSpPr>
          <p:spPr>
            <a:xfrm>
              <a:off x="15865" y="784169"/>
              <a:ext cx="2534216" cy="1427400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9C05F5C-CB48-4866-820E-7405F2206FE0}"/>
                </a:ext>
              </a:extLst>
            </p:cNvPr>
            <p:cNvSpPr txBox="1"/>
            <p:nvPr/>
          </p:nvSpPr>
          <p:spPr>
            <a:xfrm>
              <a:off x="15865" y="784170"/>
              <a:ext cx="2534216" cy="784406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O" sz="1400" b="1" i="1" kern="1200" dirty="0">
                  <a:solidFill>
                    <a:schemeClr val="bg1">
                      <a:lumMod val="50000"/>
                    </a:schemeClr>
                  </a:solidFill>
                </a:rPr>
                <a:t>2 Recolector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O" sz="1400" b="1" i="1" dirty="0">
                  <a:solidFill>
                    <a:schemeClr val="bg1">
                      <a:lumMod val="50000"/>
                    </a:schemeClr>
                  </a:solidFill>
                </a:rPr>
                <a:t>1 Conductor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O" sz="1400" b="1" i="1" kern="1200" dirty="0">
                  <a:solidFill>
                    <a:schemeClr val="bg1">
                      <a:lumMod val="50000"/>
                    </a:schemeClr>
                  </a:solidFill>
                </a:rPr>
                <a:t>1 Peón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O" sz="1400" b="1" i="1" dirty="0">
                  <a:solidFill>
                    <a:schemeClr val="bg1">
                      <a:lumMod val="50000"/>
                    </a:schemeClr>
                  </a:solidFill>
                </a:rPr>
                <a:t>2 </a:t>
              </a:r>
              <a:r>
                <a:rPr lang="es-CO" sz="1400" b="1" i="1" dirty="0" err="1">
                  <a:solidFill>
                    <a:schemeClr val="bg1">
                      <a:lumMod val="50000"/>
                    </a:schemeClr>
                  </a:solidFill>
                </a:rPr>
                <a:t>Adtivos</a:t>
              </a:r>
              <a:endParaRPr lang="es-CO" sz="1400" b="1" i="1" kern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MX" sz="1400" b="1" i="1" kern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13FDA0A-518D-4250-A9F8-143417ED39F9}"/>
              </a:ext>
            </a:extLst>
          </p:cNvPr>
          <p:cNvGrpSpPr/>
          <p:nvPr/>
        </p:nvGrpSpPr>
        <p:grpSpPr>
          <a:xfrm>
            <a:off x="10209798" y="4009235"/>
            <a:ext cx="1633483" cy="400110"/>
            <a:chOff x="2889033" y="46410"/>
            <a:chExt cx="2534216" cy="714021"/>
          </a:xfrm>
          <a:solidFill>
            <a:schemeClr val="accent2"/>
          </a:solidFill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F9D9A704-9475-43B1-AC64-6BCF97E8E4BE}"/>
                </a:ext>
              </a:extLst>
            </p:cNvPr>
            <p:cNvSpPr/>
            <p:nvPr/>
          </p:nvSpPr>
          <p:spPr>
            <a:xfrm>
              <a:off x="2889033" y="46410"/>
              <a:ext cx="2534216" cy="714021"/>
            </a:xfrm>
            <a:prstGeom prst="rect">
              <a:avLst/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275176E-879A-4794-AD16-3EDE46276BD9}"/>
                </a:ext>
              </a:extLst>
            </p:cNvPr>
            <p:cNvSpPr txBox="1"/>
            <p:nvPr/>
          </p:nvSpPr>
          <p:spPr>
            <a:xfrm>
              <a:off x="2889033" y="46410"/>
              <a:ext cx="2534216" cy="7140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400" b="1" kern="1200" dirty="0"/>
                <a:t>2022</a:t>
              </a:r>
              <a:endParaRPr lang="es-MX" sz="2400" b="1" kern="1200" dirty="0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2C47BEE-17A8-41ED-9AFC-B7F9DDA7574A}"/>
              </a:ext>
            </a:extLst>
          </p:cNvPr>
          <p:cNvSpPr txBox="1"/>
          <p:nvPr/>
        </p:nvSpPr>
        <p:spPr>
          <a:xfrm>
            <a:off x="10209799" y="4409345"/>
            <a:ext cx="1633483" cy="990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9342" tIns="69342" rIns="92456" bIns="104013" numCol="1" spcCol="1270" anchor="t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400" b="1" i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s-CO" sz="1400" b="1" i="1" kern="1200" dirty="0">
                <a:solidFill>
                  <a:schemeClr val="bg1">
                    <a:lumMod val="50000"/>
                  </a:schemeClr>
                </a:solidFill>
              </a:rPr>
              <a:t> Recolector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400" b="1" i="1" dirty="0">
                <a:solidFill>
                  <a:schemeClr val="bg1">
                    <a:lumMod val="50000"/>
                  </a:schemeClr>
                </a:solidFill>
              </a:rPr>
              <a:t>9 Personal </a:t>
            </a:r>
            <a:r>
              <a:rPr lang="es-CO" sz="1400" b="1" i="1" dirty="0" err="1">
                <a:solidFill>
                  <a:schemeClr val="bg1">
                    <a:lumMod val="50000"/>
                  </a:schemeClr>
                </a:solidFill>
              </a:rPr>
              <a:t>Adtivo</a:t>
            </a:r>
            <a:endParaRPr lang="es-CO" sz="14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CO" sz="1400" b="1" i="1" kern="1200" dirty="0">
                <a:solidFill>
                  <a:schemeClr val="bg1">
                    <a:lumMod val="50000"/>
                  </a:schemeClr>
                </a:solidFill>
              </a:rPr>
              <a:t>1 Operativa</a:t>
            </a:r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CO" sz="1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3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A00D742E-D7DC-A611-5136-E6CB8A74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/>
          <a:stretch/>
        </p:blipFill>
        <p:spPr>
          <a:xfrm>
            <a:off x="0" y="90542"/>
            <a:ext cx="12192000" cy="6765881"/>
          </a:xfrm>
          <a:prstGeom prst="rect">
            <a:avLst/>
          </a:prstGeom>
        </p:spPr>
      </p:pic>
      <p:sp>
        <p:nvSpPr>
          <p:cNvPr id="8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9025ABFC-C2ED-4F57-A504-5494FBBDE932}"/>
              </a:ext>
            </a:extLst>
          </p:cNvPr>
          <p:cNvSpPr/>
          <p:nvPr/>
        </p:nvSpPr>
        <p:spPr>
          <a:xfrm>
            <a:off x="0" y="1577"/>
            <a:ext cx="6096000" cy="71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Operaciones</a:t>
            </a:r>
          </a:p>
        </p:txBody>
      </p:sp>
      <p:sp>
        <p:nvSpPr>
          <p:cNvPr id="9" name="CuadroTexto 8">
            <a:hlinkClick r:id="rId4" action="ppaction://hlinksldjump"/>
            <a:extLst>
              <a:ext uri="{FF2B5EF4-FFF2-40B4-BE49-F238E27FC236}">
                <a16:creationId xmlns:a16="http://schemas.microsoft.com/office/drawing/2014/main" id="{B9FFB4FA-50EA-4CF4-ABAB-5B584ABC5C81}"/>
              </a:ext>
            </a:extLst>
          </p:cNvPr>
          <p:cNvSpPr txBox="1"/>
          <p:nvPr/>
        </p:nvSpPr>
        <p:spPr>
          <a:xfrm>
            <a:off x="779780" y="770057"/>
            <a:ext cx="542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INVERSIONES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43BD3BD-14E8-44AA-ADA1-1DBC9A889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873968"/>
              </p:ext>
            </p:extLst>
          </p:nvPr>
        </p:nvGraphicFramePr>
        <p:xfrm>
          <a:off x="6207760" y="87086"/>
          <a:ext cx="5862319" cy="652780"/>
        </p:xfrm>
        <a:graphic>
          <a:graphicData uri="http://schemas.openxmlformats.org/drawingml/2006/table">
            <a:tbl>
              <a:tblPr firstRow="1"/>
              <a:tblGrid>
                <a:gridCol w="1130994">
                  <a:extLst>
                    <a:ext uri="{9D8B030D-6E8A-4147-A177-3AD203B41FA5}">
                      <a16:colId xmlns:a16="http://schemas.microsoft.com/office/drawing/2014/main" val="4263884953"/>
                    </a:ext>
                  </a:extLst>
                </a:gridCol>
                <a:gridCol w="1130994">
                  <a:extLst>
                    <a:ext uri="{9D8B030D-6E8A-4147-A177-3AD203B41FA5}">
                      <a16:colId xmlns:a16="http://schemas.microsoft.com/office/drawing/2014/main" val="946162603"/>
                    </a:ext>
                  </a:extLst>
                </a:gridCol>
                <a:gridCol w="1130994">
                  <a:extLst>
                    <a:ext uri="{9D8B030D-6E8A-4147-A177-3AD203B41FA5}">
                      <a16:colId xmlns:a16="http://schemas.microsoft.com/office/drawing/2014/main" val="3635006770"/>
                    </a:ext>
                  </a:extLst>
                </a:gridCol>
                <a:gridCol w="1130994">
                  <a:extLst>
                    <a:ext uri="{9D8B030D-6E8A-4147-A177-3AD203B41FA5}">
                      <a16:colId xmlns:a16="http://schemas.microsoft.com/office/drawing/2014/main" val="1002765401"/>
                    </a:ext>
                  </a:extLst>
                </a:gridCol>
                <a:gridCol w="1338343">
                  <a:extLst>
                    <a:ext uri="{9D8B030D-6E8A-4147-A177-3AD203B41FA5}">
                      <a16:colId xmlns:a16="http://schemas.microsoft.com/office/drawing/2014/main" val="3943236057"/>
                    </a:ext>
                  </a:extLst>
                </a:gridCol>
              </a:tblGrid>
              <a:tr h="3912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30227"/>
                  </a:ext>
                </a:extLst>
              </a:tr>
              <a:tr h="24312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$ 135.362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$ 692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$ 9.954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$ 57.015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-$ 47.061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878532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BE790C5-A4C6-41B6-91AA-18CA6033A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28498"/>
              </p:ext>
            </p:extLst>
          </p:nvPr>
        </p:nvGraphicFramePr>
        <p:xfrm>
          <a:off x="481359" y="1193180"/>
          <a:ext cx="11238574" cy="4070190"/>
        </p:xfrm>
        <a:graphic>
          <a:graphicData uri="http://schemas.openxmlformats.org/drawingml/2006/table">
            <a:tbl>
              <a:tblPr/>
              <a:tblGrid>
                <a:gridCol w="3557164">
                  <a:extLst>
                    <a:ext uri="{9D8B030D-6E8A-4147-A177-3AD203B41FA5}">
                      <a16:colId xmlns:a16="http://schemas.microsoft.com/office/drawing/2014/main" val="3953579031"/>
                    </a:ext>
                  </a:extLst>
                </a:gridCol>
                <a:gridCol w="1520816">
                  <a:extLst>
                    <a:ext uri="{9D8B030D-6E8A-4147-A177-3AD203B41FA5}">
                      <a16:colId xmlns:a16="http://schemas.microsoft.com/office/drawing/2014/main" val="1855202472"/>
                    </a:ext>
                  </a:extLst>
                </a:gridCol>
                <a:gridCol w="1366156">
                  <a:extLst>
                    <a:ext uri="{9D8B030D-6E8A-4147-A177-3AD203B41FA5}">
                      <a16:colId xmlns:a16="http://schemas.microsoft.com/office/drawing/2014/main" val="1114538519"/>
                    </a:ext>
                  </a:extLst>
                </a:gridCol>
                <a:gridCol w="1082615">
                  <a:extLst>
                    <a:ext uri="{9D8B030D-6E8A-4147-A177-3AD203B41FA5}">
                      <a16:colId xmlns:a16="http://schemas.microsoft.com/office/drawing/2014/main" val="2424762292"/>
                    </a:ext>
                  </a:extLst>
                </a:gridCol>
                <a:gridCol w="1572369">
                  <a:extLst>
                    <a:ext uri="{9D8B030D-6E8A-4147-A177-3AD203B41FA5}">
                      <a16:colId xmlns:a16="http://schemas.microsoft.com/office/drawing/2014/main" val="2370034957"/>
                    </a:ext>
                  </a:extLst>
                </a:gridCol>
                <a:gridCol w="2139454">
                  <a:extLst>
                    <a:ext uri="{9D8B030D-6E8A-4147-A177-3AD203B41FA5}">
                      <a16:colId xmlns:a16="http://schemas.microsoft.com/office/drawing/2014/main" val="4200502472"/>
                    </a:ext>
                  </a:extLst>
                </a:gridCol>
              </a:tblGrid>
              <a:tr h="7535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Proyecto o Iniciativa de Inversión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$ Recursos Presupuestados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$ Presupuesto Modificado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$ Recursos Ejecutados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% Cumplimiento Presupuestal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% Cumplimiento Presupuesto Modificado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991161"/>
                  </a:ext>
                </a:extLst>
              </a:tr>
              <a:tr h="49839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Adecuación Vaso Altair y Obras Complementarias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$ 5.877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$ 5.877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$ 4.724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16424"/>
                  </a:ext>
                </a:extLst>
              </a:tr>
              <a:tr h="278862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5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Vaso la Piñuela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$ 34.814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$ 2.662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$ 673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562876"/>
                  </a:ext>
                </a:extLst>
              </a:tr>
              <a:tr h="49839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Edificaciones Pradera </a:t>
                      </a:r>
                      <a:b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(Acueducto y Alcantarillado)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$ 2.171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$ 2.171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- 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128462"/>
                  </a:ext>
                </a:extLst>
              </a:tr>
              <a:tr h="40346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Estación de Transferencia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$ 8.492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$ 1.018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$ 607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18781"/>
                  </a:ext>
                </a:extLst>
              </a:tr>
              <a:tr h="498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Base de Operaciones (Sede Administrativa)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$ 1.052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- 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- 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505263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Base de Operaciones (PTAR)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$ 58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$ 58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$ 148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256%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256%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522359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5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$ 53.067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7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$ 11.787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$ 6.478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7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4454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5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Otras Aplicaciones de Inversión</a:t>
                      </a:r>
                    </a:p>
                  </a:txBody>
                  <a:tcPr marL="6030" marR="6030" marT="6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$ 3.947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$ 3.947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$ 3.476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587015"/>
                  </a:ext>
                </a:extLst>
              </a:tr>
              <a:tr h="28479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Total Inversiones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$ 57.015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$ 15.734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$ 9.954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7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6030" marR="6030" marT="603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385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64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A00D742E-D7DC-A611-5136-E6CB8A74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/>
          <a:stretch/>
        </p:blipFill>
        <p:spPr>
          <a:xfrm>
            <a:off x="0" y="90542"/>
            <a:ext cx="12192000" cy="6765881"/>
          </a:xfrm>
          <a:prstGeom prst="rect">
            <a:avLst/>
          </a:prstGeom>
        </p:spPr>
      </p:pic>
      <p:sp>
        <p:nvSpPr>
          <p:cNvPr id="8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9025ABFC-C2ED-4F57-A504-5494FBBDE932}"/>
              </a:ext>
            </a:extLst>
          </p:cNvPr>
          <p:cNvSpPr/>
          <p:nvPr/>
        </p:nvSpPr>
        <p:spPr>
          <a:xfrm>
            <a:off x="0" y="1577"/>
            <a:ext cx="6096000" cy="71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Operaciones</a:t>
            </a:r>
          </a:p>
        </p:txBody>
      </p:sp>
      <p:sp>
        <p:nvSpPr>
          <p:cNvPr id="9" name="CuadroTexto 8">
            <a:hlinkClick r:id="rId4" action="ppaction://hlinksldjump"/>
            <a:extLst>
              <a:ext uri="{FF2B5EF4-FFF2-40B4-BE49-F238E27FC236}">
                <a16:creationId xmlns:a16="http://schemas.microsoft.com/office/drawing/2014/main" id="{B9FFB4FA-50EA-4CF4-ABAB-5B584ABC5C81}"/>
              </a:ext>
            </a:extLst>
          </p:cNvPr>
          <p:cNvSpPr txBox="1"/>
          <p:nvPr/>
        </p:nvSpPr>
        <p:spPr>
          <a:xfrm>
            <a:off x="0" y="781026"/>
            <a:ext cx="538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INVERSIONES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43BD3BD-14E8-44AA-ADA1-1DBC9A889B88}"/>
              </a:ext>
            </a:extLst>
          </p:cNvPr>
          <p:cNvGraphicFramePr>
            <a:graphicFrameLocks noGrp="1"/>
          </p:cNvGraphicFramePr>
          <p:nvPr/>
        </p:nvGraphicFramePr>
        <p:xfrm>
          <a:off x="6207760" y="87086"/>
          <a:ext cx="5862319" cy="652780"/>
        </p:xfrm>
        <a:graphic>
          <a:graphicData uri="http://schemas.openxmlformats.org/drawingml/2006/table">
            <a:tbl>
              <a:tblPr firstRow="1"/>
              <a:tblGrid>
                <a:gridCol w="1130994">
                  <a:extLst>
                    <a:ext uri="{9D8B030D-6E8A-4147-A177-3AD203B41FA5}">
                      <a16:colId xmlns:a16="http://schemas.microsoft.com/office/drawing/2014/main" val="4263884953"/>
                    </a:ext>
                  </a:extLst>
                </a:gridCol>
                <a:gridCol w="1130994">
                  <a:extLst>
                    <a:ext uri="{9D8B030D-6E8A-4147-A177-3AD203B41FA5}">
                      <a16:colId xmlns:a16="http://schemas.microsoft.com/office/drawing/2014/main" val="946162603"/>
                    </a:ext>
                  </a:extLst>
                </a:gridCol>
                <a:gridCol w="1130994">
                  <a:extLst>
                    <a:ext uri="{9D8B030D-6E8A-4147-A177-3AD203B41FA5}">
                      <a16:colId xmlns:a16="http://schemas.microsoft.com/office/drawing/2014/main" val="3635006770"/>
                    </a:ext>
                  </a:extLst>
                </a:gridCol>
                <a:gridCol w="1130994">
                  <a:extLst>
                    <a:ext uri="{9D8B030D-6E8A-4147-A177-3AD203B41FA5}">
                      <a16:colId xmlns:a16="http://schemas.microsoft.com/office/drawing/2014/main" val="1002765401"/>
                    </a:ext>
                  </a:extLst>
                </a:gridCol>
                <a:gridCol w="1338343">
                  <a:extLst>
                    <a:ext uri="{9D8B030D-6E8A-4147-A177-3AD203B41FA5}">
                      <a16:colId xmlns:a16="http://schemas.microsoft.com/office/drawing/2014/main" val="3943236057"/>
                    </a:ext>
                  </a:extLst>
                </a:gridCol>
              </a:tblGrid>
              <a:tr h="3912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30227"/>
                  </a:ext>
                </a:extLst>
              </a:tr>
              <a:tr h="24312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$ 135.362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$ 692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$ 9.954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$ 57.015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-$ 47.061</a:t>
                      </a:r>
                      <a:endParaRPr lang="es-MX" sz="16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878532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A6BEA87-2C90-43A3-BD67-CC0F9C431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087329"/>
              </p:ext>
            </p:extLst>
          </p:nvPr>
        </p:nvGraphicFramePr>
        <p:xfrm>
          <a:off x="2326926" y="828831"/>
          <a:ext cx="9248040" cy="4311878"/>
        </p:xfrm>
        <a:graphic>
          <a:graphicData uri="http://schemas.openxmlformats.org/drawingml/2006/table">
            <a:tbl>
              <a:tblPr/>
              <a:tblGrid>
                <a:gridCol w="4235744">
                  <a:extLst>
                    <a:ext uri="{9D8B030D-6E8A-4147-A177-3AD203B41FA5}">
                      <a16:colId xmlns:a16="http://schemas.microsoft.com/office/drawing/2014/main" val="2134503488"/>
                    </a:ext>
                  </a:extLst>
                </a:gridCol>
                <a:gridCol w="2776765">
                  <a:extLst>
                    <a:ext uri="{9D8B030D-6E8A-4147-A177-3AD203B41FA5}">
                      <a16:colId xmlns:a16="http://schemas.microsoft.com/office/drawing/2014/main" val="2233167263"/>
                    </a:ext>
                  </a:extLst>
                </a:gridCol>
                <a:gridCol w="2235531">
                  <a:extLst>
                    <a:ext uri="{9D8B030D-6E8A-4147-A177-3AD203B41FA5}">
                      <a16:colId xmlns:a16="http://schemas.microsoft.com/office/drawing/2014/main" val="3825258123"/>
                    </a:ext>
                  </a:extLst>
                </a:gridCol>
              </a:tblGrid>
              <a:tr h="271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Proyecto o Iniciativa de Inversión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% Avance Físico Programado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% Avance Físico Ejecutado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263247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4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Adecuación Vaso Altair y Obras Complementarias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03" marR="5703" marT="57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03" marR="5703" marT="57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865610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Cobertura Terrea (m2)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65,00%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51,7%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140301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Cobertura Sintética (m2)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35,00%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85187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Cobertura Vegetal (m2)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65,00%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73,0%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66883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Chimeneas quemado </a:t>
                      </a:r>
                      <a:r>
                        <a:rPr lang="es-MX" sz="1000" b="1" i="1" u="none" strike="noStrike" dirty="0" err="1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Biogas</a:t>
                      </a:r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s-MX" sz="1000" b="1" i="1" u="none" strike="noStrike" dirty="0" err="1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und</a:t>
                      </a:r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86,7%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6895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Etapa E3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38229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Canales perimetrales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588615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Occidental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75,00%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847691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Oriental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56710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Etapas F1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89126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Etapas F2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37638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4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404707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4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Vaso la Piñuela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35,1%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495723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4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Edificaciones Pradera (Acueducto y Alcantarillado)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58463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4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Estación de Transferencia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42,6%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23651"/>
                  </a:ext>
                </a:extLst>
              </a:tr>
              <a:tr h="2373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Base de Operaciones (Sede Administrativa)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156042"/>
                  </a:ext>
                </a:extLst>
              </a:tr>
              <a:tr h="24300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1" i="1" u="none" strike="noStrike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Base de Operaciones (PTAR)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5703" marR="5703" marT="57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04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51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mioneta de color naranja&#10;&#10;Descripción generada automáticamente con confianza media">
            <a:extLst>
              <a:ext uri="{FF2B5EF4-FFF2-40B4-BE49-F238E27FC236}">
                <a16:creationId xmlns:a16="http://schemas.microsoft.com/office/drawing/2014/main" id="{9CCD4E3D-374B-8AB5-0A39-B12E8AD6F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7ACA63-35A7-D1B6-6F38-744D4085C1DE}"/>
              </a:ext>
            </a:extLst>
          </p:cNvPr>
          <p:cNvSpPr txBox="1"/>
          <p:nvPr/>
        </p:nvSpPr>
        <p:spPr>
          <a:xfrm>
            <a:off x="524372" y="4961285"/>
            <a:ext cx="827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0" dirty="0">
                <a:solidFill>
                  <a:schemeClr val="bg1"/>
                </a:solidFill>
                <a:latin typeface="VAG Rounded Std Thin" panose="020F0802020204020204" pitchFamily="34" charset="0"/>
              </a:rPr>
              <a:t>GRACIAS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DC7A19-E0A1-815F-292B-5A47E46490BF}"/>
              </a:ext>
            </a:extLst>
          </p:cNvPr>
          <p:cNvSpPr txBox="1"/>
          <p:nvPr/>
        </p:nvSpPr>
        <p:spPr>
          <a:xfrm rot="16200000">
            <a:off x="-855970" y="5309186"/>
            <a:ext cx="19972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spc="300" dirty="0">
                <a:solidFill>
                  <a:schemeClr val="bg1"/>
                </a:solidFill>
              </a:rPr>
              <a:t>OCTUBRE 20 - 2022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BCBEE2B-7A7D-1F18-B2E1-39E7C9803768}"/>
              </a:ext>
            </a:extLst>
          </p:cNvPr>
          <p:cNvCxnSpPr/>
          <p:nvPr/>
        </p:nvCxnSpPr>
        <p:spPr>
          <a:xfrm>
            <a:off x="6680200" y="4991100"/>
            <a:ext cx="0" cy="1574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81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A00D742E-D7DC-A611-5136-E6CB8A74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E77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B5AFAA-8249-2067-AFA6-D34D6A3903C0}"/>
              </a:ext>
            </a:extLst>
          </p:cNvPr>
          <p:cNvSpPr txBox="1"/>
          <p:nvPr/>
        </p:nvSpPr>
        <p:spPr>
          <a:xfrm>
            <a:off x="281861" y="5647024"/>
            <a:ext cx="8582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INDICADORES</a:t>
            </a:r>
          </a:p>
          <a:p>
            <a:r>
              <a:rPr lang="es-ES" sz="3200" b="1" spc="300" dirty="0">
                <a:solidFill>
                  <a:schemeClr val="bg1"/>
                </a:solidFill>
                <a:latin typeface="VAG Rounded Std Thin" panose="020F0802020204020204" pitchFamily="34" charset="0"/>
              </a:rPr>
              <a:t>CUADRO DE MANDO INTEGRAL</a:t>
            </a:r>
          </a:p>
        </p:txBody>
      </p:sp>
      <p:sp>
        <p:nvSpPr>
          <p:cNvPr id="9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7E26ED9D-E5E0-4442-8D7D-15E2CA737CB6}"/>
              </a:ext>
            </a:extLst>
          </p:cNvPr>
          <p:cNvSpPr/>
          <p:nvPr/>
        </p:nvSpPr>
        <p:spPr>
          <a:xfrm>
            <a:off x="93215" y="239023"/>
            <a:ext cx="2602739" cy="942876"/>
          </a:xfrm>
          <a:prstGeom prst="homePlate">
            <a:avLst>
              <a:gd name="adj" fmla="val 17677"/>
            </a:avLst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Generación de valor</a:t>
            </a:r>
          </a:p>
        </p:txBody>
      </p:sp>
      <p:sp>
        <p:nvSpPr>
          <p:cNvPr id="10" name="107 Pentágono">
            <a:hlinkClick r:id="" action="ppaction://noaction"/>
            <a:extLst>
              <a:ext uri="{FF2B5EF4-FFF2-40B4-BE49-F238E27FC236}">
                <a16:creationId xmlns:a16="http://schemas.microsoft.com/office/drawing/2014/main" id="{713DE4E8-B9A7-42AB-A04F-5082D1E1E06E}"/>
              </a:ext>
            </a:extLst>
          </p:cNvPr>
          <p:cNvSpPr/>
          <p:nvPr/>
        </p:nvSpPr>
        <p:spPr>
          <a:xfrm>
            <a:off x="281861" y="1476760"/>
            <a:ext cx="2581086" cy="938810"/>
          </a:xfrm>
          <a:prstGeom prst="homePlate">
            <a:avLst>
              <a:gd name="adj" fmla="val 17677"/>
            </a:avLst>
          </a:prstGeom>
          <a:solidFill>
            <a:srgbClr val="92BD4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Clientes y Mercados</a:t>
            </a:r>
          </a:p>
        </p:txBody>
      </p:sp>
      <p:sp>
        <p:nvSpPr>
          <p:cNvPr id="11" name="114 Pentágono">
            <a:hlinkClick r:id="" action="ppaction://noaction"/>
            <a:extLst>
              <a:ext uri="{FF2B5EF4-FFF2-40B4-BE49-F238E27FC236}">
                <a16:creationId xmlns:a16="http://schemas.microsoft.com/office/drawing/2014/main" id="{23B40460-51CB-4BA5-B9D1-33F979A8FA7B}"/>
              </a:ext>
            </a:extLst>
          </p:cNvPr>
          <p:cNvSpPr/>
          <p:nvPr/>
        </p:nvSpPr>
        <p:spPr>
          <a:xfrm>
            <a:off x="691761" y="2780355"/>
            <a:ext cx="2627339" cy="938809"/>
          </a:xfrm>
          <a:prstGeom prst="homePlate">
            <a:avLst>
              <a:gd name="adj" fmla="val 17677"/>
            </a:avLst>
          </a:prstGeom>
          <a:solidFill>
            <a:srgbClr val="EE77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Operaciones</a:t>
            </a:r>
          </a:p>
        </p:txBody>
      </p:sp>
      <p:sp>
        <p:nvSpPr>
          <p:cNvPr id="12" name="116 Pentágono">
            <a:hlinkClick r:id="" action="ppaction://noaction"/>
            <a:extLst>
              <a:ext uri="{FF2B5EF4-FFF2-40B4-BE49-F238E27FC236}">
                <a16:creationId xmlns:a16="http://schemas.microsoft.com/office/drawing/2014/main" id="{44957EE6-880C-46F6-B82C-4A88E571B8EC}"/>
              </a:ext>
            </a:extLst>
          </p:cNvPr>
          <p:cNvSpPr/>
          <p:nvPr/>
        </p:nvSpPr>
        <p:spPr>
          <a:xfrm>
            <a:off x="1248833" y="4120488"/>
            <a:ext cx="2625543" cy="930416"/>
          </a:xfrm>
          <a:prstGeom prst="homePlate">
            <a:avLst>
              <a:gd name="adj" fmla="val 17677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Aprendizaje y Desarrollo</a:t>
            </a:r>
          </a:p>
        </p:txBody>
      </p:sp>
      <p:sp>
        <p:nvSpPr>
          <p:cNvPr id="13" name="Oval 28">
            <a:hlinkClick r:id="rId4" action="ppaction://hlinksldjump"/>
            <a:extLst>
              <a:ext uri="{FF2B5EF4-FFF2-40B4-BE49-F238E27FC236}">
                <a16:creationId xmlns:a16="http://schemas.microsoft.com/office/drawing/2014/main" id="{16935928-4525-467C-8231-808F2E387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132" y="344961"/>
            <a:ext cx="1345240" cy="69491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EBITDA</a:t>
            </a:r>
          </a:p>
        </p:txBody>
      </p:sp>
      <p:sp>
        <p:nvSpPr>
          <p:cNvPr id="14" name="Oval 28">
            <a:hlinkClick r:id="" action="ppaction://noaction"/>
            <a:extLst>
              <a:ext uri="{FF2B5EF4-FFF2-40B4-BE49-F238E27FC236}">
                <a16:creationId xmlns:a16="http://schemas.microsoft.com/office/drawing/2014/main" id="{1F086820-1067-4F5A-95AA-D3F964754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433" y="1561699"/>
            <a:ext cx="2074492" cy="862270"/>
          </a:xfrm>
          <a:prstGeom prst="roundRect">
            <a:avLst/>
          </a:prstGeom>
          <a:solidFill>
            <a:srgbClr val="92BD4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Universalización</a:t>
            </a:r>
          </a:p>
        </p:txBody>
      </p:sp>
      <p:sp>
        <p:nvSpPr>
          <p:cNvPr id="15" name="Oval 28">
            <a:hlinkClick r:id="rId4" action="ppaction://hlinksldjump"/>
            <a:extLst>
              <a:ext uri="{FF2B5EF4-FFF2-40B4-BE49-F238E27FC236}">
                <a16:creationId xmlns:a16="http://schemas.microsoft.com/office/drawing/2014/main" id="{69155CA5-1B13-4073-8510-44F24FECD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675" y="360747"/>
            <a:ext cx="1520819" cy="66604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Utilidad  Neta</a:t>
            </a:r>
          </a:p>
        </p:txBody>
      </p:sp>
      <p:sp>
        <p:nvSpPr>
          <p:cNvPr id="16" name="Oval 28">
            <a:hlinkClick r:id="rId4" action="ppaction://hlinksldjump"/>
            <a:extLst>
              <a:ext uri="{FF2B5EF4-FFF2-40B4-BE49-F238E27FC236}">
                <a16:creationId xmlns:a16="http://schemas.microsoft.com/office/drawing/2014/main" id="{40AB08E0-56E1-4DE3-8B6A-D83761B47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245" y="358445"/>
            <a:ext cx="1435101" cy="67648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Margen EBITDA</a:t>
            </a:r>
          </a:p>
        </p:txBody>
      </p:sp>
      <p:sp>
        <p:nvSpPr>
          <p:cNvPr id="17" name="Oval 28">
            <a:hlinkClick r:id="rId4" action="ppaction://hlinksldjump"/>
            <a:extLst>
              <a:ext uri="{FF2B5EF4-FFF2-40B4-BE49-F238E27FC236}">
                <a16:creationId xmlns:a16="http://schemas.microsoft.com/office/drawing/2014/main" id="{F9715868-5970-4DCA-ADA0-46F7F109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7823" y="370956"/>
            <a:ext cx="1551160" cy="65425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Margen Neto</a:t>
            </a:r>
          </a:p>
        </p:txBody>
      </p:sp>
      <p:sp>
        <p:nvSpPr>
          <p:cNvPr id="18" name="Oval 28">
            <a:hlinkClick r:id="rId5" action="ppaction://hlinksldjump"/>
            <a:extLst>
              <a:ext uri="{FF2B5EF4-FFF2-40B4-BE49-F238E27FC236}">
                <a16:creationId xmlns:a16="http://schemas.microsoft.com/office/drawing/2014/main" id="{387BCCAA-58C0-4BA1-B259-681C3EBA1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086" y="1629428"/>
            <a:ext cx="1806600" cy="786142"/>
          </a:xfrm>
          <a:prstGeom prst="roundRect">
            <a:avLst/>
          </a:prstGeom>
          <a:solidFill>
            <a:srgbClr val="92BD4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" panose="02000506050000020004" pitchFamily="2" charset="0"/>
                <a:sym typeface="Calibri"/>
              </a:rPr>
              <a:t>Cartera en Mora</a:t>
            </a:r>
          </a:p>
        </p:txBody>
      </p:sp>
      <p:sp>
        <p:nvSpPr>
          <p:cNvPr id="19" name="Oval 28">
            <a:hlinkClick r:id="rId6" action="ppaction://hlinksldjump"/>
            <a:extLst>
              <a:ext uri="{FF2B5EF4-FFF2-40B4-BE49-F238E27FC236}">
                <a16:creationId xmlns:a16="http://schemas.microsoft.com/office/drawing/2014/main" id="{FB8D3593-A02E-4FC1-9FE8-239C8B36A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991" y="361212"/>
            <a:ext cx="1546548" cy="67395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 Ingresos</a:t>
            </a:r>
          </a:p>
        </p:txBody>
      </p:sp>
      <p:sp>
        <p:nvSpPr>
          <p:cNvPr id="20" name="Oval 28">
            <a:hlinkClick r:id="" action="ppaction://noaction"/>
            <a:extLst>
              <a:ext uri="{FF2B5EF4-FFF2-40B4-BE49-F238E27FC236}">
                <a16:creationId xmlns:a16="http://schemas.microsoft.com/office/drawing/2014/main" id="{E0C26E0F-C7B9-482B-B9C6-2821BBE19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876" y="2780349"/>
            <a:ext cx="2266338" cy="858921"/>
          </a:xfrm>
          <a:prstGeom prst="roundRect">
            <a:avLst/>
          </a:prstGeom>
          <a:solidFill>
            <a:srgbClr val="EE77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algn="ctr"/>
            <a:r>
              <a:rPr lang="es-CO" b="1" dirty="0">
                <a:solidFill>
                  <a:prstClr val="white"/>
                </a:solidFill>
                <a:latin typeface="Arial Rounded MT" panose="02000506050000020004" pitchFamily="2" charset="0"/>
                <a:sym typeface="Calibri"/>
              </a:rPr>
              <a:t>Continuidad barrido y limpieza</a:t>
            </a:r>
          </a:p>
        </p:txBody>
      </p:sp>
      <p:sp>
        <p:nvSpPr>
          <p:cNvPr id="21" name="Oval 28">
            <a:hlinkClick r:id="rId5" action="ppaction://hlinksldjump"/>
            <a:extLst>
              <a:ext uri="{FF2B5EF4-FFF2-40B4-BE49-F238E27FC236}">
                <a16:creationId xmlns:a16="http://schemas.microsoft.com/office/drawing/2014/main" id="{6295601A-29AE-47A4-95B6-AFEFBFD09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8236" y="1626946"/>
            <a:ext cx="1917277" cy="786142"/>
          </a:xfrm>
          <a:prstGeom prst="roundRect">
            <a:avLst/>
          </a:prstGeom>
          <a:solidFill>
            <a:srgbClr val="92BD4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Rounded MT" panose="02000506050000020004" pitchFamily="2" charset="0"/>
                <a:sym typeface="Calibri"/>
              </a:rPr>
              <a:t>Participación en Cartera </a:t>
            </a:r>
          </a:p>
        </p:txBody>
      </p:sp>
      <p:sp>
        <p:nvSpPr>
          <p:cNvPr id="22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E2987953-2ABA-4E6E-83A6-467BBE17C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903" y="2928167"/>
            <a:ext cx="1549460" cy="622641"/>
          </a:xfrm>
          <a:prstGeom prst="roundRect">
            <a:avLst/>
          </a:prstGeom>
          <a:solidFill>
            <a:srgbClr val="EE77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ILI</a:t>
            </a:r>
          </a:p>
        </p:txBody>
      </p:sp>
      <p:sp>
        <p:nvSpPr>
          <p:cNvPr id="23" name="Oval 28">
            <a:hlinkClick r:id="rId5" action="ppaction://hlinksldjump"/>
            <a:extLst>
              <a:ext uri="{FF2B5EF4-FFF2-40B4-BE49-F238E27FC236}">
                <a16:creationId xmlns:a16="http://schemas.microsoft.com/office/drawing/2014/main" id="{3CB91CA3-646E-40B1-9E6C-ED48BA57B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677" y="1587415"/>
            <a:ext cx="1080244" cy="862270"/>
          </a:xfrm>
          <a:prstGeom prst="roundRect">
            <a:avLst/>
          </a:prstGeom>
          <a:solidFill>
            <a:srgbClr val="92BD4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Quejas</a:t>
            </a:r>
          </a:p>
        </p:txBody>
      </p:sp>
      <p:sp>
        <p:nvSpPr>
          <p:cNvPr id="24" name="Oval 28">
            <a:hlinkClick r:id="rId5" action="ppaction://hlinksldjump"/>
            <a:extLst>
              <a:ext uri="{FF2B5EF4-FFF2-40B4-BE49-F238E27FC236}">
                <a16:creationId xmlns:a16="http://schemas.microsoft.com/office/drawing/2014/main" id="{49B33E80-EA03-45B6-84A6-11E9194A7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148" y="1611643"/>
            <a:ext cx="1409700" cy="839098"/>
          </a:xfrm>
          <a:prstGeom prst="roundRect">
            <a:avLst/>
          </a:prstGeom>
          <a:solidFill>
            <a:srgbClr val="92BD4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Reclamos</a:t>
            </a:r>
          </a:p>
        </p:txBody>
      </p:sp>
      <p:sp>
        <p:nvSpPr>
          <p:cNvPr id="25" name="Oval 28">
            <a:hlinkClick r:id="" action="ppaction://noaction"/>
            <a:extLst>
              <a:ext uri="{FF2B5EF4-FFF2-40B4-BE49-F238E27FC236}">
                <a16:creationId xmlns:a16="http://schemas.microsoft.com/office/drawing/2014/main" id="{518B1C06-3F57-40AE-8FB0-E6E5B4665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9023" y="2786397"/>
            <a:ext cx="2073674" cy="864445"/>
          </a:xfrm>
          <a:prstGeom prst="roundRect">
            <a:avLst/>
          </a:prstGeom>
          <a:solidFill>
            <a:srgbClr val="EE77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algn="ctr"/>
            <a:r>
              <a:rPr lang="es-CO" b="1" dirty="0">
                <a:solidFill>
                  <a:prstClr val="white"/>
                </a:solidFill>
                <a:latin typeface="Arial Rounded MT" panose="02000506050000020004" pitchFamily="2" charset="0"/>
                <a:sym typeface="Calibri"/>
              </a:rPr>
              <a:t>Continuidad en recolección</a:t>
            </a:r>
          </a:p>
        </p:txBody>
      </p:sp>
      <p:sp>
        <p:nvSpPr>
          <p:cNvPr id="26" name="Oval 28">
            <a:hlinkClick r:id="" action="ppaction://noaction"/>
            <a:extLst>
              <a:ext uri="{FF2B5EF4-FFF2-40B4-BE49-F238E27FC236}">
                <a16:creationId xmlns:a16="http://schemas.microsoft.com/office/drawing/2014/main" id="{FB1EB10E-24D1-454F-8DF3-AA179BDE8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803" y="2921125"/>
            <a:ext cx="1549137" cy="622641"/>
          </a:xfrm>
          <a:prstGeom prst="roundRect">
            <a:avLst/>
          </a:prstGeom>
          <a:solidFill>
            <a:srgbClr val="EE77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" panose="02000506050000020004" pitchFamily="2" charset="0"/>
                <a:sym typeface="Calibri"/>
              </a:rPr>
              <a:t>Inversiones</a:t>
            </a:r>
          </a:p>
        </p:txBody>
      </p:sp>
      <p:sp>
        <p:nvSpPr>
          <p:cNvPr id="27" name="Oval 28">
            <a:hlinkClick r:id="" action="ppaction://noaction"/>
            <a:extLst>
              <a:ext uri="{FF2B5EF4-FFF2-40B4-BE49-F238E27FC236}">
                <a16:creationId xmlns:a16="http://schemas.microsoft.com/office/drawing/2014/main" id="{EBF07A7E-C107-4F97-BF29-F26B0C1C1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325" y="4183127"/>
            <a:ext cx="7964642" cy="82863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lvl="0" algn="ctr">
              <a:defRPr/>
            </a:pPr>
            <a:r>
              <a:rPr lang="es-CO" b="1" dirty="0">
                <a:solidFill>
                  <a:schemeClr val="bg1"/>
                </a:solidFill>
                <a:latin typeface="Arial Rounded MT" panose="02000506050000020004" pitchFamily="2" charset="0"/>
              </a:rPr>
              <a:t>A la fecha con objetivos e indicadores para Grupo EPM y EPM, seguimiento Trimestral y Anual, pendiente despliegue para Negocios y Filiales</a:t>
            </a:r>
          </a:p>
        </p:txBody>
      </p:sp>
      <p:sp>
        <p:nvSpPr>
          <p:cNvPr id="28" name="Diagrama de flujo: conector 27">
            <a:hlinkClick r:id="rId8" action="ppaction://hlinksldjump"/>
            <a:extLst>
              <a:ext uri="{FF2B5EF4-FFF2-40B4-BE49-F238E27FC236}">
                <a16:creationId xmlns:a16="http://schemas.microsoft.com/office/drawing/2014/main" id="{7E434C25-7616-4055-8A74-A53C0F60F3B8}"/>
              </a:ext>
            </a:extLst>
          </p:cNvPr>
          <p:cNvSpPr/>
          <p:nvPr/>
        </p:nvSpPr>
        <p:spPr>
          <a:xfrm>
            <a:off x="4392462" y="377729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29" name="Diagrama de flujo: conector 28">
            <a:hlinkClick r:id="rId9" action="ppaction://hlinksldjump"/>
            <a:extLst>
              <a:ext uri="{FF2B5EF4-FFF2-40B4-BE49-F238E27FC236}">
                <a16:creationId xmlns:a16="http://schemas.microsoft.com/office/drawing/2014/main" id="{193D5B33-F99A-4779-B354-EE6A0638D6DF}"/>
              </a:ext>
            </a:extLst>
          </p:cNvPr>
          <p:cNvSpPr/>
          <p:nvPr/>
        </p:nvSpPr>
        <p:spPr>
          <a:xfrm>
            <a:off x="4803499" y="1584671"/>
            <a:ext cx="201983" cy="19515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Diagrama de flujo: conector 29">
            <a:hlinkClick r:id="rId10" action="ppaction://hlinksldjump"/>
            <a:extLst>
              <a:ext uri="{FF2B5EF4-FFF2-40B4-BE49-F238E27FC236}">
                <a16:creationId xmlns:a16="http://schemas.microsoft.com/office/drawing/2014/main" id="{48952F7E-3DB3-4287-896E-2037EBCDA8CD}"/>
              </a:ext>
            </a:extLst>
          </p:cNvPr>
          <p:cNvSpPr/>
          <p:nvPr/>
        </p:nvSpPr>
        <p:spPr>
          <a:xfrm>
            <a:off x="6744857" y="2941992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1" name="Diagrama de flujo: conector 30">
            <a:hlinkClick r:id="rId11" action="ppaction://hlinksldjump"/>
            <a:extLst>
              <a:ext uri="{FF2B5EF4-FFF2-40B4-BE49-F238E27FC236}">
                <a16:creationId xmlns:a16="http://schemas.microsoft.com/office/drawing/2014/main" id="{BD325BD1-F363-4BD6-A43A-660BE2550E25}"/>
              </a:ext>
            </a:extLst>
          </p:cNvPr>
          <p:cNvSpPr/>
          <p:nvPr/>
        </p:nvSpPr>
        <p:spPr>
          <a:xfrm>
            <a:off x="9207818" y="2864990"/>
            <a:ext cx="201983" cy="19515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2" name="Diagrama de flujo: conector 31">
            <a:hlinkClick r:id="rId12" action="ppaction://hlinksldjump"/>
            <a:extLst>
              <a:ext uri="{FF2B5EF4-FFF2-40B4-BE49-F238E27FC236}">
                <a16:creationId xmlns:a16="http://schemas.microsoft.com/office/drawing/2014/main" id="{D39A2BC2-6706-425C-908F-09777AB5DF98}"/>
              </a:ext>
            </a:extLst>
          </p:cNvPr>
          <p:cNvSpPr/>
          <p:nvPr/>
        </p:nvSpPr>
        <p:spPr>
          <a:xfrm>
            <a:off x="9771954" y="1694601"/>
            <a:ext cx="201983" cy="19515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Diagrama de flujo: conector 32">
            <a:hlinkClick r:id="rId4" action="ppaction://hlinksldjump"/>
            <a:extLst>
              <a:ext uri="{FF2B5EF4-FFF2-40B4-BE49-F238E27FC236}">
                <a16:creationId xmlns:a16="http://schemas.microsoft.com/office/drawing/2014/main" id="{292CD258-4A2E-4BE5-A878-2B20BC61E6D2}"/>
              </a:ext>
            </a:extLst>
          </p:cNvPr>
          <p:cNvSpPr/>
          <p:nvPr/>
        </p:nvSpPr>
        <p:spPr>
          <a:xfrm>
            <a:off x="5948574" y="377729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4" name="Diagrama de flujo: conector 33">
            <a:hlinkClick r:id="rId4" action="ppaction://hlinksldjump"/>
            <a:extLst>
              <a:ext uri="{FF2B5EF4-FFF2-40B4-BE49-F238E27FC236}">
                <a16:creationId xmlns:a16="http://schemas.microsoft.com/office/drawing/2014/main" id="{78854292-2A11-4064-90DF-1956D0D484F2}"/>
              </a:ext>
            </a:extLst>
          </p:cNvPr>
          <p:cNvSpPr/>
          <p:nvPr/>
        </p:nvSpPr>
        <p:spPr>
          <a:xfrm>
            <a:off x="7603663" y="377729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5" name="Diagrama de flujo: conector 34">
            <a:hlinkClick r:id="rId13" action="ppaction://hlinksldjump"/>
            <a:extLst>
              <a:ext uri="{FF2B5EF4-FFF2-40B4-BE49-F238E27FC236}">
                <a16:creationId xmlns:a16="http://schemas.microsoft.com/office/drawing/2014/main" id="{7DA9CB95-049A-4297-A457-B492BFA4408A}"/>
              </a:ext>
            </a:extLst>
          </p:cNvPr>
          <p:cNvSpPr/>
          <p:nvPr/>
        </p:nvSpPr>
        <p:spPr>
          <a:xfrm>
            <a:off x="9323230" y="377729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6" name="Diagrama de flujo: conector 35">
            <a:hlinkClick r:id="" action="ppaction://noaction"/>
            <a:extLst>
              <a:ext uri="{FF2B5EF4-FFF2-40B4-BE49-F238E27FC236}">
                <a16:creationId xmlns:a16="http://schemas.microsoft.com/office/drawing/2014/main" id="{746A83DE-8FA3-4A73-8627-52EAB9A6439C}"/>
              </a:ext>
            </a:extLst>
          </p:cNvPr>
          <p:cNvSpPr/>
          <p:nvPr/>
        </p:nvSpPr>
        <p:spPr>
          <a:xfrm>
            <a:off x="11059805" y="418627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7" name="Diagrama de flujo: conector 36">
            <a:hlinkClick r:id="rId14" action="ppaction://hlinksldjump"/>
            <a:extLst>
              <a:ext uri="{FF2B5EF4-FFF2-40B4-BE49-F238E27FC236}">
                <a16:creationId xmlns:a16="http://schemas.microsoft.com/office/drawing/2014/main" id="{2BF24CE7-9279-4B6B-94A3-86CDF120C5C2}"/>
              </a:ext>
            </a:extLst>
          </p:cNvPr>
          <p:cNvSpPr/>
          <p:nvPr/>
        </p:nvSpPr>
        <p:spPr>
          <a:xfrm>
            <a:off x="11502695" y="2830590"/>
            <a:ext cx="201983" cy="19515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8" name="Diagrama de flujo: conector 37">
            <a:hlinkClick r:id="rId15" action="ppaction://hlinksldjump"/>
            <a:extLst>
              <a:ext uri="{FF2B5EF4-FFF2-40B4-BE49-F238E27FC236}">
                <a16:creationId xmlns:a16="http://schemas.microsoft.com/office/drawing/2014/main" id="{AC78CA18-5236-4D32-B7A1-E67CD3DB5687}"/>
              </a:ext>
            </a:extLst>
          </p:cNvPr>
          <p:cNvSpPr/>
          <p:nvPr/>
        </p:nvSpPr>
        <p:spPr>
          <a:xfrm>
            <a:off x="6120961" y="1673666"/>
            <a:ext cx="201983" cy="19515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39" name="Diagrama de flujo: conector 38">
            <a:hlinkClick r:id="rId16" action="ppaction://hlinksldjump"/>
            <a:extLst>
              <a:ext uri="{FF2B5EF4-FFF2-40B4-BE49-F238E27FC236}">
                <a16:creationId xmlns:a16="http://schemas.microsoft.com/office/drawing/2014/main" id="{3C6C07D7-59EB-40D6-8373-290DF115DB91}"/>
              </a:ext>
            </a:extLst>
          </p:cNvPr>
          <p:cNvSpPr/>
          <p:nvPr/>
        </p:nvSpPr>
        <p:spPr>
          <a:xfrm>
            <a:off x="7798779" y="1661641"/>
            <a:ext cx="201983" cy="19515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40" name="Diagrama de flujo: conector 39">
            <a:hlinkClick r:id="rId17" action="ppaction://hlinksldjump"/>
            <a:extLst>
              <a:ext uri="{FF2B5EF4-FFF2-40B4-BE49-F238E27FC236}">
                <a16:creationId xmlns:a16="http://schemas.microsoft.com/office/drawing/2014/main" id="{BA81780B-09A9-4B31-A2C8-23CAA81409AF}"/>
              </a:ext>
            </a:extLst>
          </p:cNvPr>
          <p:cNvSpPr/>
          <p:nvPr/>
        </p:nvSpPr>
        <p:spPr>
          <a:xfrm>
            <a:off x="11807492" y="1661535"/>
            <a:ext cx="201983" cy="19515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0000"/>
              </a:highlight>
            </a:endParaRPr>
          </a:p>
        </p:txBody>
      </p:sp>
      <p:sp>
        <p:nvSpPr>
          <p:cNvPr id="41" name="Diagrama de flujo: conector 40">
            <a:hlinkClick r:id="rId7" action="ppaction://hlinksldjump"/>
            <a:extLst>
              <a:ext uri="{FF2B5EF4-FFF2-40B4-BE49-F238E27FC236}">
                <a16:creationId xmlns:a16="http://schemas.microsoft.com/office/drawing/2014/main" id="{D06587C4-1072-4B24-8DEB-9ABAD246C2DF}"/>
              </a:ext>
            </a:extLst>
          </p:cNvPr>
          <p:cNvSpPr/>
          <p:nvPr/>
        </p:nvSpPr>
        <p:spPr>
          <a:xfrm>
            <a:off x="4955189" y="2949034"/>
            <a:ext cx="201983" cy="19515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833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hlinkClick r:id="rId3" action="ppaction://hlinksldjump"/>
            <a:extLst>
              <a:ext uri="{FF2B5EF4-FFF2-40B4-BE49-F238E27FC236}">
                <a16:creationId xmlns:a16="http://schemas.microsoft.com/office/drawing/2014/main" id="{66E157EE-88EE-DA4D-F7BC-A3193009A73E}"/>
              </a:ext>
            </a:extLst>
          </p:cNvPr>
          <p:cNvSpPr txBox="1"/>
          <p:nvPr/>
        </p:nvSpPr>
        <p:spPr>
          <a:xfrm>
            <a:off x="172719" y="-47807"/>
            <a:ext cx="5222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300" dirty="0">
                <a:solidFill>
                  <a:srgbClr val="EE750A"/>
                </a:solidFill>
                <a:latin typeface="VAG Rounded Std Thin" panose="020F0802020204020204" pitchFamily="34" charset="0"/>
              </a:rPr>
              <a:t>INGRESOS</a:t>
            </a:r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C250471-F37C-35C5-2FD6-E3A8C9E1B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8B7FA69-5B13-2F1F-67EC-EBF827331782}"/>
              </a:ext>
            </a:extLst>
          </p:cNvPr>
          <p:cNvSpPr txBox="1"/>
          <p:nvPr/>
        </p:nvSpPr>
        <p:spPr>
          <a:xfrm>
            <a:off x="4201237" y="6196070"/>
            <a:ext cx="5724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CO" sz="1600" b="1" i="1" u="sng" dirty="0">
                <a:solidFill>
                  <a:schemeClr val="bg1"/>
                </a:solidFill>
              </a:rPr>
              <a:t>Otros Ingresos </a:t>
            </a:r>
            <a:r>
              <a:rPr lang="es-CO" sz="1600" dirty="0">
                <a:solidFill>
                  <a:schemeClr val="bg1"/>
                </a:solidFill>
              </a:rPr>
              <a:t>: </a:t>
            </a:r>
            <a:r>
              <a:rPr lang="es-CO" sz="1600" i="1" dirty="0">
                <a:solidFill>
                  <a:schemeClr val="bg1"/>
                </a:solidFill>
              </a:rPr>
              <a:t>Recuperaciones, Aprovechamientos, Otros Ingresos y Recuperaciones  NO EFECTIVAS  </a:t>
            </a:r>
            <a:r>
              <a:rPr lang="es-CO" sz="1600" b="1" i="1" dirty="0">
                <a:solidFill>
                  <a:schemeClr val="bg1"/>
                </a:solidFill>
              </a:rPr>
              <a:t>$ 3.681 millones</a:t>
            </a:r>
            <a:endParaRPr lang="es-MX" sz="1600" b="1" i="1" dirty="0">
              <a:solidFill>
                <a:schemeClr val="bg1"/>
              </a:solidFill>
            </a:endParaRPr>
          </a:p>
        </p:txBody>
      </p:sp>
      <p:sp>
        <p:nvSpPr>
          <p:cNvPr id="6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836EFD8D-3D8A-4478-9EDD-688EDEAC2204}"/>
              </a:ext>
            </a:extLst>
          </p:cNvPr>
          <p:cNvSpPr/>
          <p:nvPr/>
        </p:nvSpPr>
        <p:spPr>
          <a:xfrm>
            <a:off x="5403250" y="0"/>
            <a:ext cx="6797040" cy="66904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AG Rounded Std Thin" panose="020F0802020204020204"/>
                <a:sym typeface="Calibri"/>
              </a:rPr>
              <a:t>Generación de Valor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D99990-D58D-4C9C-BD02-03BF63666645}"/>
              </a:ext>
            </a:extLst>
          </p:cNvPr>
          <p:cNvSpPr txBox="1"/>
          <p:nvPr/>
        </p:nvSpPr>
        <p:spPr>
          <a:xfrm>
            <a:off x="4220299" y="4797681"/>
            <a:ext cx="7833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1" dirty="0">
                <a:solidFill>
                  <a:schemeClr val="bg1"/>
                </a:solidFill>
              </a:rPr>
              <a:t>Incumplimiento Modificación tarifaria DF </a:t>
            </a:r>
            <a:r>
              <a:rPr lang="es-MX" sz="1600" i="1" dirty="0">
                <a:solidFill>
                  <a:schemeClr val="bg1"/>
                </a:solidFill>
              </a:rPr>
              <a:t>presupuestada desde enero 2022</a:t>
            </a:r>
            <a:r>
              <a:rPr lang="es-MX" sz="1600" b="1" i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C62EB9-1BF3-4154-873A-9994E4CA9029}"/>
              </a:ext>
            </a:extLst>
          </p:cNvPr>
          <p:cNvSpPr txBox="1"/>
          <p:nvPr/>
        </p:nvSpPr>
        <p:spPr>
          <a:xfrm>
            <a:off x="4240617" y="5172245"/>
            <a:ext cx="7853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1" dirty="0">
                <a:solidFill>
                  <a:schemeClr val="bg1"/>
                </a:solidFill>
              </a:rPr>
              <a:t>Descuento antigüedad vehículos – Menos toneladas recolectadas y dispuestas 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FE7956-E333-49F2-A72C-A9E683BC5F63}"/>
              </a:ext>
            </a:extLst>
          </p:cNvPr>
          <p:cNvSpPr txBox="1"/>
          <p:nvPr/>
        </p:nvSpPr>
        <p:spPr>
          <a:xfrm>
            <a:off x="4220299" y="5538836"/>
            <a:ext cx="62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1" dirty="0">
                <a:solidFill>
                  <a:schemeClr val="bg1"/>
                </a:solidFill>
              </a:rPr>
              <a:t>Descuento por factor de productividad 1,495% - </a:t>
            </a:r>
            <a:r>
              <a:rPr lang="es-MX" sz="1600" b="1" i="1" dirty="0" err="1">
                <a:solidFill>
                  <a:schemeClr val="bg1"/>
                </a:solidFill>
              </a:rPr>
              <a:t>Mz</a:t>
            </a:r>
            <a:r>
              <a:rPr lang="es-MX" sz="1600" b="1" i="1" dirty="0">
                <a:solidFill>
                  <a:schemeClr val="bg1"/>
                </a:solidFill>
              </a:rPr>
              <a:t> 2022.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34C99DC-0DFD-451C-B6F9-EE3BEFB7E462}"/>
              </a:ext>
            </a:extLst>
          </p:cNvPr>
          <p:cNvSpPr txBox="1"/>
          <p:nvPr/>
        </p:nvSpPr>
        <p:spPr>
          <a:xfrm>
            <a:off x="5180007" y="566833"/>
            <a:ext cx="6253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2400" b="1" dirty="0"/>
              <a:t>Ingresos por Servicio de aseo</a:t>
            </a: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E74A0FC0-48CA-4CFB-A125-9D3277D43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761244"/>
              </p:ext>
            </p:extLst>
          </p:nvPr>
        </p:nvGraphicFramePr>
        <p:xfrm>
          <a:off x="-19185" y="281817"/>
          <a:ext cx="5028970" cy="692726"/>
        </p:xfrm>
        <a:graphic>
          <a:graphicData uri="http://schemas.openxmlformats.org/drawingml/2006/table">
            <a:tbl>
              <a:tblPr firstRow="1"/>
              <a:tblGrid>
                <a:gridCol w="970219">
                  <a:extLst>
                    <a:ext uri="{9D8B030D-6E8A-4147-A177-3AD203B41FA5}">
                      <a16:colId xmlns:a16="http://schemas.microsoft.com/office/drawing/2014/main" val="3806570166"/>
                    </a:ext>
                  </a:extLst>
                </a:gridCol>
                <a:gridCol w="970219">
                  <a:extLst>
                    <a:ext uri="{9D8B030D-6E8A-4147-A177-3AD203B41FA5}">
                      <a16:colId xmlns:a16="http://schemas.microsoft.com/office/drawing/2014/main" val="88675392"/>
                    </a:ext>
                  </a:extLst>
                </a:gridCol>
                <a:gridCol w="1148094">
                  <a:extLst>
                    <a:ext uri="{9D8B030D-6E8A-4147-A177-3AD203B41FA5}">
                      <a16:colId xmlns:a16="http://schemas.microsoft.com/office/drawing/2014/main" val="4251205891"/>
                    </a:ext>
                  </a:extLst>
                </a:gridCol>
                <a:gridCol w="970219">
                  <a:extLst>
                    <a:ext uri="{9D8B030D-6E8A-4147-A177-3AD203B41FA5}">
                      <a16:colId xmlns:a16="http://schemas.microsoft.com/office/drawing/2014/main" val="1534084244"/>
                    </a:ext>
                  </a:extLst>
                </a:gridCol>
                <a:gridCol w="970219">
                  <a:extLst>
                    <a:ext uri="{9D8B030D-6E8A-4147-A177-3AD203B41FA5}">
                      <a16:colId xmlns:a16="http://schemas.microsoft.com/office/drawing/2014/main" val="2124152693"/>
                    </a:ext>
                  </a:extLst>
                </a:gridCol>
              </a:tblGrid>
              <a:tr h="4174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</a:t>
                      </a:r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</a:t>
                      </a:r>
                    </a:p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943928"/>
                  </a:ext>
                </a:extLst>
              </a:tr>
              <a:tr h="275271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 340.720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$ 22.047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$ 210.548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$ 255.673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- $ 45.125</a:t>
                      </a:r>
                      <a:endParaRPr lang="es-MX" sz="12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221183"/>
                  </a:ext>
                </a:extLst>
              </a:tr>
            </a:tbl>
          </a:graphicData>
        </a:graphic>
      </p:graphicFrame>
      <p:sp>
        <p:nvSpPr>
          <p:cNvPr id="47" name="CuadroTexto 46">
            <a:extLst>
              <a:ext uri="{FF2B5EF4-FFF2-40B4-BE49-F238E27FC236}">
                <a16:creationId xmlns:a16="http://schemas.microsoft.com/office/drawing/2014/main" id="{C43C7447-B574-4769-A7D0-78395893D3D1}"/>
              </a:ext>
            </a:extLst>
          </p:cNvPr>
          <p:cNvSpPr txBox="1"/>
          <p:nvPr/>
        </p:nvSpPr>
        <p:spPr>
          <a:xfrm>
            <a:off x="4260939" y="4141316"/>
            <a:ext cx="7833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i="1" u="sng" dirty="0">
                <a:solidFill>
                  <a:schemeClr val="bg1"/>
                </a:solidFill>
              </a:rPr>
              <a:t>Ingresos Netos (Servicios de Aseo) </a:t>
            </a:r>
            <a:r>
              <a:rPr lang="es-CO" sz="2000" b="1" i="1" dirty="0">
                <a:solidFill>
                  <a:schemeClr val="bg1"/>
                </a:solidFill>
              </a:rPr>
              <a:t> </a:t>
            </a:r>
            <a:r>
              <a:rPr lang="es-CO" dirty="0">
                <a:solidFill>
                  <a:schemeClr val="bg1"/>
                </a:solidFill>
              </a:rPr>
              <a:t>: </a:t>
            </a:r>
            <a:r>
              <a:rPr lang="es-MX" b="1" i="1" dirty="0">
                <a:solidFill>
                  <a:schemeClr val="bg1"/>
                </a:solidFill>
              </a:rPr>
              <a:t>Ejecución del 81% del ingreso</a:t>
            </a:r>
            <a:r>
              <a:rPr lang="es-MX" i="1" dirty="0">
                <a:solidFill>
                  <a:schemeClr val="bg1"/>
                </a:solidFill>
              </a:rPr>
              <a:t>, que equivalen a </a:t>
            </a:r>
            <a:r>
              <a:rPr lang="es-MX" b="1" i="1" dirty="0">
                <a:solidFill>
                  <a:schemeClr val="bg1"/>
                </a:solidFill>
              </a:rPr>
              <a:t>$ 47.205</a:t>
            </a:r>
            <a:r>
              <a:rPr lang="es-MX" i="1" dirty="0">
                <a:solidFill>
                  <a:schemeClr val="bg1"/>
                </a:solidFill>
              </a:rPr>
              <a:t> por debajo del presupuesto. </a:t>
            </a:r>
            <a:endParaRPr lang="es-MX" b="1" i="1" dirty="0">
              <a:solidFill>
                <a:schemeClr val="bg1"/>
              </a:solidFill>
            </a:endParaRP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00000000-0008-0000-11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71631"/>
              </p:ext>
            </p:extLst>
          </p:nvPr>
        </p:nvGraphicFramePr>
        <p:xfrm>
          <a:off x="4014438" y="1235881"/>
          <a:ext cx="8177561" cy="285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Elipse 27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SpPr/>
          <p:nvPr/>
        </p:nvSpPr>
        <p:spPr>
          <a:xfrm>
            <a:off x="4835977" y="1120355"/>
            <a:ext cx="716086" cy="35240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300" b="1"/>
              <a:t>95%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0000000-0008-0000-1100-000004000000}"/>
              </a:ext>
            </a:extLst>
          </p:cNvPr>
          <p:cNvSpPr/>
          <p:nvPr/>
        </p:nvSpPr>
        <p:spPr>
          <a:xfrm>
            <a:off x="5552063" y="1531626"/>
            <a:ext cx="796528" cy="35240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300" b="1" dirty="0"/>
              <a:t>106%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00000000-0008-0000-1100-000005000000}"/>
              </a:ext>
            </a:extLst>
          </p:cNvPr>
          <p:cNvSpPr/>
          <p:nvPr/>
        </p:nvSpPr>
        <p:spPr>
          <a:xfrm>
            <a:off x="6186566" y="2314492"/>
            <a:ext cx="700942" cy="35240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/>
              <a:t>47%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00000000-0008-0000-1100-000006000000}"/>
              </a:ext>
            </a:extLst>
          </p:cNvPr>
          <p:cNvSpPr/>
          <p:nvPr/>
        </p:nvSpPr>
        <p:spPr>
          <a:xfrm>
            <a:off x="6861260" y="1995024"/>
            <a:ext cx="700942" cy="3580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 dirty="0"/>
              <a:t>97%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00000000-0008-0000-1100-000007000000}"/>
              </a:ext>
            </a:extLst>
          </p:cNvPr>
          <p:cNvSpPr/>
          <p:nvPr/>
        </p:nvSpPr>
        <p:spPr>
          <a:xfrm>
            <a:off x="7329356" y="1316423"/>
            <a:ext cx="700942" cy="4075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 dirty="0"/>
              <a:t>34%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00000000-0008-0000-1100-00000F000000}"/>
              </a:ext>
            </a:extLst>
          </p:cNvPr>
          <p:cNvSpPr/>
          <p:nvPr/>
        </p:nvSpPr>
        <p:spPr>
          <a:xfrm>
            <a:off x="8157265" y="2008604"/>
            <a:ext cx="700942" cy="31991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/>
              <a:t>79%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0000000-0008-0000-1100-000008000000}"/>
              </a:ext>
            </a:extLst>
          </p:cNvPr>
          <p:cNvSpPr/>
          <p:nvPr/>
        </p:nvSpPr>
        <p:spPr>
          <a:xfrm>
            <a:off x="8787694" y="1585711"/>
            <a:ext cx="796528" cy="37103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 dirty="0"/>
              <a:t>106%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0000000-0008-0000-1100-000009000000}"/>
              </a:ext>
            </a:extLst>
          </p:cNvPr>
          <p:cNvSpPr/>
          <p:nvPr/>
        </p:nvSpPr>
        <p:spPr>
          <a:xfrm>
            <a:off x="9508129" y="2164124"/>
            <a:ext cx="700943" cy="35945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 dirty="0"/>
              <a:t>88%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00000000-0008-0000-1100-00000A000000}"/>
              </a:ext>
            </a:extLst>
          </p:cNvPr>
          <p:cNvSpPr/>
          <p:nvPr/>
        </p:nvSpPr>
        <p:spPr>
          <a:xfrm>
            <a:off x="10142515" y="1859386"/>
            <a:ext cx="716480" cy="31991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 dirty="0"/>
              <a:t>85%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0000000-0008-0000-1100-00000B000000}"/>
              </a:ext>
            </a:extLst>
          </p:cNvPr>
          <p:cNvSpPr/>
          <p:nvPr/>
        </p:nvSpPr>
        <p:spPr>
          <a:xfrm>
            <a:off x="10899911" y="1630804"/>
            <a:ext cx="796528" cy="377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 dirty="0"/>
              <a:t>103%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2C2D626-AE8A-4BCA-A969-F2321779AC16}"/>
              </a:ext>
            </a:extLst>
          </p:cNvPr>
          <p:cNvSpPr txBox="1"/>
          <p:nvPr/>
        </p:nvSpPr>
        <p:spPr>
          <a:xfrm>
            <a:off x="4249788" y="5905427"/>
            <a:ext cx="624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1" dirty="0">
                <a:solidFill>
                  <a:schemeClr val="bg1"/>
                </a:solidFill>
              </a:rPr>
              <a:t>Reversión en el mes de septiembre 2022 – Registro DF. </a:t>
            </a:r>
          </a:p>
        </p:txBody>
      </p:sp>
    </p:spTree>
    <p:extLst>
      <p:ext uri="{BB962C8B-B14F-4D97-AF65-F5344CB8AC3E}">
        <p14:creationId xmlns:p14="http://schemas.microsoft.com/office/powerpoint/2010/main" val="96984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imagen editad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3CEE81-6271-A076-F477-D26E7A12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hlinkClick r:id="rId4" action="ppaction://hlinksldjump"/>
            <a:extLst>
              <a:ext uri="{FF2B5EF4-FFF2-40B4-BE49-F238E27FC236}">
                <a16:creationId xmlns:a16="http://schemas.microsoft.com/office/drawing/2014/main" id="{F8644E38-71FD-5EE2-35AF-7CEEC1617516}"/>
              </a:ext>
            </a:extLst>
          </p:cNvPr>
          <p:cNvSpPr txBox="1"/>
          <p:nvPr/>
        </p:nvSpPr>
        <p:spPr>
          <a:xfrm>
            <a:off x="5588930" y="687690"/>
            <a:ext cx="636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EBITDA y Mg EBITDA</a:t>
            </a:r>
          </a:p>
        </p:txBody>
      </p:sp>
      <p:sp>
        <p:nvSpPr>
          <p:cNvPr id="6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3BE7EAD4-AB76-4AB4-B5A5-B3FA5D426139}"/>
              </a:ext>
            </a:extLst>
          </p:cNvPr>
          <p:cNvSpPr/>
          <p:nvPr/>
        </p:nvSpPr>
        <p:spPr>
          <a:xfrm>
            <a:off x="5344160" y="0"/>
            <a:ext cx="6847840" cy="66904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AG Rounded Std Thin" panose="020F0802020204020204"/>
                <a:sym typeface="Calibri"/>
              </a:rPr>
              <a:t>Generación de Valor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C5AE27B-E317-4DD1-AE9F-D4CD5E30D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821538"/>
              </p:ext>
            </p:extLst>
          </p:nvPr>
        </p:nvGraphicFramePr>
        <p:xfrm>
          <a:off x="5588930" y="6021620"/>
          <a:ext cx="4275161" cy="660895"/>
        </p:xfrm>
        <a:graphic>
          <a:graphicData uri="http://schemas.openxmlformats.org/drawingml/2006/table">
            <a:tbl>
              <a:tblPr firstRow="1"/>
              <a:tblGrid>
                <a:gridCol w="1021951">
                  <a:extLst>
                    <a:ext uri="{9D8B030D-6E8A-4147-A177-3AD203B41FA5}">
                      <a16:colId xmlns:a16="http://schemas.microsoft.com/office/drawing/2014/main" val="3806570166"/>
                    </a:ext>
                  </a:extLst>
                </a:gridCol>
                <a:gridCol w="1209308">
                  <a:extLst>
                    <a:ext uri="{9D8B030D-6E8A-4147-A177-3AD203B41FA5}">
                      <a16:colId xmlns:a16="http://schemas.microsoft.com/office/drawing/2014/main" val="4251205891"/>
                    </a:ext>
                  </a:extLst>
                </a:gridCol>
                <a:gridCol w="1021951">
                  <a:extLst>
                    <a:ext uri="{9D8B030D-6E8A-4147-A177-3AD203B41FA5}">
                      <a16:colId xmlns:a16="http://schemas.microsoft.com/office/drawing/2014/main" val="1534084244"/>
                    </a:ext>
                  </a:extLst>
                </a:gridCol>
                <a:gridCol w="1021951">
                  <a:extLst>
                    <a:ext uri="{9D8B030D-6E8A-4147-A177-3AD203B41FA5}">
                      <a16:colId xmlns:a16="http://schemas.microsoft.com/office/drawing/2014/main" val="2124152693"/>
                    </a:ext>
                  </a:extLst>
                </a:gridCol>
              </a:tblGrid>
              <a:tr h="4185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</a:t>
                      </a:r>
                    </a:p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943928"/>
                  </a:ext>
                </a:extLst>
              </a:tr>
              <a:tr h="2278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$ 119.459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 41.032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 89.994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-$ 48.962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22118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B5210689-C6EE-4E3D-B5FD-10A53FA3610B}"/>
              </a:ext>
            </a:extLst>
          </p:cNvPr>
          <p:cNvSpPr txBox="1"/>
          <p:nvPr/>
        </p:nvSpPr>
        <p:spPr>
          <a:xfrm>
            <a:off x="5669430" y="4480186"/>
            <a:ext cx="594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i="1" dirty="0">
                <a:solidFill>
                  <a:schemeClr val="accent2"/>
                </a:solidFill>
              </a:rPr>
              <a:t>Menores ingresos efectivos</a:t>
            </a:r>
            <a:r>
              <a:rPr lang="es-CO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no incorporación de Modificación Tarifaria a partir de Enero 2022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2760F7-CC44-45DE-AA48-977590948FB6}"/>
              </a:ext>
            </a:extLst>
          </p:cNvPr>
          <p:cNvSpPr txBox="1"/>
          <p:nvPr/>
        </p:nvSpPr>
        <p:spPr>
          <a:xfrm>
            <a:off x="5669430" y="5287875"/>
            <a:ext cx="5941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>
                <a:solidFill>
                  <a:schemeClr val="accent2"/>
                </a:solidFill>
              </a:rPr>
              <a:t>Mayor ejecución  de costos y gastos efectivos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101.4% costos y gastos efectivos</a:t>
            </a:r>
          </a:p>
        </p:txBody>
      </p:sp>
      <p:pic>
        <p:nvPicPr>
          <p:cNvPr id="16" name="Imagen 15" descr="Patrón de fondo&#10;&#10;Descripción generada automáticamente">
            <a:extLst>
              <a:ext uri="{FF2B5EF4-FFF2-40B4-BE49-F238E27FC236}">
                <a16:creationId xmlns:a16="http://schemas.microsoft.com/office/drawing/2014/main" id="{D4588301-3E02-4F97-BFF7-FD9F33227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8707" y="894908"/>
            <a:ext cx="618745" cy="6847840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141F45E9-9DD4-4D2A-94C8-52CE86520B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463995"/>
              </p:ext>
            </p:extLst>
          </p:nvPr>
        </p:nvGraphicFramePr>
        <p:xfrm>
          <a:off x="5669429" y="923794"/>
          <a:ext cx="6128561" cy="3380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56719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una playera de color naranja&#10;&#10;Descripción generada automáticamente con confianza media">
            <a:extLst>
              <a:ext uri="{FF2B5EF4-FFF2-40B4-BE49-F238E27FC236}">
                <a16:creationId xmlns:a16="http://schemas.microsoft.com/office/drawing/2014/main" id="{580BF7B3-0DA7-8F4C-FCE2-5FC3A0585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hlinkClick r:id="rId4" action="ppaction://hlinksldjump"/>
            <a:extLst>
              <a:ext uri="{FF2B5EF4-FFF2-40B4-BE49-F238E27FC236}">
                <a16:creationId xmlns:a16="http://schemas.microsoft.com/office/drawing/2014/main" id="{5C6CFAD9-A442-DD8B-D3EB-592351244648}"/>
              </a:ext>
            </a:extLst>
          </p:cNvPr>
          <p:cNvSpPr txBox="1"/>
          <p:nvPr/>
        </p:nvSpPr>
        <p:spPr>
          <a:xfrm>
            <a:off x="5502570" y="729657"/>
            <a:ext cx="636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UTILIDAD NETA y Mg NETO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5C4F37-78D4-8DCB-01B8-CFF9E81CBD01}"/>
              </a:ext>
            </a:extLst>
          </p:cNvPr>
          <p:cNvSpPr txBox="1"/>
          <p:nvPr/>
        </p:nvSpPr>
        <p:spPr>
          <a:xfrm>
            <a:off x="5663270" y="4398256"/>
            <a:ext cx="622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solidFill>
                  <a:schemeClr val="accent2"/>
                </a:solidFill>
              </a:rPr>
              <a:t>Menor  EBITDA  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-$ 48.962 </a:t>
            </a:r>
            <a:r>
              <a:rPr lang="es-MX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mill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Mayores ingresos no efectivos $ 1.476 </a:t>
            </a:r>
            <a:r>
              <a:rPr lang="es-MX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mill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s-MX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Menores costos en depreciaciones por 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$1.319 </a:t>
            </a:r>
            <a:r>
              <a:rPr lang="es-MX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mill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s-MX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Mayores ingresos financieros netos por 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$ 3.101 </a:t>
            </a:r>
            <a:r>
              <a:rPr lang="es-MX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mill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s-MX" b="1" i="1" dirty="0">
                <a:solidFill>
                  <a:schemeClr val="accent2"/>
                </a:solidFill>
              </a:rPr>
              <a:t>Menor provisión del impuesto de renta </a:t>
            </a:r>
            <a:r>
              <a:rPr lang="es-MX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$ 11.375 </a:t>
            </a:r>
            <a:r>
              <a:rPr lang="es-MX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mill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9" name="Imagen 8" descr="Patrón de fondo&#10;&#10;Descripción generada automáticamente">
            <a:extLst>
              <a:ext uri="{FF2B5EF4-FFF2-40B4-BE49-F238E27FC236}">
                <a16:creationId xmlns:a16="http://schemas.microsoft.com/office/drawing/2014/main" id="{28A404F7-D40F-33E2-23FE-8996132B5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3646" y="993447"/>
            <a:ext cx="618745" cy="6680201"/>
          </a:xfrm>
          <a:prstGeom prst="rect">
            <a:avLst/>
          </a:prstGeom>
        </p:spPr>
      </p:pic>
      <p:sp>
        <p:nvSpPr>
          <p:cNvPr id="8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0050D18C-3649-404C-A35B-5912493D23C8}"/>
              </a:ext>
            </a:extLst>
          </p:cNvPr>
          <p:cNvSpPr/>
          <p:nvPr/>
        </p:nvSpPr>
        <p:spPr>
          <a:xfrm>
            <a:off x="5430519" y="0"/>
            <a:ext cx="6832600" cy="66904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AG Rounded Std Thin" panose="020F0802020204020204"/>
                <a:sym typeface="Calibri"/>
              </a:rPr>
              <a:t>Generación de Valor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E232F908-72AA-4DFB-A2AF-06920AD89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66492"/>
              </p:ext>
            </p:extLst>
          </p:nvPr>
        </p:nvGraphicFramePr>
        <p:xfrm>
          <a:off x="5594815" y="5922903"/>
          <a:ext cx="4321346" cy="721459"/>
        </p:xfrm>
        <a:graphic>
          <a:graphicData uri="http://schemas.openxmlformats.org/drawingml/2006/table">
            <a:tbl>
              <a:tblPr firstRow="1"/>
              <a:tblGrid>
                <a:gridCol w="1032991">
                  <a:extLst>
                    <a:ext uri="{9D8B030D-6E8A-4147-A177-3AD203B41FA5}">
                      <a16:colId xmlns:a16="http://schemas.microsoft.com/office/drawing/2014/main" val="3806570166"/>
                    </a:ext>
                  </a:extLst>
                </a:gridCol>
                <a:gridCol w="1222373">
                  <a:extLst>
                    <a:ext uri="{9D8B030D-6E8A-4147-A177-3AD203B41FA5}">
                      <a16:colId xmlns:a16="http://schemas.microsoft.com/office/drawing/2014/main" val="4251205891"/>
                    </a:ext>
                  </a:extLst>
                </a:gridCol>
                <a:gridCol w="1032991">
                  <a:extLst>
                    <a:ext uri="{9D8B030D-6E8A-4147-A177-3AD203B41FA5}">
                      <a16:colId xmlns:a16="http://schemas.microsoft.com/office/drawing/2014/main" val="1534084244"/>
                    </a:ext>
                  </a:extLst>
                </a:gridCol>
                <a:gridCol w="1032991">
                  <a:extLst>
                    <a:ext uri="{9D8B030D-6E8A-4147-A177-3AD203B41FA5}">
                      <a16:colId xmlns:a16="http://schemas.microsoft.com/office/drawing/2014/main" val="2124152693"/>
                    </a:ext>
                  </a:extLst>
                </a:gridCol>
              </a:tblGrid>
              <a:tr h="2968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</a:t>
                      </a:r>
                    </a:p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943928"/>
                  </a:ext>
                </a:extLst>
              </a:tr>
              <a:tr h="28838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 37.730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$ 154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$  31.846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- $ 31.692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221183"/>
                  </a:ext>
                </a:extLst>
              </a:tr>
            </a:tbl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D6522317-69AB-4F03-80F4-AE6A79915F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245684"/>
              </p:ext>
            </p:extLst>
          </p:nvPr>
        </p:nvGraphicFramePr>
        <p:xfrm>
          <a:off x="5663270" y="1162135"/>
          <a:ext cx="6078963" cy="298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7289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DBEB916-21EE-1719-326A-E20ED4CFB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3"/>
            <a:ext cx="12192000" cy="6858000"/>
          </a:xfrm>
          <a:prstGeom prst="rect">
            <a:avLst/>
          </a:prstGeom>
        </p:spPr>
      </p:pic>
      <p:sp>
        <p:nvSpPr>
          <p:cNvPr id="50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E4C8B8B0-3E37-488D-875D-DDE26BC18F45}"/>
              </a:ext>
            </a:extLst>
          </p:cNvPr>
          <p:cNvSpPr/>
          <p:nvPr/>
        </p:nvSpPr>
        <p:spPr>
          <a:xfrm>
            <a:off x="0" y="6869"/>
            <a:ext cx="5816599" cy="71984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Clientes y Mercados</a:t>
            </a:r>
          </a:p>
        </p:txBody>
      </p:sp>
      <p:sp>
        <p:nvSpPr>
          <p:cNvPr id="51" name="CuadroTexto 50">
            <a:hlinkClick r:id="rId4" action="ppaction://hlinksldjump"/>
            <a:extLst>
              <a:ext uri="{FF2B5EF4-FFF2-40B4-BE49-F238E27FC236}">
                <a16:creationId xmlns:a16="http://schemas.microsoft.com/office/drawing/2014/main" id="{54633C93-BB88-4CE9-894D-2398661DB0B9}"/>
              </a:ext>
            </a:extLst>
          </p:cNvPr>
          <p:cNvSpPr txBox="1"/>
          <p:nvPr/>
        </p:nvSpPr>
        <p:spPr>
          <a:xfrm>
            <a:off x="6102506" y="58496"/>
            <a:ext cx="570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UNIVERSALIZACION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F81D0FCB-852A-4A5D-B183-1D84E8366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688693"/>
              </p:ext>
            </p:extLst>
          </p:nvPr>
        </p:nvGraphicFramePr>
        <p:xfrm>
          <a:off x="152398" y="790460"/>
          <a:ext cx="5173982" cy="693721"/>
        </p:xfrm>
        <a:graphic>
          <a:graphicData uri="http://schemas.openxmlformats.org/drawingml/2006/table">
            <a:tbl>
              <a:tblPr firstRow="1"/>
              <a:tblGrid>
                <a:gridCol w="998196">
                  <a:extLst>
                    <a:ext uri="{9D8B030D-6E8A-4147-A177-3AD203B41FA5}">
                      <a16:colId xmlns:a16="http://schemas.microsoft.com/office/drawing/2014/main" val="425497840"/>
                    </a:ext>
                  </a:extLst>
                </a:gridCol>
                <a:gridCol w="998196">
                  <a:extLst>
                    <a:ext uri="{9D8B030D-6E8A-4147-A177-3AD203B41FA5}">
                      <a16:colId xmlns:a16="http://schemas.microsoft.com/office/drawing/2014/main" val="2447597525"/>
                    </a:ext>
                  </a:extLst>
                </a:gridCol>
                <a:gridCol w="998196">
                  <a:extLst>
                    <a:ext uri="{9D8B030D-6E8A-4147-A177-3AD203B41FA5}">
                      <a16:colId xmlns:a16="http://schemas.microsoft.com/office/drawing/2014/main" val="838014283"/>
                    </a:ext>
                  </a:extLst>
                </a:gridCol>
                <a:gridCol w="1181198">
                  <a:extLst>
                    <a:ext uri="{9D8B030D-6E8A-4147-A177-3AD203B41FA5}">
                      <a16:colId xmlns:a16="http://schemas.microsoft.com/office/drawing/2014/main" val="1476799087"/>
                    </a:ext>
                  </a:extLst>
                </a:gridCol>
                <a:gridCol w="998196">
                  <a:extLst>
                    <a:ext uri="{9D8B030D-6E8A-4147-A177-3AD203B41FA5}">
                      <a16:colId xmlns:a16="http://schemas.microsoft.com/office/drawing/2014/main" val="3797298421"/>
                    </a:ext>
                  </a:extLst>
                </a:gridCol>
              </a:tblGrid>
              <a:tr h="3801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64295"/>
                  </a:ext>
                </a:extLst>
              </a:tr>
              <a:tr h="260651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99.34%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99.31%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99.32%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99.37%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504435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2DAF454-2787-4439-916A-A210402A9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602163"/>
              </p:ext>
            </p:extLst>
          </p:nvPr>
        </p:nvGraphicFramePr>
        <p:xfrm>
          <a:off x="8128000" y="527720"/>
          <a:ext cx="4064000" cy="609600"/>
        </p:xfrm>
        <a:graphic>
          <a:graphicData uri="http://schemas.openxmlformats.org/drawingml/2006/table">
            <a:tbl>
              <a:tblPr/>
              <a:tblGrid>
                <a:gridCol w="2413000">
                  <a:extLst>
                    <a:ext uri="{9D8B030D-6E8A-4147-A177-3AD203B41FA5}">
                      <a16:colId xmlns:a16="http://schemas.microsoft.com/office/drawing/2014/main" val="1890495274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52864825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Toneladas Recolectadas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508.775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5187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Toneladas Producidas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512.299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076435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8A08D7D-7A7B-4723-8D70-B74ADDFD6B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594734"/>
              </p:ext>
            </p:extLst>
          </p:nvPr>
        </p:nvGraphicFramePr>
        <p:xfrm>
          <a:off x="4438183" y="4193922"/>
          <a:ext cx="6657279" cy="261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4BB5A91-8BC0-4B67-906F-AEEE94FF2F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715167"/>
              </p:ext>
            </p:extLst>
          </p:nvPr>
        </p:nvGraphicFramePr>
        <p:xfrm>
          <a:off x="4438183" y="1050880"/>
          <a:ext cx="7482471" cy="3058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4261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vistiendo, sostener, esquiando, parado&#10;&#10;Descripción generada automáticamente">
            <a:extLst>
              <a:ext uri="{FF2B5EF4-FFF2-40B4-BE49-F238E27FC236}">
                <a16:creationId xmlns:a16="http://schemas.microsoft.com/office/drawing/2014/main" id="{33DA5670-8FC8-13AD-3FB9-C4457735F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0"/>
            <a:ext cx="12192000" cy="6858000"/>
          </a:xfrm>
          <a:prstGeom prst="rect">
            <a:avLst/>
          </a:prstGeom>
        </p:spPr>
      </p:pic>
      <p:sp>
        <p:nvSpPr>
          <p:cNvPr id="43" name="CuadroTexto 42">
            <a:hlinkClick r:id="rId4" action="ppaction://hlinksldjump"/>
            <a:extLst>
              <a:ext uri="{FF2B5EF4-FFF2-40B4-BE49-F238E27FC236}">
                <a16:creationId xmlns:a16="http://schemas.microsoft.com/office/drawing/2014/main" id="{65ABC968-A399-D713-52BC-BE5499489DB6}"/>
              </a:ext>
            </a:extLst>
          </p:cNvPr>
          <p:cNvSpPr txBox="1"/>
          <p:nvPr/>
        </p:nvSpPr>
        <p:spPr>
          <a:xfrm>
            <a:off x="5380072" y="747547"/>
            <a:ext cx="636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QUEJAS</a:t>
            </a:r>
          </a:p>
        </p:txBody>
      </p:sp>
      <p:sp>
        <p:nvSpPr>
          <p:cNvPr id="37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F1360FB1-336D-4F74-BD29-24C126DA3BEA}"/>
              </a:ext>
            </a:extLst>
          </p:cNvPr>
          <p:cNvSpPr/>
          <p:nvPr/>
        </p:nvSpPr>
        <p:spPr>
          <a:xfrm>
            <a:off x="5380072" y="15420"/>
            <a:ext cx="6811928" cy="71984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Clientes y Mercados</a:t>
            </a:r>
          </a:p>
        </p:txBody>
      </p:sp>
      <p:graphicFrame>
        <p:nvGraphicFramePr>
          <p:cNvPr id="42" name="Tabla 41">
            <a:extLst>
              <a:ext uri="{FF2B5EF4-FFF2-40B4-BE49-F238E27FC236}">
                <a16:creationId xmlns:a16="http://schemas.microsoft.com/office/drawing/2014/main" id="{D9591F3E-F5B0-4279-99D4-DB756CBAE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942850"/>
              </p:ext>
            </p:extLst>
          </p:nvPr>
        </p:nvGraphicFramePr>
        <p:xfrm>
          <a:off x="5462770" y="6164306"/>
          <a:ext cx="4338081" cy="570387"/>
        </p:xfrm>
        <a:graphic>
          <a:graphicData uri="http://schemas.openxmlformats.org/drawingml/2006/table">
            <a:tbl>
              <a:tblPr firstRow="1"/>
              <a:tblGrid>
                <a:gridCol w="836929">
                  <a:extLst>
                    <a:ext uri="{9D8B030D-6E8A-4147-A177-3AD203B41FA5}">
                      <a16:colId xmlns:a16="http://schemas.microsoft.com/office/drawing/2014/main" val="425497840"/>
                    </a:ext>
                  </a:extLst>
                </a:gridCol>
                <a:gridCol w="836929">
                  <a:extLst>
                    <a:ext uri="{9D8B030D-6E8A-4147-A177-3AD203B41FA5}">
                      <a16:colId xmlns:a16="http://schemas.microsoft.com/office/drawing/2014/main" val="2447597525"/>
                    </a:ext>
                  </a:extLst>
                </a:gridCol>
                <a:gridCol w="836929">
                  <a:extLst>
                    <a:ext uri="{9D8B030D-6E8A-4147-A177-3AD203B41FA5}">
                      <a16:colId xmlns:a16="http://schemas.microsoft.com/office/drawing/2014/main" val="838014283"/>
                    </a:ext>
                  </a:extLst>
                </a:gridCol>
                <a:gridCol w="990365">
                  <a:extLst>
                    <a:ext uri="{9D8B030D-6E8A-4147-A177-3AD203B41FA5}">
                      <a16:colId xmlns:a16="http://schemas.microsoft.com/office/drawing/2014/main" val="1476799087"/>
                    </a:ext>
                  </a:extLst>
                </a:gridCol>
                <a:gridCol w="836929">
                  <a:extLst>
                    <a:ext uri="{9D8B030D-6E8A-4147-A177-3AD203B41FA5}">
                      <a16:colId xmlns:a16="http://schemas.microsoft.com/office/drawing/2014/main" val="3797298421"/>
                    </a:ext>
                  </a:extLst>
                </a:gridCol>
              </a:tblGrid>
              <a:tr h="3336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64295"/>
                  </a:ext>
                </a:extLst>
              </a:tr>
              <a:tr h="228757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s-MX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.06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1,13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1.77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2.06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504435"/>
                  </a:ext>
                </a:extLst>
              </a:tr>
            </a:tbl>
          </a:graphicData>
        </a:graphic>
      </p:graphicFrame>
      <p:pic>
        <p:nvPicPr>
          <p:cNvPr id="13" name="Imagen 12" descr="Patrón de fondo&#10;&#10;Descripción generada automáticamente">
            <a:extLst>
              <a:ext uri="{FF2B5EF4-FFF2-40B4-BE49-F238E27FC236}">
                <a16:creationId xmlns:a16="http://schemas.microsoft.com/office/drawing/2014/main" id="{1D483D5C-DB3C-4349-8796-ECAC684FB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2304" y="441383"/>
            <a:ext cx="618745" cy="6680201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207898A-91BC-4A8B-AEF8-FE2E0C2369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950372"/>
              </p:ext>
            </p:extLst>
          </p:nvPr>
        </p:nvGraphicFramePr>
        <p:xfrm>
          <a:off x="5462770" y="3781483"/>
          <a:ext cx="6569395" cy="227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CFD0E62-0087-417B-A0C0-2CC21307D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62728"/>
              </p:ext>
            </p:extLst>
          </p:nvPr>
        </p:nvGraphicFramePr>
        <p:xfrm>
          <a:off x="5462770" y="1147984"/>
          <a:ext cx="6569395" cy="2560320"/>
        </p:xfrm>
        <a:graphic>
          <a:graphicData uri="http://schemas.openxmlformats.org/drawingml/2006/table">
            <a:tbl>
              <a:tblPr/>
              <a:tblGrid>
                <a:gridCol w="3062946">
                  <a:extLst>
                    <a:ext uri="{9D8B030D-6E8A-4147-A177-3AD203B41FA5}">
                      <a16:colId xmlns:a16="http://schemas.microsoft.com/office/drawing/2014/main" val="3921897307"/>
                    </a:ext>
                  </a:extLst>
                </a:gridCol>
                <a:gridCol w="1011742">
                  <a:extLst>
                    <a:ext uri="{9D8B030D-6E8A-4147-A177-3AD203B41FA5}">
                      <a16:colId xmlns:a16="http://schemas.microsoft.com/office/drawing/2014/main" val="3704183018"/>
                    </a:ext>
                  </a:extLst>
                </a:gridCol>
                <a:gridCol w="831569">
                  <a:extLst>
                    <a:ext uri="{9D8B030D-6E8A-4147-A177-3AD203B41FA5}">
                      <a16:colId xmlns:a16="http://schemas.microsoft.com/office/drawing/2014/main" val="2532724501"/>
                    </a:ext>
                  </a:extLst>
                </a:gridCol>
                <a:gridCol w="831569">
                  <a:extLst>
                    <a:ext uri="{9D8B030D-6E8A-4147-A177-3AD203B41FA5}">
                      <a16:colId xmlns:a16="http://schemas.microsoft.com/office/drawing/2014/main" val="4171993451"/>
                    </a:ext>
                  </a:extLst>
                </a:gridCol>
                <a:gridCol w="831569">
                  <a:extLst>
                    <a:ext uri="{9D8B030D-6E8A-4147-A177-3AD203B41FA5}">
                      <a16:colId xmlns:a16="http://schemas.microsoft.com/office/drawing/2014/main" val="1881825476"/>
                    </a:ext>
                  </a:extLst>
                </a:gridCol>
              </a:tblGrid>
              <a:tr h="20967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Conceptos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841070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Barrido y Limpieza de vías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771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537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545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982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971964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Recolección de Residuos Ordinarios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248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162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235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179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324450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Corte y Poda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349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203919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Quejas Administrativas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107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146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650289"/>
                  </a:ext>
                </a:extLst>
              </a:tr>
              <a:tr h="41084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No atención a las condiciones de seguridad y riesgo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437028"/>
                  </a:ext>
                </a:extLst>
              </a:tr>
              <a:tr h="41084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Derrame de Lixiviados (AFECTACION AMBIENTAL)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34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69925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Recolección de Especiales y Hospitalarios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28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95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60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748640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Otras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083900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Total Quejas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1.464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1.287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1.235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1.499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011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90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una playera de color naranja&#10;&#10;Descripción generada automáticamente con confianza media">
            <a:extLst>
              <a:ext uri="{FF2B5EF4-FFF2-40B4-BE49-F238E27FC236}">
                <a16:creationId xmlns:a16="http://schemas.microsoft.com/office/drawing/2014/main" id="{580BF7B3-0DA7-8F4C-FCE2-5FC3A0585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6326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hlinkClick r:id="rId4" action="ppaction://hlinksldjump"/>
            <a:extLst>
              <a:ext uri="{FF2B5EF4-FFF2-40B4-BE49-F238E27FC236}">
                <a16:creationId xmlns:a16="http://schemas.microsoft.com/office/drawing/2014/main" id="{5C6CFAD9-A442-DD8B-D3EB-592351244648}"/>
              </a:ext>
            </a:extLst>
          </p:cNvPr>
          <p:cNvSpPr txBox="1"/>
          <p:nvPr/>
        </p:nvSpPr>
        <p:spPr>
          <a:xfrm>
            <a:off x="5429840" y="793616"/>
            <a:ext cx="6368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RECLAMOS</a:t>
            </a:r>
          </a:p>
        </p:txBody>
      </p:sp>
      <p:pic>
        <p:nvPicPr>
          <p:cNvPr id="9" name="Imagen 8" descr="Patrón de fondo&#10;&#10;Descripción generada automáticamente">
            <a:extLst>
              <a:ext uri="{FF2B5EF4-FFF2-40B4-BE49-F238E27FC236}">
                <a16:creationId xmlns:a16="http://schemas.microsoft.com/office/drawing/2014/main" id="{28A404F7-D40F-33E2-23FE-8996132B5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3159" y="1565509"/>
            <a:ext cx="618745" cy="6680201"/>
          </a:xfrm>
          <a:prstGeom prst="rect">
            <a:avLst/>
          </a:prstGeom>
        </p:spPr>
      </p:pic>
      <p:sp>
        <p:nvSpPr>
          <p:cNvPr id="8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295AB5CB-BEE9-4CE6-859C-234EB67F765D}"/>
              </a:ext>
            </a:extLst>
          </p:cNvPr>
          <p:cNvSpPr/>
          <p:nvPr/>
        </p:nvSpPr>
        <p:spPr>
          <a:xfrm>
            <a:off x="5369441" y="-85063"/>
            <a:ext cx="6833191" cy="71984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Clientes y Mercados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31EA599-2392-44C1-9A8E-5A7D772CA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040094"/>
              </p:ext>
            </p:extLst>
          </p:nvPr>
        </p:nvGraphicFramePr>
        <p:xfrm>
          <a:off x="5429840" y="1189786"/>
          <a:ext cx="6524267" cy="3200400"/>
        </p:xfrm>
        <a:graphic>
          <a:graphicData uri="http://schemas.openxmlformats.org/drawingml/2006/table">
            <a:tbl>
              <a:tblPr/>
              <a:tblGrid>
                <a:gridCol w="4481856">
                  <a:extLst>
                    <a:ext uri="{9D8B030D-6E8A-4147-A177-3AD203B41FA5}">
                      <a16:colId xmlns:a16="http://schemas.microsoft.com/office/drawing/2014/main" val="1554340916"/>
                    </a:ext>
                  </a:extLst>
                </a:gridCol>
                <a:gridCol w="915414">
                  <a:extLst>
                    <a:ext uri="{9D8B030D-6E8A-4147-A177-3AD203B41FA5}">
                      <a16:colId xmlns:a16="http://schemas.microsoft.com/office/drawing/2014/main" val="841445945"/>
                    </a:ext>
                  </a:extLst>
                </a:gridCol>
                <a:gridCol w="1126997">
                  <a:extLst>
                    <a:ext uri="{9D8B030D-6E8A-4147-A177-3AD203B41FA5}">
                      <a16:colId xmlns:a16="http://schemas.microsoft.com/office/drawing/2014/main" val="3440918318"/>
                    </a:ext>
                  </a:extLst>
                </a:gridCol>
              </a:tblGrid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039114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Descuento Por Predio Desocupado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932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1.211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038504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Cobro Múltiple Y/O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404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694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751915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Clase De Uso Incorrecto (Industrial, Comercial, Oficial, Otros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300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256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636110"/>
                  </a:ext>
                </a:extLst>
              </a:tr>
              <a:tr h="42619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Cobro De Cargos Relacionados Con Intereses De Mora, Refinanciación, Cartera O Acuerdos De Pago.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139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738364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Datos Generales Incorrectos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117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560309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Inconformidad Con El Aforo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97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451347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Orientación a la factura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93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92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433870"/>
                  </a:ext>
                </a:extLst>
              </a:tr>
              <a:tr h="42619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Inconformidad Con La Medición Del Consumo O Producción Facturado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00490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Cobro por servicios no prestados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177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275548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Tarifa Incorrecta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129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488356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Otros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92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275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073523"/>
                  </a:ext>
                </a:extLst>
              </a:tr>
              <a:tr h="213097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2.329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3.209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85722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646936C-2F20-4C90-B7D4-CD34B5468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01607"/>
              </p:ext>
            </p:extLst>
          </p:nvPr>
        </p:nvGraphicFramePr>
        <p:xfrm>
          <a:off x="5522431" y="5151239"/>
          <a:ext cx="5654995" cy="652780"/>
        </p:xfrm>
        <a:graphic>
          <a:graphicData uri="http://schemas.openxmlformats.org/drawingml/2006/table">
            <a:tbl>
              <a:tblPr firstRow="1"/>
              <a:tblGrid>
                <a:gridCol w="1090996">
                  <a:extLst>
                    <a:ext uri="{9D8B030D-6E8A-4147-A177-3AD203B41FA5}">
                      <a16:colId xmlns:a16="http://schemas.microsoft.com/office/drawing/2014/main" val="425497840"/>
                    </a:ext>
                  </a:extLst>
                </a:gridCol>
                <a:gridCol w="1090996">
                  <a:extLst>
                    <a:ext uri="{9D8B030D-6E8A-4147-A177-3AD203B41FA5}">
                      <a16:colId xmlns:a16="http://schemas.microsoft.com/office/drawing/2014/main" val="2447597525"/>
                    </a:ext>
                  </a:extLst>
                </a:gridCol>
                <a:gridCol w="1090996">
                  <a:extLst>
                    <a:ext uri="{9D8B030D-6E8A-4147-A177-3AD203B41FA5}">
                      <a16:colId xmlns:a16="http://schemas.microsoft.com/office/drawing/2014/main" val="838014283"/>
                    </a:ext>
                  </a:extLst>
                </a:gridCol>
                <a:gridCol w="1291011">
                  <a:extLst>
                    <a:ext uri="{9D8B030D-6E8A-4147-A177-3AD203B41FA5}">
                      <a16:colId xmlns:a16="http://schemas.microsoft.com/office/drawing/2014/main" val="1476799087"/>
                    </a:ext>
                  </a:extLst>
                </a:gridCol>
                <a:gridCol w="1090996">
                  <a:extLst>
                    <a:ext uri="{9D8B030D-6E8A-4147-A177-3AD203B41FA5}">
                      <a16:colId xmlns:a16="http://schemas.microsoft.com/office/drawing/2014/main" val="3797298421"/>
                    </a:ext>
                  </a:extLst>
                </a:gridCol>
              </a:tblGrid>
              <a:tr h="3510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064295"/>
                  </a:ext>
                </a:extLst>
              </a:tr>
              <a:tr h="12655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4.38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2.14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2.28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4.38</a:t>
                      </a:r>
                      <a:endParaRPr lang="es-MX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400" b="1" i="1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504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19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DBEB916-21EE-1719-326A-E20ED4CFB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" y="27515"/>
            <a:ext cx="12192000" cy="6858000"/>
          </a:xfrm>
          <a:prstGeom prst="rect">
            <a:avLst/>
          </a:prstGeom>
        </p:spPr>
      </p:pic>
      <p:sp>
        <p:nvSpPr>
          <p:cNvPr id="50" name="CuadroTexto 49">
            <a:hlinkClick r:id="rId4" action="ppaction://hlinksldjump"/>
            <a:extLst>
              <a:ext uri="{FF2B5EF4-FFF2-40B4-BE49-F238E27FC236}">
                <a16:creationId xmlns:a16="http://schemas.microsoft.com/office/drawing/2014/main" id="{A9279DE4-B937-4CC3-BB2A-0476F3DF2355}"/>
              </a:ext>
            </a:extLst>
          </p:cNvPr>
          <p:cNvSpPr txBox="1"/>
          <p:nvPr/>
        </p:nvSpPr>
        <p:spPr>
          <a:xfrm>
            <a:off x="6207760" y="166805"/>
            <a:ext cx="542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PARTICIPACION DE CARTERA</a:t>
            </a:r>
          </a:p>
        </p:txBody>
      </p:sp>
      <p:graphicFrame>
        <p:nvGraphicFramePr>
          <p:cNvPr id="52" name="Tabla 51">
            <a:extLst>
              <a:ext uri="{FF2B5EF4-FFF2-40B4-BE49-F238E27FC236}">
                <a16:creationId xmlns:a16="http://schemas.microsoft.com/office/drawing/2014/main" id="{F50E54B2-4B8F-4438-8B0F-332848F4C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00668"/>
              </p:ext>
            </p:extLst>
          </p:nvPr>
        </p:nvGraphicFramePr>
        <p:xfrm>
          <a:off x="20319" y="857210"/>
          <a:ext cx="4411981" cy="604702"/>
        </p:xfrm>
        <a:graphic>
          <a:graphicData uri="http://schemas.openxmlformats.org/drawingml/2006/table">
            <a:tbl>
              <a:tblPr firstRow="1"/>
              <a:tblGrid>
                <a:gridCol w="851186">
                  <a:extLst>
                    <a:ext uri="{9D8B030D-6E8A-4147-A177-3AD203B41FA5}">
                      <a16:colId xmlns:a16="http://schemas.microsoft.com/office/drawing/2014/main" val="4263884953"/>
                    </a:ext>
                  </a:extLst>
                </a:gridCol>
                <a:gridCol w="851186">
                  <a:extLst>
                    <a:ext uri="{9D8B030D-6E8A-4147-A177-3AD203B41FA5}">
                      <a16:colId xmlns:a16="http://schemas.microsoft.com/office/drawing/2014/main" val="946162603"/>
                    </a:ext>
                  </a:extLst>
                </a:gridCol>
                <a:gridCol w="851186">
                  <a:extLst>
                    <a:ext uri="{9D8B030D-6E8A-4147-A177-3AD203B41FA5}">
                      <a16:colId xmlns:a16="http://schemas.microsoft.com/office/drawing/2014/main" val="3635006770"/>
                    </a:ext>
                  </a:extLst>
                </a:gridCol>
                <a:gridCol w="851186">
                  <a:extLst>
                    <a:ext uri="{9D8B030D-6E8A-4147-A177-3AD203B41FA5}">
                      <a16:colId xmlns:a16="http://schemas.microsoft.com/office/drawing/2014/main" val="1002765401"/>
                    </a:ext>
                  </a:extLst>
                </a:gridCol>
                <a:gridCol w="1007237">
                  <a:extLst>
                    <a:ext uri="{9D8B030D-6E8A-4147-A177-3AD203B41FA5}">
                      <a16:colId xmlns:a16="http://schemas.microsoft.com/office/drawing/2014/main" val="3943236057"/>
                    </a:ext>
                  </a:extLst>
                </a:gridCol>
              </a:tblGrid>
              <a:tr h="3320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Mensual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Resultado Acumulado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Meta del Periodo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</a:rPr>
                        <a:t>Gap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0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30227"/>
                  </a:ext>
                </a:extLst>
              </a:tr>
              <a:tr h="26307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18.09%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19.69%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19,69%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 Rounded MT Bold" panose="020F0704030504030204" pitchFamily="34" charset="0"/>
                        </a:rPr>
                        <a:t>17,74%</a:t>
                      </a:r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1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878532"/>
                  </a:ext>
                </a:extLst>
              </a:tr>
            </a:tbl>
          </a:graphicData>
        </a:graphic>
      </p:graphicFrame>
      <p:sp>
        <p:nvSpPr>
          <p:cNvPr id="53" name="CuadroTexto 52">
            <a:extLst>
              <a:ext uri="{FF2B5EF4-FFF2-40B4-BE49-F238E27FC236}">
                <a16:creationId xmlns:a16="http://schemas.microsoft.com/office/drawing/2014/main" id="{62BD275A-E0BF-41A2-87B5-81060DFA5E4B}"/>
              </a:ext>
            </a:extLst>
          </p:cNvPr>
          <p:cNvSpPr txBox="1"/>
          <p:nvPr/>
        </p:nvSpPr>
        <p:spPr>
          <a:xfrm>
            <a:off x="6410384" y="690870"/>
            <a:ext cx="431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300" dirty="0">
                <a:solidFill>
                  <a:srgbClr val="EE7509"/>
                </a:solidFill>
                <a:latin typeface="VAG Rounded Std Thin" panose="020F0802020204020204" pitchFamily="34" charset="0"/>
              </a:rPr>
              <a:t>Cartera &gt; 60 días/Cartera Total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6AF953A-9860-4A26-9A1D-688E1DBB6556}"/>
              </a:ext>
            </a:extLst>
          </p:cNvPr>
          <p:cNvSpPr txBox="1"/>
          <p:nvPr/>
        </p:nvSpPr>
        <p:spPr>
          <a:xfrm>
            <a:off x="8530046" y="4514628"/>
            <a:ext cx="3566194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800" b="1" i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Aseo Global </a:t>
            </a:r>
            <a:r>
              <a:rPr lang="es-MX" sz="1800" i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$ 962 </a:t>
            </a:r>
            <a:r>
              <a:rPr lang="es-MX" sz="1800" i="1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mill</a:t>
            </a:r>
            <a:r>
              <a:rPr lang="es-MX" sz="1800" i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 - $ 492 </a:t>
            </a:r>
            <a:r>
              <a:rPr lang="es-MX" sz="1800" i="1" kern="1200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mill</a:t>
            </a:r>
            <a:r>
              <a:rPr lang="es-MX" sz="1800" i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vencida</a:t>
            </a:r>
          </a:p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i="1" dirty="0">
                <a:solidFill>
                  <a:schemeClr val="bg1"/>
                </a:solidFill>
                <a:latin typeface="Calibri" panose="020F0502020204030204"/>
              </a:rPr>
              <a:t>Cobro </a:t>
            </a:r>
            <a:r>
              <a:rPr lang="es-MX" i="1" dirty="0" err="1">
                <a:solidFill>
                  <a:schemeClr val="bg1"/>
                </a:solidFill>
                <a:latin typeface="Calibri" panose="020F0502020204030204"/>
              </a:rPr>
              <a:t>prejurídico</a:t>
            </a:r>
            <a:endParaRPr lang="es-MX" i="1" dirty="0">
              <a:solidFill>
                <a:schemeClr val="bg1"/>
              </a:solidFill>
              <a:latin typeface="Calibri" panose="020F0502020204030204"/>
            </a:endParaRPr>
          </a:p>
          <a:p>
            <a:pPr marL="0"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b="1" i="1" dirty="0">
                <a:solidFill>
                  <a:schemeClr val="bg1"/>
                </a:solidFill>
                <a:latin typeface="Calibri" panose="020F0502020204030204"/>
              </a:rPr>
              <a:t>Río Aseo</a:t>
            </a:r>
            <a:r>
              <a:rPr lang="es-MX" i="1" dirty="0">
                <a:solidFill>
                  <a:schemeClr val="bg1"/>
                </a:solidFill>
                <a:latin typeface="Calibri" panose="020F0502020204030204"/>
              </a:rPr>
              <a:t> - $ 192 </a:t>
            </a:r>
            <a:r>
              <a:rPr lang="es-MX" i="1" dirty="0" err="1">
                <a:solidFill>
                  <a:schemeClr val="bg1"/>
                </a:solidFill>
                <a:latin typeface="Calibri" panose="020F0502020204030204"/>
              </a:rPr>
              <a:t>mill</a:t>
            </a:r>
            <a:r>
              <a:rPr lang="es-MX" i="1" dirty="0">
                <a:solidFill>
                  <a:schemeClr val="bg1"/>
                </a:solidFill>
                <a:latin typeface="Calibri" panose="020F0502020204030204"/>
              </a:rPr>
              <a:t> - $ 69 </a:t>
            </a:r>
            <a:r>
              <a:rPr lang="es-MX" i="1" dirty="0" err="1">
                <a:solidFill>
                  <a:schemeClr val="bg1"/>
                </a:solidFill>
                <a:latin typeface="Calibri" panose="020F0502020204030204"/>
              </a:rPr>
              <a:t>mill</a:t>
            </a:r>
            <a:r>
              <a:rPr lang="es-MX" i="1" dirty="0">
                <a:solidFill>
                  <a:schemeClr val="bg1"/>
                </a:solidFill>
                <a:latin typeface="Calibri" panose="020F0502020204030204"/>
              </a:rPr>
              <a:t> vencida – Mora inferior a 60 días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FFD72BB-C093-4E10-8AD1-F06FB64B100D}"/>
              </a:ext>
            </a:extLst>
          </p:cNvPr>
          <p:cNvSpPr txBox="1"/>
          <p:nvPr/>
        </p:nvSpPr>
        <p:spPr>
          <a:xfrm>
            <a:off x="4221325" y="6193863"/>
            <a:ext cx="4534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1" dirty="0">
                <a:solidFill>
                  <a:schemeClr val="bg1"/>
                </a:solidFill>
                <a:latin typeface="Calibri" panose="020F0502020204030204"/>
              </a:rPr>
              <a:t>Estrato 2– Comercial - Estrato 1 – Industrial </a:t>
            </a:r>
          </a:p>
        </p:txBody>
      </p:sp>
      <p:sp>
        <p:nvSpPr>
          <p:cNvPr id="12" name="106 Pentágono">
            <a:hlinkClick r:id="" action="ppaction://noaction"/>
            <a:extLst>
              <a:ext uri="{FF2B5EF4-FFF2-40B4-BE49-F238E27FC236}">
                <a16:creationId xmlns:a16="http://schemas.microsoft.com/office/drawing/2014/main" id="{BE6A8DBA-6B70-4949-931C-7A2E7C861B2A}"/>
              </a:ext>
            </a:extLst>
          </p:cNvPr>
          <p:cNvSpPr/>
          <p:nvPr/>
        </p:nvSpPr>
        <p:spPr>
          <a:xfrm>
            <a:off x="0" y="24089"/>
            <a:ext cx="6043961" cy="71984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91411" tIns="45706" rIns="91411" bIns="4570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5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sym typeface="Calibri"/>
              </a:rPr>
              <a:t>Clientes y Mercados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5C2769-B2BA-46FF-9CE1-848F17FD6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485" y="1171451"/>
            <a:ext cx="7897258" cy="352221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B767BDD-09D7-4393-AD75-09CF07F53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0598"/>
              </p:ext>
            </p:extLst>
          </p:nvPr>
        </p:nvGraphicFramePr>
        <p:xfrm>
          <a:off x="4399231" y="4594303"/>
          <a:ext cx="4022306" cy="1384185"/>
        </p:xfrm>
        <a:graphic>
          <a:graphicData uri="http://schemas.openxmlformats.org/drawingml/2006/table">
            <a:tbl>
              <a:tblPr/>
              <a:tblGrid>
                <a:gridCol w="1745091">
                  <a:extLst>
                    <a:ext uri="{9D8B030D-6E8A-4147-A177-3AD203B41FA5}">
                      <a16:colId xmlns:a16="http://schemas.microsoft.com/office/drawing/2014/main" val="4071570103"/>
                    </a:ext>
                  </a:extLst>
                </a:gridCol>
                <a:gridCol w="1092819">
                  <a:extLst>
                    <a:ext uri="{9D8B030D-6E8A-4147-A177-3AD203B41FA5}">
                      <a16:colId xmlns:a16="http://schemas.microsoft.com/office/drawing/2014/main" val="2702032297"/>
                    </a:ext>
                  </a:extLst>
                </a:gridCol>
                <a:gridCol w="1184396">
                  <a:extLst>
                    <a:ext uri="{9D8B030D-6E8A-4147-A177-3AD203B41FA5}">
                      <a16:colId xmlns:a16="http://schemas.microsoft.com/office/drawing/2014/main" val="1382077118"/>
                    </a:ext>
                  </a:extLst>
                </a:gridCol>
              </a:tblGrid>
              <a:tr h="7270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8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Variación anual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Variación 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303519"/>
                  </a:ext>
                </a:extLst>
              </a:tr>
              <a:tr h="36352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Cartera &gt; 60 días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-8,4%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-2,02%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19716"/>
                  </a:ext>
                </a:extLst>
              </a:tr>
              <a:tr h="2936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Cartera 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-24,3%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-9,56%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481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4629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9538</TotalTime>
  <Words>1396</Words>
  <Application>Microsoft Office PowerPoint</Application>
  <PresentationFormat>Panorámica</PresentationFormat>
  <Paragraphs>506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Arial Rounded MT</vt:lpstr>
      <vt:lpstr>Arial Rounded MT Bold</vt:lpstr>
      <vt:lpstr>Calibri</vt:lpstr>
      <vt:lpstr>Calibri Light</vt:lpstr>
      <vt:lpstr>VAG Rounded Std Light</vt:lpstr>
      <vt:lpstr>VAG Rounded Std Thin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gomez</dc:creator>
  <cp:lastModifiedBy>NORA PATRICIA ALVAREZ PEREIRA</cp:lastModifiedBy>
  <cp:revision>289</cp:revision>
  <dcterms:created xsi:type="dcterms:W3CDTF">2022-07-09T17:47:49Z</dcterms:created>
  <dcterms:modified xsi:type="dcterms:W3CDTF">2022-11-04T18:38:25Z</dcterms:modified>
</cp:coreProperties>
</file>