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3" r:id="rId3"/>
    <p:sldId id="261" r:id="rId4"/>
    <p:sldId id="264" r:id="rId5"/>
    <p:sldId id="281" r:id="rId6"/>
    <p:sldId id="262" r:id="rId7"/>
    <p:sldId id="283" r:id="rId8"/>
    <p:sldId id="260" r:id="rId9"/>
    <p:sldId id="266" r:id="rId10"/>
    <p:sldId id="265" r:id="rId11"/>
    <p:sldId id="282" r:id="rId12"/>
    <p:sldId id="288" r:id="rId13"/>
    <p:sldId id="259" r:id="rId14"/>
    <p:sldId id="289" r:id="rId15"/>
    <p:sldId id="268"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FF871C"/>
    <a:srgbClr val="E24D09"/>
    <a:srgbClr val="EE7509"/>
    <a:srgbClr val="ED7E30"/>
    <a:srgbClr val="FC8637"/>
    <a:srgbClr val="D36E2C"/>
    <a:srgbClr val="FE5D14"/>
    <a:srgbClr val="F0550E"/>
    <a:srgbClr val="EE75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5" autoAdjust="0"/>
    <p:restoredTop sz="80567" autoAdjust="0"/>
  </p:normalViewPr>
  <p:slideViewPr>
    <p:cSldViewPr snapToGrid="0">
      <p:cViewPr varScale="1">
        <p:scale>
          <a:sx n="50" d="100"/>
          <a:sy n="50" d="100"/>
        </p:scale>
        <p:origin x="1164" y="44"/>
      </p:cViewPr>
      <p:guideLst/>
    </p:cSldViewPr>
  </p:slideViewPr>
  <p:notesTextViewPr>
    <p:cViewPr>
      <p:scale>
        <a:sx n="1" d="1"/>
        <a:sy n="1" d="1"/>
      </p:scale>
      <p:origin x="0" y="-40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evm-file01\users-4\NALVARPE\A&#209;O%202022\CMI\JUNIO%202022\Ingresos%20Junio%202022%20-Jul11%20Analisis%20Ingres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oleObject" Target="file:///\\evm-file01\users-4\NALVARPE\A&#209;O%202022\CMI\JUNIO%202022\PLANTILLAS%20CMI-%20FINANCIERAS%20JUNIO%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vm-file01\users-4\NALVARPE\A&#209;O%202022\CMI\JUNIO%202022\PLANTILLAS%20CMI-%20FINANCIERAS%20JUNIO%20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vm-file01\users-4\NALVARPE\A&#209;O%202022\CMI\JUNIO%202022\UNIVERSALIZACION%20JUNIO%20CMI%20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oleObject" Target="file:///\\evm-file01\users-4\NALVARPE\A&#209;O%202022\CMI\JUNIO%202022\Continuidad%20RYT%20JUN%20202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Acumulado!$C$52</c:f>
              <c:strCache>
                <c:ptCount val="1"/>
                <c:pt idx="0">
                  <c:v>Ejecución</c:v>
                </c:pt>
              </c:strCache>
            </c:strRef>
          </c:tx>
          <c:spPr>
            <a:solidFill>
              <a:schemeClr val="accent2"/>
            </a:solidFill>
            <a:ln>
              <a:noFill/>
            </a:ln>
            <a:effectLst/>
            <a:sp3d/>
          </c:spPr>
          <c:invertIfNegative val="0"/>
          <c:dLbls>
            <c:dLbl>
              <c:idx val="0"/>
              <c:layout>
                <c:manualLayout>
                  <c:x val="3.2539580617389195E-3"/>
                  <c:y val="0.46389875588301288"/>
                </c:manualLayout>
              </c:layout>
              <c:spPr>
                <a:noFill/>
                <a:ln>
                  <a:noFill/>
                </a:ln>
                <a:effectLst/>
              </c:spPr>
              <c:txPr>
                <a:bodyPr rot="-5400000" spcFirstLastPara="1" vertOverflow="ellipsis" wrap="square" anchor="ctr" anchorCtr="1"/>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D2-4D92-94CA-F46F52CB7A62}"/>
                </c:ext>
              </c:extLst>
            </c:dLbl>
            <c:dLbl>
              <c:idx val="1"/>
              <c:layout>
                <c:manualLayout>
                  <c:x val="6.7063127368493349E-3"/>
                  <c:y val="0.37549455939729032"/>
                </c:manualLayout>
              </c:layout>
              <c:spPr>
                <a:noFill/>
                <a:ln>
                  <a:noFill/>
                </a:ln>
                <a:effectLst/>
              </c:spPr>
              <c:txPr>
                <a:bodyPr rot="-5400000" spcFirstLastPara="1" vertOverflow="ellipsis" wrap="square" anchor="ctr" anchorCtr="1"/>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D2-4D92-94CA-F46F52CB7A62}"/>
                </c:ext>
              </c:extLst>
            </c:dLbl>
            <c:dLbl>
              <c:idx val="4"/>
              <c:layout>
                <c:manualLayout>
                  <c:x val="5.3650017700281431E-3"/>
                  <c:y val="0.18006627172742687"/>
                </c:manualLayout>
              </c:layout>
              <c:spPr>
                <a:noFill/>
                <a:ln>
                  <a:noFill/>
                </a:ln>
                <a:effectLst/>
              </c:spPr>
              <c:txPr>
                <a:bodyPr rot="-5400000" spcFirstLastPara="1" vertOverflow="ellipsis" wrap="square" anchor="ctr" anchorCtr="1"/>
                <a:lstStyle/>
                <a:p>
                  <a:pPr>
                    <a:defRPr sz="11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D2-4D92-94CA-F46F52CB7A62}"/>
                </c:ext>
              </c:extLst>
            </c:dLbl>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Acumulado!$B$53:$B$61</c:f>
              <c:strCache>
                <c:ptCount val="9"/>
                <c:pt idx="0">
                  <c:v>R&amp;T</c:v>
                </c:pt>
                <c:pt idx="1">
                  <c:v>B&amp;L</c:v>
                </c:pt>
                <c:pt idx="2">
                  <c:v>Aprovech</c:v>
                </c:pt>
                <c:pt idx="3">
                  <c:v>Lixiviados</c:v>
                </c:pt>
                <c:pt idx="4">
                  <c:v>DF</c:v>
                </c:pt>
                <c:pt idx="5">
                  <c:v>Corte y Poda</c:v>
                </c:pt>
                <c:pt idx="6">
                  <c:v>Limpieza y lavado </c:v>
                </c:pt>
                <c:pt idx="7">
                  <c:v>Especiales</c:v>
                </c:pt>
                <c:pt idx="8">
                  <c:v>CCS</c:v>
                </c:pt>
              </c:strCache>
            </c:strRef>
          </c:cat>
          <c:val>
            <c:numRef>
              <c:f>Acumulado!$C$53:$C$61</c:f>
              <c:numCache>
                <c:formatCode>"$"\ #,##0</c:formatCode>
                <c:ptCount val="9"/>
                <c:pt idx="0">
                  <c:v>49946.862239910006</c:v>
                </c:pt>
                <c:pt idx="1">
                  <c:v>38855.504062289998</c:v>
                </c:pt>
                <c:pt idx="2">
                  <c:v>27.10828171</c:v>
                </c:pt>
                <c:pt idx="3">
                  <c:v>5344.1039967500001</c:v>
                </c:pt>
                <c:pt idx="4">
                  <c:v>16136.074233589999</c:v>
                </c:pt>
                <c:pt idx="5">
                  <c:v>11338.615158379998</c:v>
                </c:pt>
                <c:pt idx="6">
                  <c:v>437.56376447999992</c:v>
                </c:pt>
                <c:pt idx="7">
                  <c:v>5558.4803482899997</c:v>
                </c:pt>
                <c:pt idx="8">
                  <c:v>10924.898864479999</c:v>
                </c:pt>
              </c:numCache>
            </c:numRef>
          </c:val>
          <c:shape val="cylinder"/>
          <c:extLst>
            <c:ext xmlns:c16="http://schemas.microsoft.com/office/drawing/2014/chart" uri="{C3380CC4-5D6E-409C-BE32-E72D297353CC}">
              <c16:uniqueId val="{00000008-B4D2-4D92-94CA-F46F52CB7A62}"/>
            </c:ext>
          </c:extLst>
        </c:ser>
        <c:ser>
          <c:idx val="1"/>
          <c:order val="1"/>
          <c:tx>
            <c:strRef>
              <c:f>Acumulado!$D$52</c:f>
              <c:strCache>
                <c:ptCount val="1"/>
                <c:pt idx="0">
                  <c:v>Presupuesto</c:v>
                </c:pt>
              </c:strCache>
            </c:strRef>
          </c:tx>
          <c:spPr>
            <a:solidFill>
              <a:srgbClr val="A5A5A5"/>
            </a:solidFill>
            <a:ln>
              <a:noFill/>
            </a:ln>
            <a:effectLst/>
            <a:sp3d/>
          </c:spPr>
          <c:invertIfNegative val="0"/>
          <c:dLbls>
            <c:dLbl>
              <c:idx val="0"/>
              <c:layout>
                <c:manualLayout>
                  <c:x val="3.2539610249772257E-3"/>
                  <c:y val="0.21759259259259259"/>
                </c:manualLayout>
              </c:layout>
              <c:spPr>
                <a:noFill/>
                <a:ln>
                  <a:noFill/>
                </a:ln>
                <a:effectLst/>
              </c:spPr>
              <c:txPr>
                <a:bodyPr rot="-5400000" spcFirstLastPara="1" vertOverflow="ellipsis" wrap="square" anchor="ctr" anchorCtr="1"/>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4D2-4D92-94CA-F46F52CB7A62}"/>
                </c:ext>
              </c:extLst>
            </c:dLbl>
            <c:dLbl>
              <c:idx val="1"/>
              <c:layout>
                <c:manualLayout>
                  <c:x val="4.0238128003738938E-3"/>
                  <c:y val="0.23755027292064468"/>
                </c:manualLayout>
              </c:layout>
              <c:spPr>
                <a:noFill/>
                <a:ln>
                  <a:noFill/>
                </a:ln>
                <a:effectLst/>
              </c:spPr>
              <c:txPr>
                <a:bodyPr rot="-5400000" spcFirstLastPara="1" vertOverflow="ellipsis" wrap="square" anchor="ctr" anchorCtr="1"/>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4D2-4D92-94CA-F46F52CB7A62}"/>
                </c:ext>
              </c:extLst>
            </c:dLbl>
            <c:dLbl>
              <c:idx val="3"/>
              <c:layout>
                <c:manualLayout>
                  <c:x val="5.6507831635260984E-3"/>
                  <c:y val="-1.6533180762127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4D2-4D92-94CA-F46F52CB7A62}"/>
                </c:ext>
              </c:extLst>
            </c:dLbl>
            <c:dLbl>
              <c:idx val="4"/>
              <c:layout>
                <c:manualLayout>
                  <c:x val="6.70625221253508E-3"/>
                  <c:y val="0.20478125019981877"/>
                </c:manualLayout>
              </c:layout>
              <c:spPr>
                <a:noFill/>
                <a:ln>
                  <a:noFill/>
                </a:ln>
                <a:effectLst/>
              </c:spPr>
              <c:txPr>
                <a:bodyPr rot="-5400000" spcFirstLastPara="1" vertOverflow="ellipsis" wrap="square" anchor="ctr" anchorCtr="1"/>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4D2-4D92-94CA-F46F52CB7A62}"/>
                </c:ext>
              </c:extLst>
            </c:dLbl>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Acumulado!$B$53:$B$61</c:f>
              <c:strCache>
                <c:ptCount val="9"/>
                <c:pt idx="0">
                  <c:v>R&amp;T</c:v>
                </c:pt>
                <c:pt idx="1">
                  <c:v>B&amp;L</c:v>
                </c:pt>
                <c:pt idx="2">
                  <c:v>Aprovech</c:v>
                </c:pt>
                <c:pt idx="3">
                  <c:v>Lixiviados</c:v>
                </c:pt>
                <c:pt idx="4">
                  <c:v>DF</c:v>
                </c:pt>
                <c:pt idx="5">
                  <c:v>Corte y Poda</c:v>
                </c:pt>
                <c:pt idx="6">
                  <c:v>Limpieza y lavado </c:v>
                </c:pt>
                <c:pt idx="7">
                  <c:v>Especiales</c:v>
                </c:pt>
                <c:pt idx="8">
                  <c:v>CCS</c:v>
                </c:pt>
              </c:strCache>
            </c:strRef>
          </c:cat>
          <c:val>
            <c:numRef>
              <c:f>Acumulado!$D$53:$D$61</c:f>
              <c:numCache>
                <c:formatCode>"$"\ #,##0</c:formatCode>
                <c:ptCount val="9"/>
                <c:pt idx="0">
                  <c:v>52095.158602532305</c:v>
                </c:pt>
                <c:pt idx="1">
                  <c:v>36417.325016107003</c:v>
                </c:pt>
                <c:pt idx="2">
                  <c:v>81.570167660300001</c:v>
                </c:pt>
                <c:pt idx="3">
                  <c:v>5514.8138145223002</c:v>
                </c:pt>
                <c:pt idx="4">
                  <c:v>46483.690846689598</c:v>
                </c:pt>
                <c:pt idx="5">
                  <c:v>10556.054811837499</c:v>
                </c:pt>
                <c:pt idx="6">
                  <c:v>498.64303256599999</c:v>
                </c:pt>
                <c:pt idx="7">
                  <c:v>5727.783394436</c:v>
                </c:pt>
                <c:pt idx="8">
                  <c:v>10628.171754294599</c:v>
                </c:pt>
              </c:numCache>
            </c:numRef>
          </c:val>
          <c:shape val="cylinder"/>
          <c:extLst>
            <c:ext xmlns:c16="http://schemas.microsoft.com/office/drawing/2014/chart" uri="{C3380CC4-5D6E-409C-BE32-E72D297353CC}">
              <c16:uniqueId val="{00000011-B4D2-4D92-94CA-F46F52CB7A62}"/>
            </c:ext>
          </c:extLst>
        </c:ser>
        <c:dLbls>
          <c:showLegendKey val="0"/>
          <c:showVal val="0"/>
          <c:showCatName val="0"/>
          <c:showSerName val="0"/>
          <c:showPercent val="0"/>
          <c:showBubbleSize val="0"/>
        </c:dLbls>
        <c:gapWidth val="150"/>
        <c:shape val="box"/>
        <c:axId val="1249442768"/>
        <c:axId val="1249458992"/>
        <c:axId val="0"/>
      </c:bar3DChart>
      <c:catAx>
        <c:axId val="12494427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49458992"/>
        <c:crosses val="autoZero"/>
        <c:auto val="1"/>
        <c:lblAlgn val="ctr"/>
        <c:lblOffset val="100"/>
        <c:noMultiLvlLbl val="0"/>
      </c:catAx>
      <c:valAx>
        <c:axId val="12494589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249442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sz="1200"/>
      </a:pPr>
      <a:endParaRPr lang="es-MX"/>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999158759001275E-2"/>
          <c:y val="0.1524430781270347"/>
          <c:w val="0.90314809206541491"/>
          <c:h val="0.46931954194582681"/>
        </c:manualLayout>
      </c:layout>
      <c:barChart>
        <c:barDir val="col"/>
        <c:grouping val="clustered"/>
        <c:varyColors val="0"/>
        <c:ser>
          <c:idx val="0"/>
          <c:order val="0"/>
          <c:tx>
            <c:v>Cartera&gt;60 dias</c:v>
          </c:tx>
          <c:spPr>
            <a:solidFill>
              <a:srgbClr val="00CC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'Junio 2022 ingresos'!$AU$5:$BF$5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ingresos'!$AU$6:$BF$6</c:f>
              <c:numCache>
                <c:formatCode>#,###</c:formatCode>
                <c:ptCount val="12"/>
                <c:pt idx="0">
                  <c:v>4021.1284920799999</c:v>
                </c:pt>
                <c:pt idx="1">
                  <c:v>4146.3383083799999</c:v>
                </c:pt>
                <c:pt idx="2">
                  <c:v>3972.70088618</c:v>
                </c:pt>
                <c:pt idx="3">
                  <c:v>3980.2153841199997</c:v>
                </c:pt>
                <c:pt idx="4">
                  <c:v>4080.2472349299996</c:v>
                </c:pt>
                <c:pt idx="5">
                  <c:v>4061.9795914400001</c:v>
                </c:pt>
                <c:pt idx="6">
                  <c:v>3714.0707954</c:v>
                </c:pt>
                <c:pt idx="7">
                  <c:v>3401.69126259</c:v>
                </c:pt>
                <c:pt idx="8">
                  <c:v>3285.1093154099999</c:v>
                </c:pt>
                <c:pt idx="9">
                  <c:v>3517.7806228899999</c:v>
                </c:pt>
                <c:pt idx="10">
                  <c:v>3444.1230929200001</c:v>
                </c:pt>
                <c:pt idx="11">
                  <c:v>3488.4490097299999</c:v>
                </c:pt>
              </c:numCache>
            </c:numRef>
          </c:val>
          <c:extLst>
            <c:ext xmlns:c16="http://schemas.microsoft.com/office/drawing/2014/chart" uri="{C3380CC4-5D6E-409C-BE32-E72D297353CC}">
              <c16:uniqueId val="{00000000-24EA-4226-AC05-A7AD893CB40F}"/>
            </c:ext>
          </c:extLst>
        </c:ser>
        <c:ser>
          <c:idx val="1"/>
          <c:order val="1"/>
          <c:tx>
            <c:v>Ingresos</c:v>
          </c:tx>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'Junio 2022 ingresos'!$AU$5:$BF$5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ingresos'!$AU$11:$BF$11</c:f>
              <c:numCache>
                <c:formatCode>_(* #,##0_);_(* \(#,##0\);_(* "-"??_);_(@_)</c:formatCode>
                <c:ptCount val="12"/>
                <c:pt idx="0">
                  <c:v>245515.97919546999</c:v>
                </c:pt>
                <c:pt idx="1">
                  <c:v>246230.00226949999</c:v>
                </c:pt>
                <c:pt idx="2">
                  <c:v>251563.00667100001</c:v>
                </c:pt>
                <c:pt idx="3">
                  <c:v>250461.68950499999</c:v>
                </c:pt>
                <c:pt idx="4">
                  <c:v>251835.76186500001</c:v>
                </c:pt>
                <c:pt idx="5">
                  <c:v>256063.17142</c:v>
                </c:pt>
                <c:pt idx="6">
                  <c:v>257152.58820200001</c:v>
                </c:pt>
                <c:pt idx="7">
                  <c:v>260032.514088</c:v>
                </c:pt>
                <c:pt idx="8">
                  <c:v>263467.61553100002</c:v>
                </c:pt>
                <c:pt idx="9">
                  <c:v>262131.222783</c:v>
                </c:pt>
                <c:pt idx="10">
                  <c:v>260747.82197526001</c:v>
                </c:pt>
                <c:pt idx="11">
                  <c:v>264646.17796105001</c:v>
                </c:pt>
              </c:numCache>
            </c:numRef>
          </c:val>
          <c:extLst>
            <c:ext xmlns:c16="http://schemas.microsoft.com/office/drawing/2014/chart" uri="{C3380CC4-5D6E-409C-BE32-E72D297353CC}">
              <c16:uniqueId val="{00000001-24EA-4226-AC05-A7AD893CB40F}"/>
            </c:ext>
          </c:extLst>
        </c:ser>
        <c:dLbls>
          <c:showLegendKey val="0"/>
          <c:showVal val="0"/>
          <c:showCatName val="0"/>
          <c:showSerName val="0"/>
          <c:showPercent val="0"/>
          <c:showBubbleSize val="0"/>
        </c:dLbls>
        <c:gapWidth val="150"/>
        <c:axId val="475748816"/>
        <c:axId val="602471768"/>
      </c:barChart>
      <c:lineChart>
        <c:grouping val="standard"/>
        <c:varyColors val="0"/>
        <c:ser>
          <c:idx val="2"/>
          <c:order val="2"/>
          <c:tx>
            <c:v>Ejecutado</c:v>
          </c:tx>
          <c:spPr>
            <a:ln w="34925" cap="rnd">
              <a:solidFill>
                <a:schemeClr val="tx1">
                  <a:lumMod val="50000"/>
                  <a:lumOff val="50000"/>
                </a:schemeClr>
              </a:solidFill>
              <a:round/>
            </a:ln>
            <a:effectLst>
              <a:outerShdw blurRad="40000" dist="23000" dir="5400000" rotWithShape="0">
                <a:srgbClr val="000000">
                  <a:alpha val="35000"/>
                </a:srgbClr>
              </a:outerShdw>
            </a:effectLst>
          </c:spPr>
          <c:marker>
            <c:symbol val="none"/>
          </c:marker>
          <c:cat>
            <c:numRef>
              <c:f>'Junio 2022 ingresos'!$AU$5:$BF$5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ingresos'!$AU$14:$BF$14</c:f>
              <c:numCache>
                <c:formatCode>0.00%</c:formatCode>
                <c:ptCount val="12"/>
                <c:pt idx="0">
                  <c:v>1.6378276091262221E-2</c:v>
                </c:pt>
                <c:pt idx="1">
                  <c:v>1.6839289567294045E-2</c:v>
                </c:pt>
                <c:pt idx="2">
                  <c:v>1.5800000000000002E-2</c:v>
                </c:pt>
                <c:pt idx="3">
                  <c:v>1.5900000000000001E-2</c:v>
                </c:pt>
                <c:pt idx="4">
                  <c:v>1.6199999999999999E-2</c:v>
                </c:pt>
                <c:pt idx="5">
                  <c:v>1.5900000000000001E-2</c:v>
                </c:pt>
                <c:pt idx="6">
                  <c:v>1.44E-2</c:v>
                </c:pt>
                <c:pt idx="7">
                  <c:v>1.3081792000206569E-2</c:v>
                </c:pt>
                <c:pt idx="8">
                  <c:v>1.2500000000000001E-2</c:v>
                </c:pt>
                <c:pt idx="9">
                  <c:v>1.3419922226518293E-2</c:v>
                </c:pt>
                <c:pt idx="10">
                  <c:v>1.3208636094558756E-2</c:v>
                </c:pt>
                <c:pt idx="11">
                  <c:v>1.3181558247341935E-2</c:v>
                </c:pt>
              </c:numCache>
            </c:numRef>
          </c:val>
          <c:smooth val="0"/>
          <c:extLst>
            <c:ext xmlns:c16="http://schemas.microsoft.com/office/drawing/2014/chart" uri="{C3380CC4-5D6E-409C-BE32-E72D297353CC}">
              <c16:uniqueId val="{00000002-24EA-4226-AC05-A7AD893CB40F}"/>
            </c:ext>
          </c:extLst>
        </c:ser>
        <c:ser>
          <c:idx val="3"/>
          <c:order val="3"/>
          <c:tx>
            <c:v>Meta</c:v>
          </c:tx>
          <c:spPr>
            <a:ln w="34925" cap="rnd">
              <a:solidFill>
                <a:schemeClr val="accent1">
                  <a:lumMod val="60000"/>
                </a:schemeClr>
              </a:solidFill>
              <a:round/>
            </a:ln>
            <a:effectLst>
              <a:outerShdw blurRad="40000" dist="23000" dir="5400000" rotWithShape="0">
                <a:srgbClr val="000000">
                  <a:alpha val="35000"/>
                </a:srgbClr>
              </a:outerShdw>
            </a:effectLst>
          </c:spPr>
          <c:marker>
            <c:symbol val="none"/>
          </c:marker>
          <c:cat>
            <c:numRef>
              <c:f>'Junio 2022 ingresos'!$AU$5:$BF$5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ingresos'!$AU$15:$BF$15</c:f>
              <c:numCache>
                <c:formatCode>0.00%</c:formatCode>
                <c:ptCount val="12"/>
                <c:pt idx="0">
                  <c:v>1.5900000000000001E-2</c:v>
                </c:pt>
                <c:pt idx="1">
                  <c:v>1.5900000000000001E-2</c:v>
                </c:pt>
                <c:pt idx="2">
                  <c:v>1.55E-2</c:v>
                </c:pt>
                <c:pt idx="3">
                  <c:v>1.5100000000000001E-2</c:v>
                </c:pt>
                <c:pt idx="4">
                  <c:v>1.4999999999999999E-2</c:v>
                </c:pt>
                <c:pt idx="5">
                  <c:v>1.47E-2</c:v>
                </c:pt>
                <c:pt idx="6">
                  <c:v>1.7999999999999999E-2</c:v>
                </c:pt>
                <c:pt idx="7">
                  <c:v>1.8200000000000001E-2</c:v>
                </c:pt>
                <c:pt idx="8">
                  <c:v>1.83E-2</c:v>
                </c:pt>
                <c:pt idx="9">
                  <c:v>1.9099999999999999E-2</c:v>
                </c:pt>
                <c:pt idx="10">
                  <c:v>1.9099999999999999E-2</c:v>
                </c:pt>
                <c:pt idx="11">
                  <c:v>1.89E-2</c:v>
                </c:pt>
              </c:numCache>
            </c:numRef>
          </c:val>
          <c:smooth val="0"/>
          <c:extLst>
            <c:ext xmlns:c16="http://schemas.microsoft.com/office/drawing/2014/chart" uri="{C3380CC4-5D6E-409C-BE32-E72D297353CC}">
              <c16:uniqueId val="{00000003-24EA-4226-AC05-A7AD893CB40F}"/>
            </c:ext>
          </c:extLst>
        </c:ser>
        <c:dLbls>
          <c:showLegendKey val="0"/>
          <c:showVal val="0"/>
          <c:showCatName val="0"/>
          <c:showSerName val="0"/>
          <c:showPercent val="0"/>
          <c:showBubbleSize val="0"/>
        </c:dLbls>
        <c:marker val="1"/>
        <c:smooth val="0"/>
        <c:axId val="443571784"/>
        <c:axId val="443570144"/>
      </c:lineChart>
      <c:dateAx>
        <c:axId val="475748816"/>
        <c:scaling>
          <c:orientation val="minMax"/>
        </c:scaling>
        <c:delete val="1"/>
        <c:axPos val="b"/>
        <c:numFmt formatCode="mmm\-yy" sourceLinked="1"/>
        <c:majorTickMark val="none"/>
        <c:minorTickMark val="none"/>
        <c:tickLblPos val="nextTo"/>
        <c:crossAx val="602471768"/>
        <c:crosses val="autoZero"/>
        <c:auto val="1"/>
        <c:lblOffset val="100"/>
        <c:baseTimeUnit val="months"/>
      </c:dateAx>
      <c:valAx>
        <c:axId val="602471768"/>
        <c:scaling>
          <c:orientation val="minMax"/>
        </c:scaling>
        <c:delete val="0"/>
        <c:axPos val="l"/>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475748816"/>
        <c:crosses val="autoZero"/>
        <c:crossBetween val="between"/>
      </c:valAx>
      <c:valAx>
        <c:axId val="443570144"/>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443571784"/>
        <c:crosses val="max"/>
        <c:crossBetween val="between"/>
      </c:valAx>
      <c:dateAx>
        <c:axId val="443571784"/>
        <c:scaling>
          <c:orientation val="minMax"/>
        </c:scaling>
        <c:delete val="1"/>
        <c:axPos val="b"/>
        <c:numFmt formatCode="mmm\-yy" sourceLinked="1"/>
        <c:majorTickMark val="out"/>
        <c:minorTickMark val="none"/>
        <c:tickLblPos val="nextTo"/>
        <c:crossAx val="443570144"/>
        <c:crosses val="autoZero"/>
        <c:auto val="1"/>
        <c:lblOffset val="100"/>
        <c:baseTimeUnit val="months"/>
      </c:date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1" i="0" u="none" strike="noStrike" kern="1200" baseline="0">
                <a:solidFill>
                  <a:schemeClr val="tx1"/>
                </a:solidFill>
                <a:latin typeface="+mn-lt"/>
                <a:ea typeface="+mn-ea"/>
                <a:cs typeface="+mn-cs"/>
              </a:defRPr>
            </a:pPr>
            <a:endParaRPr lang="es-MX"/>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1"/>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'EBITDA 2022'!$T$12</c:f>
              <c:strCache>
                <c:ptCount val="1"/>
                <c:pt idx="0">
                  <c:v>Ebitda</c:v>
                </c:pt>
              </c:strCache>
            </c:strRef>
          </c:tx>
          <c:spPr>
            <a:solidFill>
              <a:schemeClr val="accent2"/>
            </a:solidFill>
            <a:ln>
              <a:noFill/>
            </a:ln>
            <a:effectLst/>
            <a:scene3d>
              <a:camera prst="orthographicFront"/>
              <a:lightRig rig="threePt" dir="t"/>
            </a:scene3d>
            <a:sp3d>
              <a:bevelT/>
            </a:sp3d>
          </c:spPr>
          <c:invertIfNegative val="0"/>
          <c:dPt>
            <c:idx val="0"/>
            <c:invertIfNegative val="0"/>
            <c:bubble3D val="0"/>
            <c:spPr>
              <a:solidFill>
                <a:srgbClr val="FE5D14"/>
              </a:solidFill>
              <a:ln>
                <a:solidFill>
                  <a:srgbClr val="F45F0C"/>
                </a:solidFill>
              </a:ln>
              <a:effectLst/>
              <a:scene3d>
                <a:camera prst="orthographicFront"/>
                <a:lightRig rig="threePt" dir="t"/>
              </a:scene3d>
              <a:sp3d>
                <a:bevelT/>
              </a:sp3d>
            </c:spPr>
            <c:extLst>
              <c:ext xmlns:c16="http://schemas.microsoft.com/office/drawing/2014/chart" uri="{C3380CC4-5D6E-409C-BE32-E72D297353CC}">
                <c16:uniqueId val="{00000001-BAF1-4E7B-9B82-2BE41D68DD3E}"/>
              </c:ext>
            </c:extLst>
          </c:dPt>
          <c:dPt>
            <c:idx val="1"/>
            <c:invertIfNegative val="0"/>
            <c:bubble3D val="0"/>
            <c:spPr>
              <a:solidFill>
                <a:schemeClr val="bg1">
                  <a:lumMod val="75000"/>
                </a:schemeClr>
              </a:solidFill>
              <a:ln>
                <a:solidFill>
                  <a:schemeClr val="bg1">
                    <a:lumMod val="75000"/>
                  </a:schemeClr>
                </a:solidFill>
              </a:ln>
              <a:effectLst/>
              <a:scene3d>
                <a:camera prst="orthographicFront"/>
                <a:lightRig rig="threePt" dir="t"/>
              </a:scene3d>
              <a:sp3d>
                <a:bevelT/>
              </a:sp3d>
            </c:spPr>
            <c:extLst>
              <c:ext xmlns:c16="http://schemas.microsoft.com/office/drawing/2014/chart" uri="{C3380CC4-5D6E-409C-BE32-E72D297353CC}">
                <c16:uniqueId val="{00000003-BAF1-4E7B-9B82-2BE41D68DD3E}"/>
              </c:ext>
            </c:extLst>
          </c:dPt>
          <c:dPt>
            <c:idx val="2"/>
            <c:invertIfNegative val="0"/>
            <c:bubble3D val="0"/>
            <c:spPr>
              <a:solidFill>
                <a:srgbClr val="FF871C"/>
              </a:solidFill>
              <a:ln>
                <a:solidFill>
                  <a:schemeClr val="accent2"/>
                </a:solidFill>
              </a:ln>
              <a:effectLst/>
              <a:scene3d>
                <a:camera prst="orthographicFront"/>
                <a:lightRig rig="threePt" dir="t"/>
              </a:scene3d>
              <a:sp3d>
                <a:bevelT/>
              </a:sp3d>
            </c:spPr>
            <c:extLst>
              <c:ext xmlns:c16="http://schemas.microsoft.com/office/drawing/2014/chart" uri="{C3380CC4-5D6E-409C-BE32-E72D297353CC}">
                <c16:uniqueId val="{00000005-BAF1-4E7B-9B82-2BE41D68DD3E}"/>
              </c:ext>
            </c:extLst>
          </c:dPt>
          <c:dLbls>
            <c:dLbl>
              <c:idx val="0"/>
              <c:layout>
                <c:manualLayout>
                  <c:x val="-2.1762170322397554E-3"/>
                  <c:y val="0.13331570204841481"/>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0.11071495583735948"/>
                      <c:h val="8.5282253579030715E-2"/>
                    </c:manualLayout>
                  </c15:layout>
                </c:ext>
                <c:ext xmlns:c16="http://schemas.microsoft.com/office/drawing/2014/chart" uri="{C3380CC4-5D6E-409C-BE32-E72D297353CC}">
                  <c16:uniqueId val="{00000001-BAF1-4E7B-9B82-2BE41D68DD3E}"/>
                </c:ext>
              </c:extLst>
            </c:dLbl>
            <c:dLbl>
              <c:idx val="1"/>
              <c:layout>
                <c:manualLayout>
                  <c:x val="2.1762170322397129E-3"/>
                  <c:y val="0.1790807937963780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F1-4E7B-9B82-2BE41D68DD3E}"/>
                </c:ext>
              </c:extLst>
            </c:dLbl>
            <c:dLbl>
              <c:idx val="2"/>
              <c:layout>
                <c:manualLayout>
                  <c:x val="2.1762170322397129E-3"/>
                  <c:y val="9.948932988687671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F1-4E7B-9B82-2BE41D68DD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'EBITDA 2022'!$S$13:$S$15</c:f>
              <c:strCache>
                <c:ptCount val="3"/>
                <c:pt idx="0">
                  <c:v>2021</c:v>
                </c:pt>
                <c:pt idx="1">
                  <c:v> Ppto 2022 </c:v>
                </c:pt>
                <c:pt idx="2">
                  <c:v>2022</c:v>
                </c:pt>
              </c:strCache>
            </c:strRef>
          </c:cat>
          <c:val>
            <c:numRef>
              <c:f>'EBITDA 2022'!$T$13:$T$15</c:f>
              <c:numCache>
                <c:formatCode>"$"#,##0_);\("$"#,##0\)</c:formatCode>
                <c:ptCount val="3"/>
                <c:pt idx="0">
                  <c:v>38070.408723239983</c:v>
                </c:pt>
                <c:pt idx="1">
                  <c:v>58928.536909378898</c:v>
                </c:pt>
                <c:pt idx="2">
                  <c:v>30759.999593220018</c:v>
                </c:pt>
              </c:numCache>
            </c:numRef>
          </c:val>
          <c:extLst>
            <c:ext xmlns:c16="http://schemas.microsoft.com/office/drawing/2014/chart" uri="{C3380CC4-5D6E-409C-BE32-E72D297353CC}">
              <c16:uniqueId val="{00000006-BAF1-4E7B-9B82-2BE41D68DD3E}"/>
            </c:ext>
          </c:extLst>
        </c:ser>
        <c:dLbls>
          <c:showLegendKey val="0"/>
          <c:showVal val="0"/>
          <c:showCatName val="0"/>
          <c:showSerName val="0"/>
          <c:showPercent val="0"/>
          <c:showBubbleSize val="0"/>
        </c:dLbls>
        <c:gapWidth val="150"/>
        <c:axId val="1196318576"/>
        <c:axId val="961882560"/>
      </c:barChart>
      <c:lineChart>
        <c:grouping val="standard"/>
        <c:varyColors val="0"/>
        <c:ser>
          <c:idx val="1"/>
          <c:order val="1"/>
          <c:tx>
            <c:strRef>
              <c:f>'EBITDA 2022'!$U$12</c:f>
              <c:strCache>
                <c:ptCount val="1"/>
                <c:pt idx="0">
                  <c:v>Mg Ebitda</c:v>
                </c:pt>
              </c:strCache>
            </c:strRef>
          </c:tx>
          <c:spPr>
            <a:ln w="28575" cap="rnd">
              <a:solidFill>
                <a:schemeClr val="tx1"/>
              </a:solidFill>
              <a:prstDash val="sysDot"/>
              <a:round/>
            </a:ln>
            <a:effectLst/>
          </c:spPr>
          <c:marker>
            <c:symbol val="none"/>
          </c:marker>
          <c:dLbls>
            <c:dLbl>
              <c:idx val="0"/>
              <c:layout>
                <c:manualLayout>
                  <c:x val="-9.3577332386307679E-2"/>
                  <c:y val="-3.97957319547506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F1-4E7B-9B82-2BE41D68DD3E}"/>
                </c:ext>
              </c:extLst>
            </c:dLbl>
            <c:dLbl>
              <c:idx val="1"/>
              <c:layout>
                <c:manualLayout>
                  <c:x val="-4.3524340644795056E-3"/>
                  <c:y val="-4.3775305150225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AF1-4E7B-9B82-2BE41D68DD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'EBITDA 2022'!$S$13:$S$15</c:f>
              <c:strCache>
                <c:ptCount val="3"/>
                <c:pt idx="0">
                  <c:v>2021</c:v>
                </c:pt>
                <c:pt idx="1">
                  <c:v> Ppto 2022 </c:v>
                </c:pt>
                <c:pt idx="2">
                  <c:v>2022</c:v>
                </c:pt>
              </c:strCache>
            </c:strRef>
          </c:cat>
          <c:val>
            <c:numRef>
              <c:f>'EBITDA 2022'!$U$13:$U$15</c:f>
              <c:numCache>
                <c:formatCode>0.00%</c:formatCode>
                <c:ptCount val="3"/>
                <c:pt idx="0">
                  <c:v>0.29095784096084998</c:v>
                </c:pt>
                <c:pt idx="1">
                  <c:v>0.34994020621803201</c:v>
                </c:pt>
                <c:pt idx="2">
                  <c:v>0.22071370060981799</c:v>
                </c:pt>
              </c:numCache>
            </c:numRef>
          </c:val>
          <c:smooth val="0"/>
          <c:extLst>
            <c:ext xmlns:c16="http://schemas.microsoft.com/office/drawing/2014/chart" uri="{C3380CC4-5D6E-409C-BE32-E72D297353CC}">
              <c16:uniqueId val="{00000007-BAF1-4E7B-9B82-2BE41D68DD3E}"/>
            </c:ext>
          </c:extLst>
        </c:ser>
        <c:dLbls>
          <c:showLegendKey val="0"/>
          <c:showVal val="0"/>
          <c:showCatName val="0"/>
          <c:showSerName val="0"/>
          <c:showPercent val="0"/>
          <c:showBubbleSize val="0"/>
        </c:dLbls>
        <c:marker val="1"/>
        <c:smooth val="0"/>
        <c:axId val="1345694880"/>
        <c:axId val="1345680736"/>
      </c:lineChart>
      <c:catAx>
        <c:axId val="119631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961882560"/>
        <c:crosses val="autoZero"/>
        <c:auto val="1"/>
        <c:lblAlgn val="ctr"/>
        <c:lblOffset val="100"/>
        <c:noMultiLvlLbl val="0"/>
      </c:catAx>
      <c:valAx>
        <c:axId val="9618825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1196318576"/>
        <c:crosses val="autoZero"/>
        <c:crossBetween val="between"/>
      </c:valAx>
      <c:valAx>
        <c:axId val="1345680736"/>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1345694880"/>
        <c:crosses val="max"/>
        <c:crossBetween val="between"/>
      </c:valAx>
      <c:catAx>
        <c:axId val="1345694880"/>
        <c:scaling>
          <c:orientation val="minMax"/>
        </c:scaling>
        <c:delete val="1"/>
        <c:axPos val="b"/>
        <c:numFmt formatCode="General" sourceLinked="1"/>
        <c:majorTickMark val="none"/>
        <c:minorTickMark val="none"/>
        <c:tickLblPos val="nextTo"/>
        <c:crossAx val="1345680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830262733630571E-2"/>
          <c:y val="5.1013421605662967E-2"/>
          <c:w val="0.82191120013088237"/>
          <c:h val="0.73531739148692987"/>
        </c:manualLayout>
      </c:layout>
      <c:barChart>
        <c:barDir val="col"/>
        <c:grouping val="clustered"/>
        <c:varyColors val="0"/>
        <c:ser>
          <c:idx val="0"/>
          <c:order val="0"/>
          <c:tx>
            <c:strRef>
              <c:f>'UTILIDAD 2022'!$S$4</c:f>
              <c:strCache>
                <c:ptCount val="1"/>
                <c:pt idx="0">
                  <c:v>Utilidad Neta</c:v>
                </c:pt>
              </c:strCache>
            </c:strRef>
          </c:tx>
          <c:spPr>
            <a:solidFill>
              <a:schemeClr val="accent2"/>
            </a:solidFill>
            <a:ln>
              <a:noFill/>
            </a:ln>
            <a:effectLst/>
            <a:scene3d>
              <a:camera prst="orthographicFront"/>
              <a:lightRig rig="threePt" dir="t"/>
            </a:scene3d>
            <a:sp3d>
              <a:bevelT/>
            </a:sp3d>
          </c:spPr>
          <c:invertIfNegative val="0"/>
          <c:dPt>
            <c:idx val="0"/>
            <c:invertIfNegative val="0"/>
            <c:bubble3D val="0"/>
            <c:spPr>
              <a:solidFill>
                <a:srgbClr val="E24D09"/>
              </a:solidFill>
              <a:ln>
                <a:noFill/>
              </a:ln>
              <a:effectLst/>
              <a:scene3d>
                <a:camera prst="orthographicFront"/>
                <a:lightRig rig="threePt" dir="t"/>
              </a:scene3d>
              <a:sp3d>
                <a:bevelT/>
              </a:sp3d>
            </c:spPr>
            <c:extLst>
              <c:ext xmlns:c16="http://schemas.microsoft.com/office/drawing/2014/chart" uri="{C3380CC4-5D6E-409C-BE32-E72D297353CC}">
                <c16:uniqueId val="{00000000-9CA1-4DC2-805B-3354179898D1}"/>
              </c:ext>
            </c:extLst>
          </c:dPt>
          <c:dPt>
            <c:idx val="1"/>
            <c:invertIfNegative val="0"/>
            <c:bubble3D val="0"/>
            <c:spPr>
              <a:solidFill>
                <a:srgbClr val="A5A5A5"/>
              </a:solidFill>
              <a:ln>
                <a:noFill/>
              </a:ln>
              <a:effectLst/>
              <a:scene3d>
                <a:camera prst="orthographicFront"/>
                <a:lightRig rig="threePt" dir="t"/>
              </a:scene3d>
              <a:sp3d>
                <a:bevelT/>
              </a:sp3d>
            </c:spPr>
            <c:extLst>
              <c:ext xmlns:c16="http://schemas.microsoft.com/office/drawing/2014/chart" uri="{C3380CC4-5D6E-409C-BE32-E72D297353CC}">
                <c16:uniqueId val="{00000001-9CA1-4DC2-805B-3354179898D1}"/>
              </c:ext>
            </c:extLst>
          </c:dPt>
          <c:dPt>
            <c:idx val="2"/>
            <c:invertIfNegative val="0"/>
            <c:bubble3D val="0"/>
            <c:spPr>
              <a:solidFill>
                <a:srgbClr val="FF871C"/>
              </a:solidFill>
              <a:ln>
                <a:noFill/>
              </a:ln>
              <a:effectLst/>
              <a:scene3d>
                <a:camera prst="orthographicFront"/>
                <a:lightRig rig="threePt" dir="t"/>
              </a:scene3d>
              <a:sp3d>
                <a:bevelT/>
              </a:sp3d>
            </c:spPr>
            <c:extLst>
              <c:ext xmlns:c16="http://schemas.microsoft.com/office/drawing/2014/chart" uri="{C3380CC4-5D6E-409C-BE32-E72D297353CC}">
                <c16:uniqueId val="{00000002-9CA1-4DC2-805B-3354179898D1}"/>
              </c:ext>
            </c:extLst>
          </c:dPt>
          <c:dLbls>
            <c:dLbl>
              <c:idx val="0"/>
              <c:layout>
                <c:manualLayout>
                  <c:x val="-1.7732653719266867E-3"/>
                  <c:y val="0.12041029835730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A1-4DC2-805B-3354179898D1}"/>
                </c:ext>
              </c:extLst>
            </c:dLbl>
            <c:dLbl>
              <c:idx val="1"/>
              <c:layout>
                <c:manualLayout>
                  <c:x val="2.2612151410559222E-3"/>
                  <c:y val="0.199105713174572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A1-4DC2-805B-3354179898D1}"/>
                </c:ext>
              </c:extLst>
            </c:dLbl>
            <c:dLbl>
              <c:idx val="2"/>
              <c:layout>
                <c:manualLayout>
                  <c:x val="0"/>
                  <c:y val="9.7238081500970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A1-4DC2-805B-3354179898D1}"/>
                </c:ext>
              </c:extLst>
            </c:dLbl>
            <c:spPr>
              <a:noFill/>
              <a:ln>
                <a:noFill/>
              </a:ln>
              <a:effectLst/>
            </c:spPr>
            <c:txPr>
              <a:bodyPr rot="0" spcFirstLastPara="1" vertOverflow="ellipsis" vert="horz" wrap="square" anchor="ctr" anchorCtr="1"/>
              <a:lstStyle/>
              <a:p>
                <a:pPr>
                  <a:defRPr sz="1400" b="1" i="0" u="none" strike="noStrike" kern="1200" baseline="0">
                    <a:solidFill>
                      <a:schemeClr val="bg1">
                        <a:lumMod val="9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'UTILIDAD 2022'!$R$5:$R$7</c:f>
              <c:strCache>
                <c:ptCount val="3"/>
                <c:pt idx="0">
                  <c:v>2021</c:v>
                </c:pt>
                <c:pt idx="1">
                  <c:v> Ppto 2022 </c:v>
                </c:pt>
                <c:pt idx="2">
                  <c:v>2022</c:v>
                </c:pt>
              </c:strCache>
            </c:strRef>
          </c:cat>
          <c:val>
            <c:numRef>
              <c:f>'UTILIDAD 2022'!$S$5:$S$7</c:f>
              <c:numCache>
                <c:formatCode>"$"#,##0_);\("$"#,##0\)</c:formatCode>
                <c:ptCount val="3"/>
                <c:pt idx="0">
                  <c:v>10198.348288659972</c:v>
                </c:pt>
                <c:pt idx="1">
                  <c:v>21426.509447181641</c:v>
                </c:pt>
                <c:pt idx="2">
                  <c:v>3115.0959670400048</c:v>
                </c:pt>
              </c:numCache>
            </c:numRef>
          </c:val>
          <c:extLst>
            <c:ext xmlns:c16="http://schemas.microsoft.com/office/drawing/2014/chart" uri="{C3380CC4-5D6E-409C-BE32-E72D297353CC}">
              <c16:uniqueId val="{00000003-9CA1-4DC2-805B-3354179898D1}"/>
            </c:ext>
          </c:extLst>
        </c:ser>
        <c:dLbls>
          <c:showLegendKey val="0"/>
          <c:showVal val="0"/>
          <c:showCatName val="0"/>
          <c:showSerName val="0"/>
          <c:showPercent val="0"/>
          <c:showBubbleSize val="0"/>
        </c:dLbls>
        <c:gapWidth val="150"/>
        <c:axId val="1023434080"/>
        <c:axId val="1023434496"/>
      </c:barChart>
      <c:lineChart>
        <c:grouping val="standard"/>
        <c:varyColors val="0"/>
        <c:ser>
          <c:idx val="1"/>
          <c:order val="1"/>
          <c:tx>
            <c:strRef>
              <c:f>'UTILIDAD 2022'!$T$4</c:f>
              <c:strCache>
                <c:ptCount val="1"/>
                <c:pt idx="0">
                  <c:v>Mg Neto</c:v>
                </c:pt>
              </c:strCache>
            </c:strRef>
          </c:tx>
          <c:spPr>
            <a:ln w="28575" cap="rnd">
              <a:solidFill>
                <a:schemeClr val="bg1">
                  <a:lumMod val="65000"/>
                </a:schemeClr>
              </a:solidFill>
              <a:prstDash val="sysDot"/>
              <a:round/>
            </a:ln>
            <a:effectLst/>
          </c:spPr>
          <c:marker>
            <c:symbol val="none"/>
          </c:marker>
          <c:cat>
            <c:strRef>
              <c:f>'UTILIDAD 2022'!$R$5:$R$7</c:f>
              <c:strCache>
                <c:ptCount val="3"/>
                <c:pt idx="0">
                  <c:v>2021</c:v>
                </c:pt>
                <c:pt idx="1">
                  <c:v> Ppto 2022 </c:v>
                </c:pt>
                <c:pt idx="2">
                  <c:v>2022</c:v>
                </c:pt>
              </c:strCache>
            </c:strRef>
          </c:cat>
          <c:val>
            <c:numRef>
              <c:f>'UTILIDAD 2022'!$T$5:$T$7</c:f>
              <c:numCache>
                <c:formatCode>0.00%</c:formatCode>
                <c:ptCount val="3"/>
                <c:pt idx="0">
                  <c:v>7.6419470109937604E-2</c:v>
                </c:pt>
                <c:pt idx="1">
                  <c:v>0.126778765853336</c:v>
                </c:pt>
                <c:pt idx="2">
                  <c:v>2.2115902099354798E-2</c:v>
                </c:pt>
              </c:numCache>
            </c:numRef>
          </c:val>
          <c:smooth val="0"/>
          <c:extLst>
            <c:ext xmlns:c16="http://schemas.microsoft.com/office/drawing/2014/chart" uri="{C3380CC4-5D6E-409C-BE32-E72D297353CC}">
              <c16:uniqueId val="{00000004-9CA1-4DC2-805B-3354179898D1}"/>
            </c:ext>
          </c:extLst>
        </c:ser>
        <c:dLbls>
          <c:showLegendKey val="0"/>
          <c:showVal val="0"/>
          <c:showCatName val="0"/>
          <c:showSerName val="0"/>
          <c:showPercent val="0"/>
          <c:showBubbleSize val="0"/>
        </c:dLbls>
        <c:marker val="1"/>
        <c:smooth val="0"/>
        <c:axId val="1023434912"/>
        <c:axId val="1023431168"/>
      </c:lineChart>
      <c:catAx>
        <c:axId val="102343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023434496"/>
        <c:crosses val="autoZero"/>
        <c:auto val="1"/>
        <c:lblAlgn val="ctr"/>
        <c:lblOffset val="100"/>
        <c:noMultiLvlLbl val="0"/>
      </c:catAx>
      <c:valAx>
        <c:axId val="10234344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023434080"/>
        <c:crosses val="autoZero"/>
        <c:crossBetween val="between"/>
      </c:valAx>
      <c:valAx>
        <c:axId val="1023431168"/>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023434912"/>
        <c:crosses val="max"/>
        <c:crossBetween val="between"/>
      </c:valAx>
      <c:catAx>
        <c:axId val="1023434912"/>
        <c:scaling>
          <c:orientation val="minMax"/>
        </c:scaling>
        <c:delete val="1"/>
        <c:axPos val="b"/>
        <c:numFmt formatCode="General" sourceLinked="1"/>
        <c:majorTickMark val="none"/>
        <c:minorTickMark val="none"/>
        <c:tickLblPos val="nextTo"/>
        <c:crossAx val="1023431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CMI!$T$9</c:f>
              <c:strCache>
                <c:ptCount val="1"/>
                <c:pt idx="0">
                  <c:v>Sem I</c:v>
                </c:pt>
              </c:strCache>
            </c:strRef>
          </c:tx>
          <c:spPr>
            <a:solidFill>
              <a:schemeClr val="accent1"/>
            </a:solidFill>
            <a:ln>
              <a:noFill/>
            </a:ln>
            <a:effectLst/>
            <a:sp3d/>
          </c:spPr>
          <c:invertIfNegative val="0"/>
          <c:dPt>
            <c:idx val="0"/>
            <c:invertIfNegative val="0"/>
            <c:bubble3D val="0"/>
            <c:spPr>
              <a:solidFill>
                <a:srgbClr val="E24D09"/>
              </a:solidFill>
              <a:ln>
                <a:noFill/>
              </a:ln>
              <a:effectLst/>
              <a:sp3d/>
            </c:spPr>
            <c:extLst>
              <c:ext xmlns:c16="http://schemas.microsoft.com/office/drawing/2014/chart" uri="{C3380CC4-5D6E-409C-BE32-E72D297353CC}">
                <c16:uniqueId val="{00000000-A5E8-49BE-B7E1-5FD8D27C6722}"/>
              </c:ext>
            </c:extLst>
          </c:dPt>
          <c:dPt>
            <c:idx val="1"/>
            <c:invertIfNegative val="0"/>
            <c:bubble3D val="0"/>
            <c:spPr>
              <a:solidFill>
                <a:srgbClr val="FF871C"/>
              </a:solidFill>
              <a:ln>
                <a:noFill/>
              </a:ln>
              <a:effectLst/>
              <a:sp3d/>
            </c:spPr>
            <c:extLst>
              <c:ext xmlns:c16="http://schemas.microsoft.com/office/drawing/2014/chart" uri="{C3380CC4-5D6E-409C-BE32-E72D297353CC}">
                <c16:uniqueId val="{00000001-A5E8-49BE-B7E1-5FD8D27C6722}"/>
              </c:ext>
            </c:extLst>
          </c:dPt>
          <c:dPt>
            <c:idx val="2"/>
            <c:invertIfNegative val="0"/>
            <c:bubble3D val="0"/>
            <c:spPr>
              <a:solidFill>
                <a:srgbClr val="A5A5A5"/>
              </a:solidFill>
              <a:ln>
                <a:noFill/>
              </a:ln>
              <a:effectLst/>
              <a:sp3d/>
            </c:spPr>
            <c:extLst>
              <c:ext xmlns:c16="http://schemas.microsoft.com/office/drawing/2014/chart" uri="{C3380CC4-5D6E-409C-BE32-E72D297353CC}">
                <c16:uniqueId val="{00000002-A5E8-49BE-B7E1-5FD8D27C6722}"/>
              </c:ext>
            </c:extLst>
          </c:dPt>
          <c:dLbls>
            <c:dLbl>
              <c:idx val="0"/>
              <c:layout>
                <c:manualLayout>
                  <c:x val="5.2244895272639163E-3"/>
                  <c:y val="0.402777777777777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E8-49BE-B7E1-5FD8D27C6722}"/>
                </c:ext>
              </c:extLst>
            </c:dLbl>
            <c:dLbl>
              <c:idx val="1"/>
              <c:layout>
                <c:manualLayout>
                  <c:x val="5.2244895272639163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E8-49BE-B7E1-5FD8D27C6722}"/>
                </c:ext>
              </c:extLst>
            </c:dLbl>
            <c:dLbl>
              <c:idx val="2"/>
              <c:layout>
                <c:manualLayout>
                  <c:x val="-2.612244763632054E-3"/>
                  <c:y val="0.3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E8-49BE-B7E1-5FD8D27C6722}"/>
                </c:ext>
              </c:extLst>
            </c:dLbl>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CMI!$S$10:$S$12</c:f>
              <c:strCache>
                <c:ptCount val="3"/>
                <c:pt idx="0">
                  <c:v>2021</c:v>
                </c:pt>
                <c:pt idx="1">
                  <c:v>2022</c:v>
                </c:pt>
                <c:pt idx="2">
                  <c:v>Ppto 2022</c:v>
                </c:pt>
              </c:strCache>
            </c:strRef>
          </c:cat>
          <c:val>
            <c:numRef>
              <c:f>CMI!$T$10:$T$12</c:f>
              <c:numCache>
                <c:formatCode>_(* #,##0_);_(* \(#,##0\);_(* "-"_);_(@_)</c:formatCode>
                <c:ptCount val="3"/>
                <c:pt idx="0">
                  <c:v>333444.44</c:v>
                </c:pt>
                <c:pt idx="1">
                  <c:v>333732.52700000012</c:v>
                </c:pt>
                <c:pt idx="2">
                  <c:v>340682.69067447894</c:v>
                </c:pt>
              </c:numCache>
            </c:numRef>
          </c:val>
          <c:extLst>
            <c:ext xmlns:c16="http://schemas.microsoft.com/office/drawing/2014/chart" uri="{C3380CC4-5D6E-409C-BE32-E72D297353CC}">
              <c16:uniqueId val="{00000003-A5E8-49BE-B7E1-5FD8D27C6722}"/>
            </c:ext>
          </c:extLst>
        </c:ser>
        <c:dLbls>
          <c:showLegendKey val="0"/>
          <c:showVal val="0"/>
          <c:showCatName val="0"/>
          <c:showSerName val="0"/>
          <c:showPercent val="0"/>
          <c:showBubbleSize val="0"/>
        </c:dLbls>
        <c:gapWidth val="150"/>
        <c:shape val="box"/>
        <c:axId val="1041764240"/>
        <c:axId val="1041771728"/>
        <c:axId val="0"/>
      </c:bar3DChart>
      <c:catAx>
        <c:axId val="1041764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mn-lt"/>
                <a:ea typeface="+mn-ea"/>
                <a:cs typeface="+mn-cs"/>
              </a:defRPr>
            </a:pPr>
            <a:endParaRPr lang="es-MX"/>
          </a:p>
        </c:txPr>
        <c:crossAx val="1041771728"/>
        <c:crosses val="autoZero"/>
        <c:auto val="1"/>
        <c:lblAlgn val="ctr"/>
        <c:lblOffset val="100"/>
        <c:noMultiLvlLbl val="0"/>
      </c:catAx>
      <c:valAx>
        <c:axId val="1041771728"/>
        <c:scaling>
          <c:orientation val="minMax"/>
          <c:min val="25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41764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b="1">
                <a:solidFill>
                  <a:schemeClr val="bg1"/>
                </a:solidFill>
              </a:rPr>
              <a:t>Diferencia</a:t>
            </a:r>
            <a:r>
              <a:rPr lang="en-US" b="1" baseline="0">
                <a:solidFill>
                  <a:schemeClr val="bg1"/>
                </a:solidFill>
              </a:rPr>
              <a:t> de Toneladas por Zona - ENERO - JUNIO</a:t>
            </a:r>
            <a:endParaRPr lang="en-US" b="1">
              <a:solidFill>
                <a:schemeClr val="bg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s-MX"/>
        </a:p>
      </c:txPr>
    </c:title>
    <c:autoTitleDeleted val="0"/>
    <c:plotArea>
      <c:layout/>
      <c:barChart>
        <c:barDir val="col"/>
        <c:grouping val="clustered"/>
        <c:varyColors val="0"/>
        <c:ser>
          <c:idx val="0"/>
          <c:order val="0"/>
          <c:tx>
            <c:strRef>
              <c:f>'https://epmco-my.sharepoint.com/personal/maria_valencia_emvarias_com_co/Documents/ALEJANDRO VASQUEZ/[Variaciones 2022.xlsx]Crecimiento por zonas'!$B$148</c:f>
              <c:strCache>
                <c:ptCount val="1"/>
                <c:pt idx="0">
                  <c:v>Diferencia</c:v>
                </c:pt>
              </c:strCache>
            </c:strRef>
          </c:tx>
          <c:spPr>
            <a:solidFill>
              <a:schemeClr val="accent6"/>
            </a:solidFill>
            <a:ln>
              <a:noFill/>
            </a:ln>
            <a:effectLst/>
          </c:spPr>
          <c:invertIfNegative val="0"/>
          <c:dLbls>
            <c:dLbl>
              <c:idx val="6"/>
              <c:layout>
                <c:manualLayout>
                  <c:x val="0"/>
                  <c:y val="-1.67364016736401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79-47AC-AB08-841296CC0284}"/>
                </c:ext>
              </c:extLst>
            </c:dLbl>
            <c:dLbl>
              <c:idx val="8"/>
              <c:layout>
                <c:manualLayout>
                  <c:x val="1.445794923997654E-4"/>
                  <c:y val="-5.57193338831423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79-47AC-AB08-841296CC0284}"/>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'[1]Crecimiento por zonas'!$C$147:$K$147</c:f>
              <c:strCache>
                <c:ptCount val="9"/>
                <c:pt idx="0">
                  <c:v>Zona 1</c:v>
                </c:pt>
                <c:pt idx="1">
                  <c:v>Zona 2</c:v>
                </c:pt>
                <c:pt idx="2">
                  <c:v>Zona 3</c:v>
                </c:pt>
                <c:pt idx="3">
                  <c:v>Zona 4</c:v>
                </c:pt>
                <c:pt idx="4">
                  <c:v>Zona 5</c:v>
                </c:pt>
                <c:pt idx="5">
                  <c:v>Zona 6</c:v>
                </c:pt>
                <c:pt idx="6">
                  <c:v>Zona 7</c:v>
                </c:pt>
                <c:pt idx="7">
                  <c:v>Zona 9</c:v>
                </c:pt>
                <c:pt idx="8">
                  <c:v>Servicios Especiales</c:v>
                </c:pt>
              </c:strCache>
            </c:strRef>
          </c:cat>
          <c:val>
            <c:numRef>
              <c:f>'[1]Crecimiento por zonas'!$C$148:$K$148</c:f>
              <c:numCache>
                <c:formatCode>General</c:formatCode>
                <c:ptCount val="9"/>
                <c:pt idx="0">
                  <c:v>-2468.6799999999857</c:v>
                </c:pt>
                <c:pt idx="1">
                  <c:v>-1891.8000000000029</c:v>
                </c:pt>
                <c:pt idx="2">
                  <c:v>-1315.4100000000035</c:v>
                </c:pt>
                <c:pt idx="3">
                  <c:v>676.53199999999197</c:v>
                </c:pt>
                <c:pt idx="4">
                  <c:v>2350.91</c:v>
                </c:pt>
                <c:pt idx="5">
                  <c:v>-649.95000000000437</c:v>
                </c:pt>
                <c:pt idx="6">
                  <c:v>2424.2699999999968</c:v>
                </c:pt>
                <c:pt idx="7">
                  <c:v>2067.0450000000001</c:v>
                </c:pt>
                <c:pt idx="8">
                  <c:v>-727.4099999999994</c:v>
                </c:pt>
              </c:numCache>
            </c:numRef>
          </c:val>
          <c:extLst>
            <c:ext xmlns:c16="http://schemas.microsoft.com/office/drawing/2014/chart" uri="{C3380CC4-5D6E-409C-BE32-E72D297353CC}">
              <c16:uniqueId val="{00000002-D279-47AC-AB08-841296CC0284}"/>
            </c:ext>
          </c:extLst>
        </c:ser>
        <c:dLbls>
          <c:dLblPos val="outEnd"/>
          <c:showLegendKey val="0"/>
          <c:showVal val="1"/>
          <c:showCatName val="0"/>
          <c:showSerName val="0"/>
          <c:showPercent val="0"/>
          <c:showBubbleSize val="0"/>
        </c:dLbls>
        <c:gapWidth val="150"/>
        <c:axId val="1021775072"/>
        <c:axId val="959461984"/>
      </c:barChart>
      <c:catAx>
        <c:axId val="102177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s-MX"/>
          </a:p>
        </c:txPr>
        <c:crossAx val="959461984"/>
        <c:crosses val="autoZero"/>
        <c:auto val="1"/>
        <c:lblAlgn val="ctr"/>
        <c:lblOffset val="100"/>
        <c:noMultiLvlLbl val="0"/>
      </c:catAx>
      <c:valAx>
        <c:axId val="9594619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lumMod val="85000"/>
                  </a:schemeClr>
                </a:solidFill>
                <a:latin typeface="+mn-lt"/>
                <a:ea typeface="+mn-ea"/>
                <a:cs typeface="+mn-cs"/>
              </a:defRPr>
            </a:pPr>
            <a:endParaRPr lang="es-MX"/>
          </a:p>
        </c:txPr>
        <c:crossAx val="102177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solidFill>
            <a:ln>
              <a:noFill/>
            </a:ln>
            <a:effectLst/>
            <a:sp3d/>
          </c:spPr>
          <c:invertIfNegative val="0"/>
          <c:dPt>
            <c:idx val="0"/>
            <c:invertIfNegative val="0"/>
            <c:bubble3D val="0"/>
            <c:spPr>
              <a:solidFill>
                <a:srgbClr val="E24D09"/>
              </a:solidFill>
              <a:ln>
                <a:noFill/>
              </a:ln>
              <a:effectLst/>
              <a:sp3d/>
            </c:spPr>
            <c:extLst>
              <c:ext xmlns:c16="http://schemas.microsoft.com/office/drawing/2014/chart" uri="{C3380CC4-5D6E-409C-BE32-E72D297353CC}">
                <c16:uniqueId val="{00000000-5B3E-4EC9-94C5-1884B52F661A}"/>
              </c:ext>
            </c:extLst>
          </c:dPt>
          <c:dPt>
            <c:idx val="1"/>
            <c:invertIfNegative val="0"/>
            <c:bubble3D val="0"/>
            <c:spPr>
              <a:solidFill>
                <a:srgbClr val="FF871C"/>
              </a:solidFill>
              <a:ln>
                <a:noFill/>
              </a:ln>
              <a:effectLst/>
              <a:sp3d/>
            </c:spPr>
            <c:extLst>
              <c:ext xmlns:c16="http://schemas.microsoft.com/office/drawing/2014/chart" uri="{C3380CC4-5D6E-409C-BE32-E72D297353CC}">
                <c16:uniqueId val="{00000001-5B3E-4EC9-94C5-1884B52F661A}"/>
              </c:ext>
            </c:extLst>
          </c:dPt>
          <c:dPt>
            <c:idx val="2"/>
            <c:invertIfNegative val="0"/>
            <c:bubble3D val="0"/>
            <c:spPr>
              <a:solidFill>
                <a:srgbClr val="A5A5A5"/>
              </a:solidFill>
              <a:ln>
                <a:noFill/>
              </a:ln>
              <a:effectLst/>
              <a:sp3d/>
            </c:spPr>
            <c:extLst>
              <c:ext xmlns:c16="http://schemas.microsoft.com/office/drawing/2014/chart" uri="{C3380CC4-5D6E-409C-BE32-E72D297353CC}">
                <c16:uniqueId val="{00000002-5B3E-4EC9-94C5-1884B52F661A}"/>
              </c:ext>
            </c:extLst>
          </c:dPt>
          <c:dLbls>
            <c:dLbl>
              <c:idx val="0"/>
              <c:layout>
                <c:manualLayout>
                  <c:x val="5.5555555555555558E-3"/>
                  <c:y val="0.43981481481481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3E-4EC9-94C5-1884B52F661A}"/>
                </c:ext>
              </c:extLst>
            </c:dLbl>
            <c:dLbl>
              <c:idx val="1"/>
              <c:layout>
                <c:manualLayout>
                  <c:x val="2.7777777777777779E-3"/>
                  <c:y val="0.425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3E-4EC9-94C5-1884B52F661A}"/>
                </c:ext>
              </c:extLst>
            </c:dLbl>
            <c:dLbl>
              <c:idx val="2"/>
              <c:layout>
                <c:manualLayout>
                  <c:x val="2.7777777777777779E-3"/>
                  <c:y val="0.388888888888888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3E-4EC9-94C5-1884B52F661A}"/>
                </c:ext>
              </c:extLst>
            </c:dLbl>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'Continuidad LV'!$J$14:$J$16</c:f>
              <c:strCache>
                <c:ptCount val="3"/>
                <c:pt idx="0">
                  <c:v>2021</c:v>
                </c:pt>
                <c:pt idx="1">
                  <c:v>2022</c:v>
                </c:pt>
                <c:pt idx="2">
                  <c:v>Ppto 2022</c:v>
                </c:pt>
              </c:strCache>
            </c:strRef>
          </c:cat>
          <c:val>
            <c:numRef>
              <c:f>'Continuidad LV'!$K$14:$K$16</c:f>
              <c:numCache>
                <c:formatCode>_-* #,##0_-;\-* #,##0_-;_-* "-"??_-;_-@_-</c:formatCode>
                <c:ptCount val="3"/>
                <c:pt idx="0">
                  <c:v>802230.05999999982</c:v>
                </c:pt>
                <c:pt idx="1">
                  <c:v>827288.58</c:v>
                </c:pt>
                <c:pt idx="2">
                  <c:v>823281</c:v>
                </c:pt>
              </c:numCache>
            </c:numRef>
          </c:val>
          <c:extLst>
            <c:ext xmlns:c16="http://schemas.microsoft.com/office/drawing/2014/chart" uri="{C3380CC4-5D6E-409C-BE32-E72D297353CC}">
              <c16:uniqueId val="{00000003-5B3E-4EC9-94C5-1884B52F661A}"/>
            </c:ext>
          </c:extLst>
        </c:ser>
        <c:dLbls>
          <c:showLegendKey val="0"/>
          <c:showVal val="0"/>
          <c:showCatName val="0"/>
          <c:showSerName val="0"/>
          <c:showPercent val="0"/>
          <c:showBubbleSize val="0"/>
        </c:dLbls>
        <c:gapWidth val="150"/>
        <c:shape val="box"/>
        <c:axId val="867353407"/>
        <c:axId val="867353823"/>
        <c:axId val="0"/>
      </c:bar3DChart>
      <c:catAx>
        <c:axId val="86735340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s-MX"/>
          </a:p>
        </c:txPr>
        <c:crossAx val="867353823"/>
        <c:crosses val="autoZero"/>
        <c:auto val="1"/>
        <c:lblAlgn val="ctr"/>
        <c:lblOffset val="100"/>
        <c:noMultiLvlLbl val="0"/>
      </c:catAx>
      <c:valAx>
        <c:axId val="867353823"/>
        <c:scaling>
          <c:orientation val="minMax"/>
          <c:min val="50000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86735340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'ACUMULADO 2022'!$A$21</c:f>
              <c:strCache>
                <c:ptCount val="1"/>
                <c:pt idx="0">
                  <c:v>2021</c:v>
                </c:pt>
              </c:strCache>
            </c:strRef>
          </c:tx>
          <c:spPr>
            <a:ln w="28575" cap="rnd">
              <a:solidFill>
                <a:srgbClr val="E24D09"/>
              </a:solidFill>
              <a:round/>
            </a:ln>
            <a:effectLst/>
          </c:spPr>
          <c:marker>
            <c:symbol val="circle"/>
            <c:size val="5"/>
            <c:spPr>
              <a:solidFill>
                <a:schemeClr val="accent6"/>
              </a:solidFill>
              <a:ln w="9525">
                <a:solidFill>
                  <a:srgbClr val="E24D09"/>
                </a:solidFill>
              </a:ln>
              <a:effectLst/>
            </c:spPr>
          </c:marker>
          <c:dPt>
            <c:idx val="3"/>
            <c:marker>
              <c:symbol val="circle"/>
              <c:size val="5"/>
              <c:spPr>
                <a:solidFill>
                  <a:srgbClr val="E24D09"/>
                </a:solidFill>
                <a:ln w="9525">
                  <a:solidFill>
                    <a:srgbClr val="E24D09"/>
                  </a:solidFill>
                </a:ln>
                <a:effectLst/>
              </c:spPr>
            </c:marker>
            <c:bubble3D val="0"/>
            <c:extLst>
              <c:ext xmlns:c16="http://schemas.microsoft.com/office/drawing/2014/chart" uri="{C3380CC4-5D6E-409C-BE32-E72D297353CC}">
                <c16:uniqueId val="{0000000A-0FF3-45C2-8A01-FB921BBD7029}"/>
              </c:ext>
            </c:extLst>
          </c:dPt>
          <c:dLbls>
            <c:dLbl>
              <c:idx val="0"/>
              <c:layout>
                <c:manualLayout>
                  <c:x val="-9.8581428325764053E-2"/>
                  <c:y val="5.3978504389224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F3-45C2-8A01-FB921BBD7029}"/>
                </c:ext>
              </c:extLst>
            </c:dLbl>
            <c:dLbl>
              <c:idx val="1"/>
              <c:layout>
                <c:manualLayout>
                  <c:x val="-4.6005438733724688E-2"/>
                  <c:y val="3.62645555162097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F3-45C2-8A01-FB921BBD7029}"/>
                </c:ext>
              </c:extLst>
            </c:dLbl>
            <c:dLbl>
              <c:idx val="2"/>
              <c:layout>
                <c:manualLayout>
                  <c:x val="-6.4838197692283842E-2"/>
                  <c:y val="0.1141862905133947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F3-45C2-8A01-FB921BBD7029}"/>
                </c:ext>
              </c:extLst>
            </c:dLbl>
            <c:dLbl>
              <c:idx val="3"/>
              <c:layout>
                <c:manualLayout>
                  <c:x val="-7.9768157125418987E-2"/>
                  <c:y val="7.45773892177786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F3-45C2-8A01-FB921BBD7029}"/>
                </c:ext>
              </c:extLst>
            </c:dLbl>
            <c:dLbl>
              <c:idx val="4"/>
              <c:layout>
                <c:manualLayout>
                  <c:x val="-4.8457810742466655E-2"/>
                  <c:y val="-8.83275057300118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F3-45C2-8A01-FB921BBD7029}"/>
                </c:ext>
              </c:extLst>
            </c:dLbl>
            <c:dLbl>
              <c:idx val="5"/>
              <c:layout>
                <c:manualLayout>
                  <c:x val="-5.9003786052779211E-4"/>
                  <c:y val="-6.454275819708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F3-45C2-8A01-FB921BBD7029}"/>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 2022'!$B$17:$G$17</c:f>
              <c:strCache>
                <c:ptCount val="6"/>
                <c:pt idx="0">
                  <c:v>enero</c:v>
                </c:pt>
                <c:pt idx="1">
                  <c:v>febrero</c:v>
                </c:pt>
                <c:pt idx="2">
                  <c:v>marzo</c:v>
                </c:pt>
                <c:pt idx="3">
                  <c:v>abril</c:v>
                </c:pt>
                <c:pt idx="4">
                  <c:v>mayo</c:v>
                </c:pt>
                <c:pt idx="5">
                  <c:v>junio</c:v>
                </c:pt>
              </c:strCache>
            </c:strRef>
          </c:cat>
          <c:val>
            <c:numRef>
              <c:f>'ACUMULADO 2022'!$B$21:$G$21</c:f>
              <c:numCache>
                <c:formatCode>_(* #,##0_);_(* \(#,##0\);_(* "-"_);_(@_)</c:formatCode>
                <c:ptCount val="6"/>
                <c:pt idx="0">
                  <c:v>5096</c:v>
                </c:pt>
                <c:pt idx="1">
                  <c:v>4728</c:v>
                </c:pt>
                <c:pt idx="2">
                  <c:v>5319</c:v>
                </c:pt>
                <c:pt idx="3">
                  <c:v>4966</c:v>
                </c:pt>
                <c:pt idx="4">
                  <c:v>5122</c:v>
                </c:pt>
                <c:pt idx="5">
                  <c:v>5148</c:v>
                </c:pt>
              </c:numCache>
            </c:numRef>
          </c:val>
          <c:smooth val="0"/>
          <c:extLst>
            <c:ext xmlns:c16="http://schemas.microsoft.com/office/drawing/2014/chart" uri="{C3380CC4-5D6E-409C-BE32-E72D297353CC}">
              <c16:uniqueId val="{00000005-0FF3-45C2-8A01-FB921BBD7029}"/>
            </c:ext>
          </c:extLst>
        </c:ser>
        <c:ser>
          <c:idx val="1"/>
          <c:order val="1"/>
          <c:tx>
            <c:strRef>
              <c:f>'ACUMULADO 2022'!$A$22</c:f>
              <c:strCache>
                <c:ptCount val="1"/>
                <c:pt idx="0">
                  <c:v>2022</c:v>
                </c:pt>
              </c:strCache>
            </c:strRef>
          </c:tx>
          <c:spPr>
            <a:ln w="28575" cap="rnd">
              <a:solidFill>
                <a:srgbClr val="FF871C"/>
              </a:solidFill>
              <a:round/>
            </a:ln>
            <a:effectLst/>
          </c:spPr>
          <c:marker>
            <c:symbol val="circle"/>
            <c:size val="5"/>
            <c:spPr>
              <a:solidFill>
                <a:srgbClr val="FF871C"/>
              </a:solidFill>
              <a:ln w="9525">
                <a:solidFill>
                  <a:srgbClr val="FF871C"/>
                </a:solidFill>
              </a:ln>
              <a:effectLst/>
            </c:spPr>
          </c:marker>
          <c:dLbls>
            <c:dLbl>
              <c:idx val="1"/>
              <c:layout>
                <c:manualLayout>
                  <c:x val="-9.0508932321839861E-2"/>
                  <c:y val="-0.1561048825198190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F3-45C2-8A01-FB921BBD7029}"/>
                </c:ext>
              </c:extLst>
            </c:dLbl>
            <c:dLbl>
              <c:idx val="4"/>
              <c:layout>
                <c:manualLayout>
                  <c:x val="-4.6005438733724778E-2"/>
                  <c:y val="7.5273799697842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F3-45C2-8A01-FB921BBD7029}"/>
                </c:ext>
              </c:extLst>
            </c:dLbl>
            <c:dLbl>
              <c:idx val="5"/>
              <c:layout>
                <c:manualLayout>
                  <c:x val="-1.9144515579762238E-3"/>
                  <c:y val="8.8908274400051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F3-45C2-8A01-FB921BBD7029}"/>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'ACUMULADO 2022'!$B$17:$G$17</c:f>
              <c:strCache>
                <c:ptCount val="6"/>
                <c:pt idx="0">
                  <c:v>enero</c:v>
                </c:pt>
                <c:pt idx="1">
                  <c:v>febrero</c:v>
                </c:pt>
                <c:pt idx="2">
                  <c:v>marzo</c:v>
                </c:pt>
                <c:pt idx="3">
                  <c:v>abril</c:v>
                </c:pt>
                <c:pt idx="4">
                  <c:v>mayo</c:v>
                </c:pt>
                <c:pt idx="5">
                  <c:v>junio</c:v>
                </c:pt>
              </c:strCache>
            </c:strRef>
          </c:cat>
          <c:val>
            <c:numRef>
              <c:f>'ACUMULADO 2022'!$B$22:$G$22</c:f>
              <c:numCache>
                <c:formatCode>_(* #,##0_);_(* \(#,##0\);_(* "-"_);_(@_)</c:formatCode>
                <c:ptCount val="6"/>
                <c:pt idx="0">
                  <c:v>5169</c:v>
                </c:pt>
                <c:pt idx="1">
                  <c:v>4776</c:v>
                </c:pt>
                <c:pt idx="2">
                  <c:v>5373</c:v>
                </c:pt>
                <c:pt idx="3">
                  <c:v>5174</c:v>
                </c:pt>
                <c:pt idx="4">
                  <c:v>5174</c:v>
                </c:pt>
                <c:pt idx="5">
                  <c:v>5174</c:v>
                </c:pt>
              </c:numCache>
            </c:numRef>
          </c:val>
          <c:smooth val="0"/>
          <c:extLst>
            <c:ext xmlns:c16="http://schemas.microsoft.com/office/drawing/2014/chart" uri="{C3380CC4-5D6E-409C-BE32-E72D297353CC}">
              <c16:uniqueId val="{00000008-0FF3-45C2-8A01-FB921BBD7029}"/>
            </c:ext>
          </c:extLst>
        </c:ser>
        <c:dLbls>
          <c:dLblPos val="t"/>
          <c:showLegendKey val="0"/>
          <c:showVal val="1"/>
          <c:showCatName val="0"/>
          <c:showSerName val="0"/>
          <c:showPercent val="0"/>
          <c:showBubbleSize val="0"/>
        </c:dLbls>
        <c:marker val="1"/>
        <c:smooth val="0"/>
        <c:axId val="1455535903"/>
        <c:axId val="1043035487"/>
      </c:lineChart>
      <c:catAx>
        <c:axId val="1455535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MX"/>
          </a:p>
        </c:txPr>
        <c:crossAx val="1043035487"/>
        <c:crosses val="autoZero"/>
        <c:auto val="1"/>
        <c:lblAlgn val="ctr"/>
        <c:lblOffset val="100"/>
        <c:noMultiLvlLbl val="0"/>
      </c:catAx>
      <c:valAx>
        <c:axId val="1043035487"/>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MX"/>
          </a:p>
        </c:txPr>
        <c:crossAx val="1455535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sz="1100"/>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'ACUMULADO QUEJAS 2022'!$B$55</c:f>
              <c:strCache>
                <c:ptCount val="1"/>
                <c:pt idx="0">
                  <c:v>2019</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dLbls>
            <c:dLbl>
              <c:idx val="0"/>
              <c:layout>
                <c:manualLayout>
                  <c:x val="-2.8119504795593359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9E-429B-B6F4-A61B21D99656}"/>
                </c:ext>
              </c:extLst>
            </c:dLbl>
            <c:dLbl>
              <c:idx val="1"/>
              <c:layout>
                <c:manualLayout>
                  <c:x val="-3.3743405754712047E-2"/>
                  <c:y val="4.1666666666666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9E-429B-B6F4-A61B21D99656}"/>
                </c:ext>
              </c:extLst>
            </c:dLbl>
            <c:dLbl>
              <c:idx val="2"/>
              <c:layout>
                <c:manualLayout>
                  <c:x val="-2.6244871142553854E-2"/>
                  <c:y val="4.1666666666666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9E-429B-B6F4-A61B21D996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 QUEJAS 2022'!$C$54:$H$54</c:f>
              <c:strCache>
                <c:ptCount val="6"/>
                <c:pt idx="0">
                  <c:v>en</c:v>
                </c:pt>
                <c:pt idx="1">
                  <c:v>feb</c:v>
                </c:pt>
                <c:pt idx="2">
                  <c:v>mar</c:v>
                </c:pt>
                <c:pt idx="3">
                  <c:v>abr</c:v>
                </c:pt>
                <c:pt idx="4">
                  <c:v>may</c:v>
                </c:pt>
                <c:pt idx="5">
                  <c:v>jun</c:v>
                </c:pt>
              </c:strCache>
            </c:strRef>
          </c:cat>
          <c:val>
            <c:numRef>
              <c:f>'ACUMULADO QUEJAS 2022'!$C$55:$H$55</c:f>
              <c:numCache>
                <c:formatCode>General</c:formatCode>
                <c:ptCount val="6"/>
                <c:pt idx="0">
                  <c:v>179</c:v>
                </c:pt>
                <c:pt idx="1">
                  <c:v>161</c:v>
                </c:pt>
                <c:pt idx="2">
                  <c:v>164</c:v>
                </c:pt>
                <c:pt idx="3">
                  <c:v>158</c:v>
                </c:pt>
                <c:pt idx="4">
                  <c:v>230</c:v>
                </c:pt>
                <c:pt idx="5">
                  <c:v>160</c:v>
                </c:pt>
              </c:numCache>
            </c:numRef>
          </c:val>
          <c:smooth val="0"/>
          <c:extLst>
            <c:ext xmlns:c16="http://schemas.microsoft.com/office/drawing/2014/chart" uri="{C3380CC4-5D6E-409C-BE32-E72D297353CC}">
              <c16:uniqueId val="{00000003-B99E-429B-B6F4-A61B21D99656}"/>
            </c:ext>
          </c:extLst>
        </c:ser>
        <c:ser>
          <c:idx val="1"/>
          <c:order val="1"/>
          <c:tx>
            <c:strRef>
              <c:f>'ACUMULADO QUEJAS 2022'!$B$56</c:f>
              <c:strCache>
                <c:ptCount val="1"/>
                <c:pt idx="0">
                  <c:v>2020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3"/>
              <c:layout>
                <c:manualLayout>
                  <c:x val="-3.5618039407751496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9E-429B-B6F4-A61B21D996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 QUEJAS 2022'!$C$54:$H$54</c:f>
              <c:strCache>
                <c:ptCount val="6"/>
                <c:pt idx="0">
                  <c:v>en</c:v>
                </c:pt>
                <c:pt idx="1">
                  <c:v>feb</c:v>
                </c:pt>
                <c:pt idx="2">
                  <c:v>mar</c:v>
                </c:pt>
                <c:pt idx="3">
                  <c:v>abr</c:v>
                </c:pt>
                <c:pt idx="4">
                  <c:v>may</c:v>
                </c:pt>
                <c:pt idx="5">
                  <c:v>jun</c:v>
                </c:pt>
              </c:strCache>
            </c:strRef>
          </c:cat>
          <c:val>
            <c:numRef>
              <c:f>'ACUMULADO QUEJAS 2022'!$C$56:$H$56</c:f>
              <c:numCache>
                <c:formatCode>General</c:formatCode>
                <c:ptCount val="6"/>
                <c:pt idx="0">
                  <c:v>227</c:v>
                </c:pt>
                <c:pt idx="1">
                  <c:v>167</c:v>
                </c:pt>
                <c:pt idx="2">
                  <c:v>120</c:v>
                </c:pt>
                <c:pt idx="3">
                  <c:v>118</c:v>
                </c:pt>
                <c:pt idx="4">
                  <c:v>144</c:v>
                </c:pt>
                <c:pt idx="5">
                  <c:v>109</c:v>
                </c:pt>
              </c:numCache>
            </c:numRef>
          </c:val>
          <c:smooth val="0"/>
          <c:extLst>
            <c:ext xmlns:c16="http://schemas.microsoft.com/office/drawing/2014/chart" uri="{C3380CC4-5D6E-409C-BE32-E72D297353CC}">
              <c16:uniqueId val="{00000005-B99E-429B-B6F4-A61B21D99656}"/>
            </c:ext>
          </c:extLst>
        </c:ser>
        <c:ser>
          <c:idx val="2"/>
          <c:order val="2"/>
          <c:tx>
            <c:strRef>
              <c:f>'ACUMULADO QUEJAS 2022'!$B$57</c:f>
              <c:strCache>
                <c:ptCount val="1"/>
                <c:pt idx="0">
                  <c:v>2021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1.8746336530395577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9E-429B-B6F4-A61B21D99656}"/>
                </c:ext>
              </c:extLst>
            </c:dLbl>
            <c:dLbl>
              <c:idx val="1"/>
              <c:layout>
                <c:manualLayout>
                  <c:x val="-2.6244871142553784E-2"/>
                  <c:y val="4.1666666666666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9E-429B-B6F4-A61B21D99656}"/>
                </c:ext>
              </c:extLst>
            </c:dLbl>
            <c:dLbl>
              <c:idx val="2"/>
              <c:layout>
                <c:manualLayout>
                  <c:x val="-2.8119504795593411E-2"/>
                  <c:y val="2.7777777777777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9E-429B-B6F4-A61B21D99656}"/>
                </c:ext>
              </c:extLst>
            </c:dLbl>
            <c:dLbl>
              <c:idx val="3"/>
              <c:layout>
                <c:manualLayout>
                  <c:x val="-9.3731682651978492E-3"/>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99E-429B-B6F4-A61B21D99656}"/>
                </c:ext>
              </c:extLst>
            </c:dLbl>
            <c:dLbl>
              <c:idx val="4"/>
              <c:layout>
                <c:manualLayout>
                  <c:x val="-2.2495603836474809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99E-429B-B6F4-A61B21D99656}"/>
                </c:ext>
              </c:extLst>
            </c:dLbl>
            <c:dLbl>
              <c:idx val="5"/>
              <c:layout>
                <c:manualLayout>
                  <c:x val="-2.0620970183435117E-2"/>
                  <c:y val="-2.7777777777777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99E-429B-B6F4-A61B21D996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 QUEJAS 2022'!$C$54:$H$54</c:f>
              <c:strCache>
                <c:ptCount val="6"/>
                <c:pt idx="0">
                  <c:v>en</c:v>
                </c:pt>
                <c:pt idx="1">
                  <c:v>feb</c:v>
                </c:pt>
                <c:pt idx="2">
                  <c:v>mar</c:v>
                </c:pt>
                <c:pt idx="3">
                  <c:v>abr</c:v>
                </c:pt>
                <c:pt idx="4">
                  <c:v>may</c:v>
                </c:pt>
                <c:pt idx="5">
                  <c:v>jun</c:v>
                </c:pt>
              </c:strCache>
            </c:strRef>
          </c:cat>
          <c:val>
            <c:numRef>
              <c:f>'ACUMULADO QUEJAS 2022'!$C$57:$H$57</c:f>
              <c:numCache>
                <c:formatCode>General</c:formatCode>
                <c:ptCount val="6"/>
                <c:pt idx="0">
                  <c:v>110</c:v>
                </c:pt>
                <c:pt idx="1">
                  <c:v>116</c:v>
                </c:pt>
                <c:pt idx="2">
                  <c:v>116</c:v>
                </c:pt>
                <c:pt idx="3">
                  <c:v>125</c:v>
                </c:pt>
                <c:pt idx="4">
                  <c:v>123</c:v>
                </c:pt>
                <c:pt idx="5">
                  <c:v>128</c:v>
                </c:pt>
              </c:numCache>
            </c:numRef>
          </c:val>
          <c:smooth val="0"/>
          <c:extLst>
            <c:ext xmlns:c16="http://schemas.microsoft.com/office/drawing/2014/chart" uri="{C3380CC4-5D6E-409C-BE32-E72D297353CC}">
              <c16:uniqueId val="{0000000C-B99E-429B-B6F4-A61B21D99656}"/>
            </c:ext>
          </c:extLst>
        </c:ser>
        <c:ser>
          <c:idx val="3"/>
          <c:order val="3"/>
          <c:tx>
            <c:strRef>
              <c:f>'ACUMULADO QUEJAS 2022'!$B$58</c:f>
              <c:strCache>
                <c:ptCount val="1"/>
                <c:pt idx="0">
                  <c:v>2022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3.561803940775158E-2"/>
                  <c:y val="-2.3148148148148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9E-429B-B6F4-A61B21D99656}"/>
                </c:ext>
              </c:extLst>
            </c:dLbl>
            <c:dLbl>
              <c:idx val="1"/>
              <c:layout>
                <c:manualLayout>
                  <c:x val="-2.8119504795593376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99E-429B-B6F4-A61B21D996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'ACUMULADO QUEJAS 2022'!$C$54:$H$54</c:f>
              <c:strCache>
                <c:ptCount val="6"/>
                <c:pt idx="0">
                  <c:v>en</c:v>
                </c:pt>
                <c:pt idx="1">
                  <c:v>feb</c:v>
                </c:pt>
                <c:pt idx="2">
                  <c:v>mar</c:v>
                </c:pt>
                <c:pt idx="3">
                  <c:v>abr</c:v>
                </c:pt>
                <c:pt idx="4">
                  <c:v>may</c:v>
                </c:pt>
                <c:pt idx="5">
                  <c:v>jun</c:v>
                </c:pt>
              </c:strCache>
            </c:strRef>
          </c:cat>
          <c:val>
            <c:numRef>
              <c:f>'ACUMULADO QUEJAS 2022'!$C$58:$H$58</c:f>
              <c:numCache>
                <c:formatCode>General</c:formatCode>
                <c:ptCount val="6"/>
                <c:pt idx="0">
                  <c:v>196</c:v>
                </c:pt>
                <c:pt idx="1">
                  <c:v>182</c:v>
                </c:pt>
                <c:pt idx="2">
                  <c:v>183</c:v>
                </c:pt>
                <c:pt idx="3">
                  <c:v>138</c:v>
                </c:pt>
                <c:pt idx="4">
                  <c:v>176</c:v>
                </c:pt>
                <c:pt idx="5">
                  <c:v>126</c:v>
                </c:pt>
              </c:numCache>
            </c:numRef>
          </c:val>
          <c:smooth val="0"/>
          <c:extLst>
            <c:ext xmlns:c16="http://schemas.microsoft.com/office/drawing/2014/chart" uri="{C3380CC4-5D6E-409C-BE32-E72D297353CC}">
              <c16:uniqueId val="{0000000F-B99E-429B-B6F4-A61B21D99656}"/>
            </c:ext>
          </c:extLst>
        </c:ser>
        <c:dLbls>
          <c:showLegendKey val="0"/>
          <c:showVal val="0"/>
          <c:showCatName val="0"/>
          <c:showSerName val="0"/>
          <c:showPercent val="0"/>
          <c:showBubbleSize val="0"/>
        </c:dLbls>
        <c:marker val="1"/>
        <c:smooth val="0"/>
        <c:axId val="597427743"/>
        <c:axId val="597419007"/>
      </c:lineChart>
      <c:catAx>
        <c:axId val="597427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97419007"/>
        <c:crosses val="autoZero"/>
        <c:auto val="1"/>
        <c:lblAlgn val="ctr"/>
        <c:lblOffset val="100"/>
        <c:noMultiLvlLbl val="0"/>
      </c:catAx>
      <c:valAx>
        <c:axId val="5974190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97427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788242624345673E-2"/>
          <c:y val="0.1547624238565953"/>
          <c:w val="0.89593875592179861"/>
          <c:h val="0.40894795267335848"/>
        </c:manualLayout>
      </c:layout>
      <c:barChart>
        <c:barDir val="col"/>
        <c:grouping val="clustered"/>
        <c:varyColors val="0"/>
        <c:ser>
          <c:idx val="0"/>
          <c:order val="0"/>
          <c:tx>
            <c:v>Cartera&gt;60 dias</c:v>
          </c:tx>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'Junio 2022 cartera'!$AU$5:$BF$5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cartera'!$AU$6:$BF$6</c:f>
              <c:numCache>
                <c:formatCode>#,###</c:formatCode>
                <c:ptCount val="12"/>
                <c:pt idx="0">
                  <c:v>4021.1284920799999</c:v>
                </c:pt>
                <c:pt idx="1">
                  <c:v>4146.3383083799999</c:v>
                </c:pt>
                <c:pt idx="2">
                  <c:v>3972.70088618</c:v>
                </c:pt>
                <c:pt idx="3">
                  <c:v>3980.2153841199997</c:v>
                </c:pt>
                <c:pt idx="4">
                  <c:v>4080.2472349299996</c:v>
                </c:pt>
                <c:pt idx="5">
                  <c:v>4061.9795914400001</c:v>
                </c:pt>
                <c:pt idx="6">
                  <c:v>3714.0707954</c:v>
                </c:pt>
                <c:pt idx="7">
                  <c:v>3401.69126259</c:v>
                </c:pt>
                <c:pt idx="8">
                  <c:v>3285.1093154099999</c:v>
                </c:pt>
                <c:pt idx="9">
                  <c:v>3517.7806228899999</c:v>
                </c:pt>
                <c:pt idx="10">
                  <c:v>3444.1230929200001</c:v>
                </c:pt>
                <c:pt idx="11">
                  <c:v>3488.4490097299999</c:v>
                </c:pt>
              </c:numCache>
            </c:numRef>
          </c:val>
          <c:extLst>
            <c:ext xmlns:c16="http://schemas.microsoft.com/office/drawing/2014/chart" uri="{C3380CC4-5D6E-409C-BE32-E72D297353CC}">
              <c16:uniqueId val="{00000000-27E9-4D34-AFA8-00A0D80DA65D}"/>
            </c:ext>
          </c:extLst>
        </c:ser>
        <c:ser>
          <c:idx val="1"/>
          <c:order val="1"/>
          <c:tx>
            <c:v>Cartera total</c:v>
          </c:tx>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'Junio 2022 cartera'!$AU$5:$BF$5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cartera'!$AU$10:$BF$10</c:f>
              <c:numCache>
                <c:formatCode>#,##0</c:formatCode>
                <c:ptCount val="12"/>
                <c:pt idx="0">
                  <c:v>24750.97385368</c:v>
                </c:pt>
                <c:pt idx="1">
                  <c:v>23253.139534800001</c:v>
                </c:pt>
                <c:pt idx="2">
                  <c:v>24428.77407657</c:v>
                </c:pt>
                <c:pt idx="3">
                  <c:v>22636.754376270001</c:v>
                </c:pt>
                <c:pt idx="4">
                  <c:v>22684.688890609999</c:v>
                </c:pt>
                <c:pt idx="5">
                  <c:v>21607.910232210001</c:v>
                </c:pt>
                <c:pt idx="6">
                  <c:v>20440.701982759998</c:v>
                </c:pt>
                <c:pt idx="7">
                  <c:v>22315.738962160001</c:v>
                </c:pt>
                <c:pt idx="8">
                  <c:v>19669.839610630002</c:v>
                </c:pt>
                <c:pt idx="9">
                  <c:v>21667.783533080001</c:v>
                </c:pt>
                <c:pt idx="10">
                  <c:v>20958.9464668</c:v>
                </c:pt>
                <c:pt idx="11">
                  <c:v>19593.96490748</c:v>
                </c:pt>
              </c:numCache>
            </c:numRef>
          </c:val>
          <c:extLst>
            <c:ext xmlns:c16="http://schemas.microsoft.com/office/drawing/2014/chart" uri="{C3380CC4-5D6E-409C-BE32-E72D297353CC}">
              <c16:uniqueId val="{00000001-27E9-4D34-AFA8-00A0D80DA65D}"/>
            </c:ext>
          </c:extLst>
        </c:ser>
        <c:dLbls>
          <c:showLegendKey val="0"/>
          <c:showVal val="0"/>
          <c:showCatName val="0"/>
          <c:showSerName val="0"/>
          <c:showPercent val="0"/>
          <c:showBubbleSize val="0"/>
        </c:dLbls>
        <c:gapWidth val="247"/>
        <c:axId val="475748816"/>
        <c:axId val="602471768"/>
      </c:barChart>
      <c:lineChart>
        <c:grouping val="standard"/>
        <c:varyColors val="0"/>
        <c:ser>
          <c:idx val="2"/>
          <c:order val="2"/>
          <c:tx>
            <c:v>Ejecutado</c:v>
          </c:tx>
          <c:spPr>
            <a:ln w="34925" cap="rnd">
              <a:solidFill>
                <a:schemeClr val="accent5">
                  <a:lumMod val="75000"/>
                </a:schemeClr>
              </a:solidFill>
              <a:round/>
            </a:ln>
            <a:effectLst>
              <a:outerShdw blurRad="40000" dist="23000" dir="5400000" rotWithShape="0">
                <a:srgbClr val="000000">
                  <a:alpha val="35000"/>
                </a:srgbClr>
              </a:outerShdw>
            </a:effectLst>
          </c:spPr>
          <c:marker>
            <c:symbol val="none"/>
          </c:marker>
          <c:cat>
            <c:numRef>
              <c:f>'Junio 2022 cartera'!$AU$5:$BF$5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cartera'!$AU$12:$BF$12</c:f>
              <c:numCache>
                <c:formatCode>0.00%</c:formatCode>
                <c:ptCount val="12"/>
                <c:pt idx="0">
                  <c:v>0.16246344551336248</c:v>
                </c:pt>
                <c:pt idx="1">
                  <c:v>0.17831305326210706</c:v>
                </c:pt>
                <c:pt idx="2">
                  <c:v>0.16262383342397344</c:v>
                </c:pt>
                <c:pt idx="3">
                  <c:v>0.17580000000000001</c:v>
                </c:pt>
                <c:pt idx="4">
                  <c:v>0.1799</c:v>
                </c:pt>
                <c:pt idx="5">
                  <c:v>0.188</c:v>
                </c:pt>
                <c:pt idx="6">
                  <c:v>0.1817</c:v>
                </c:pt>
                <c:pt idx="7">
                  <c:v>0.15240000000000001</c:v>
                </c:pt>
                <c:pt idx="8">
                  <c:v>0.16700000000000001</c:v>
                </c:pt>
                <c:pt idx="9">
                  <c:v>0.1623507368679144</c:v>
                </c:pt>
                <c:pt idx="10">
                  <c:v>0.16432710958900823</c:v>
                </c:pt>
                <c:pt idx="11">
                  <c:v>0.17803691219219669</c:v>
                </c:pt>
              </c:numCache>
            </c:numRef>
          </c:val>
          <c:smooth val="0"/>
          <c:extLst>
            <c:ext xmlns:c16="http://schemas.microsoft.com/office/drawing/2014/chart" uri="{C3380CC4-5D6E-409C-BE32-E72D297353CC}">
              <c16:uniqueId val="{00000002-27E9-4D34-AFA8-00A0D80DA65D}"/>
            </c:ext>
          </c:extLst>
        </c:ser>
        <c:ser>
          <c:idx val="3"/>
          <c:order val="3"/>
          <c:tx>
            <c:v>Meta</c:v>
          </c:tx>
          <c:spPr>
            <a:ln w="34925" cap="rnd">
              <a:solidFill>
                <a:schemeClr val="tx1">
                  <a:lumMod val="75000"/>
                  <a:lumOff val="25000"/>
                </a:schemeClr>
              </a:solidFill>
              <a:round/>
            </a:ln>
            <a:effectLst>
              <a:outerShdw blurRad="40000" dist="23000" dir="5400000" rotWithShape="0">
                <a:srgbClr val="000000">
                  <a:alpha val="35000"/>
                </a:srgbClr>
              </a:outerShdw>
            </a:effectLst>
          </c:spPr>
          <c:marker>
            <c:symbol val="none"/>
          </c:marker>
          <c:cat>
            <c:numRef>
              <c:f>'Junio 2022 cartera'!$AU$5:$BF$5</c:f>
              <c:numCache>
                <c:formatCode>mmm\-yy</c:formatCode>
                <c:ptCount val="12"/>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numCache>
            </c:numRef>
          </c:cat>
          <c:val>
            <c:numRef>
              <c:f>'Junio 2022 cartera'!$AU$13:$BF$13</c:f>
              <c:numCache>
                <c:formatCode>0.00%</c:formatCode>
                <c:ptCount val="12"/>
                <c:pt idx="0">
                  <c:v>0.20050000000000001</c:v>
                </c:pt>
                <c:pt idx="1">
                  <c:v>0.20130000000000001</c:v>
                </c:pt>
                <c:pt idx="2">
                  <c:v>0.2014</c:v>
                </c:pt>
                <c:pt idx="3">
                  <c:v>0.20069999999999999</c:v>
                </c:pt>
                <c:pt idx="4">
                  <c:v>0.19989999999999999</c:v>
                </c:pt>
                <c:pt idx="5">
                  <c:v>0.19919999999999999</c:v>
                </c:pt>
                <c:pt idx="6">
                  <c:v>0.1767</c:v>
                </c:pt>
                <c:pt idx="7">
                  <c:v>0.17469999999999999</c:v>
                </c:pt>
                <c:pt idx="8">
                  <c:v>0.17960000000000001</c:v>
                </c:pt>
                <c:pt idx="9">
                  <c:v>0.1757</c:v>
                </c:pt>
                <c:pt idx="10">
                  <c:v>0.18390000000000001</c:v>
                </c:pt>
                <c:pt idx="11">
                  <c:v>0.1777</c:v>
                </c:pt>
              </c:numCache>
            </c:numRef>
          </c:val>
          <c:smooth val="0"/>
          <c:extLst>
            <c:ext xmlns:c16="http://schemas.microsoft.com/office/drawing/2014/chart" uri="{C3380CC4-5D6E-409C-BE32-E72D297353CC}">
              <c16:uniqueId val="{00000003-27E9-4D34-AFA8-00A0D80DA65D}"/>
            </c:ext>
          </c:extLst>
        </c:ser>
        <c:dLbls>
          <c:showLegendKey val="0"/>
          <c:showVal val="0"/>
          <c:showCatName val="0"/>
          <c:showSerName val="0"/>
          <c:showPercent val="0"/>
          <c:showBubbleSize val="0"/>
        </c:dLbls>
        <c:marker val="1"/>
        <c:smooth val="0"/>
        <c:axId val="436566512"/>
        <c:axId val="436561592"/>
      </c:lineChart>
      <c:dateAx>
        <c:axId val="475748816"/>
        <c:scaling>
          <c:orientation val="minMax"/>
        </c:scaling>
        <c:delete val="1"/>
        <c:axPos val="b"/>
        <c:numFmt formatCode="mmm\-yy" sourceLinked="1"/>
        <c:majorTickMark val="none"/>
        <c:minorTickMark val="none"/>
        <c:tickLblPos val="nextTo"/>
        <c:crossAx val="602471768"/>
        <c:crosses val="autoZero"/>
        <c:auto val="1"/>
        <c:lblOffset val="100"/>
        <c:baseTimeUnit val="months"/>
      </c:dateAx>
      <c:valAx>
        <c:axId val="60247176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475748816"/>
        <c:crosses val="autoZero"/>
        <c:crossBetween val="between"/>
      </c:valAx>
      <c:valAx>
        <c:axId val="436561592"/>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MX"/>
          </a:p>
        </c:txPr>
        <c:crossAx val="436566512"/>
        <c:crosses val="max"/>
        <c:crossBetween val="between"/>
      </c:valAx>
      <c:dateAx>
        <c:axId val="436566512"/>
        <c:scaling>
          <c:orientation val="minMax"/>
        </c:scaling>
        <c:delete val="1"/>
        <c:axPos val="b"/>
        <c:numFmt formatCode="mmm\-yy" sourceLinked="1"/>
        <c:majorTickMark val="out"/>
        <c:minorTickMark val="none"/>
        <c:tickLblPos val="nextTo"/>
        <c:crossAx val="436561592"/>
        <c:crosses val="autoZero"/>
        <c:auto val="1"/>
        <c:lblOffset val="100"/>
        <c:baseTimeUnit val="months"/>
      </c:date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MX"/>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1"/>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B8486-86B6-4101-881B-2EE92855FC84}" type="datetimeFigureOut">
              <a:rPr lang="es-MX" smtClean="0"/>
              <a:t>11/08/2022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32D55-C40E-4837-A652-435DA7411145}" type="slidenum">
              <a:rPr lang="es-MX" smtClean="0"/>
              <a:t>‹Nº›</a:t>
            </a:fld>
            <a:endParaRPr lang="es-MX"/>
          </a:p>
        </p:txBody>
      </p:sp>
    </p:spTree>
    <p:extLst>
      <p:ext uri="{BB962C8B-B14F-4D97-AF65-F5344CB8AC3E}">
        <p14:creationId xmlns:p14="http://schemas.microsoft.com/office/powerpoint/2010/main" val="126084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5132D55-C40E-4837-A652-435DA7411145}" type="slidenum">
              <a:rPr lang="es-MX" smtClean="0"/>
              <a:t>2</a:t>
            </a:fld>
            <a:endParaRPr lang="es-MX"/>
          </a:p>
        </p:txBody>
      </p:sp>
    </p:spTree>
    <p:extLst>
      <p:ext uri="{BB962C8B-B14F-4D97-AF65-F5344CB8AC3E}">
        <p14:creationId xmlns:p14="http://schemas.microsoft.com/office/powerpoint/2010/main" val="31094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i="1" dirty="0"/>
              <a:t>Cumplimiento del indicador del 99.8%. </a:t>
            </a:r>
          </a:p>
          <a:p>
            <a:r>
              <a:rPr lang="es-CO" dirty="0"/>
              <a:t>Comportamiento de la vigencia , donde la </a:t>
            </a:r>
            <a:r>
              <a:rPr lang="es-CO" b="1" dirty="0"/>
              <a:t>cartera mayor a 60 </a:t>
            </a:r>
            <a:r>
              <a:rPr lang="es-CO" dirty="0"/>
              <a:t>días disminuye un 6% - equivalente a $226 millones de pesos y la cartera total una variación de $ 847 </a:t>
            </a:r>
            <a:r>
              <a:rPr lang="es-CO" dirty="0" err="1"/>
              <a:t>mill</a:t>
            </a:r>
            <a:r>
              <a:rPr lang="es-CO" dirty="0"/>
              <a:t> equivalente al 4,14%. La mayor variación obedece al comportamiento de la cartera financiada que paso de $ 4.113 </a:t>
            </a:r>
            <a:r>
              <a:rPr lang="es-CO" dirty="0" err="1"/>
              <a:t>mill</a:t>
            </a:r>
            <a:r>
              <a:rPr lang="es-CO" dirty="0"/>
              <a:t> en enero a $ 1.809 </a:t>
            </a:r>
            <a:r>
              <a:rPr lang="es-CO" dirty="0" err="1"/>
              <a:t>mill</a:t>
            </a:r>
            <a:r>
              <a:rPr lang="es-CO" dirty="0"/>
              <a:t> en junio 2022.</a:t>
            </a:r>
          </a:p>
          <a:p>
            <a:r>
              <a:rPr lang="es-CO" dirty="0"/>
              <a:t>Con respecto al año anterior, se observa un comportamiento similar, donde la mayor variación obedece a la cartera financiada pasó de $ 7.679 </a:t>
            </a:r>
            <a:r>
              <a:rPr lang="es-CO" dirty="0" err="1"/>
              <a:t>mill</a:t>
            </a:r>
            <a:r>
              <a:rPr lang="es-CO" dirty="0"/>
              <a:t> a $ 1.809 </a:t>
            </a:r>
            <a:r>
              <a:rPr lang="es-CO" dirty="0" err="1"/>
              <a:t>mill</a:t>
            </a:r>
            <a:r>
              <a:rPr lang="es-CO" dirty="0"/>
              <a:t> (-$5.870 </a:t>
            </a:r>
            <a:r>
              <a:rPr lang="es-CO" dirty="0" err="1"/>
              <a:t>mill</a:t>
            </a:r>
            <a:r>
              <a:rPr lang="es-CO" dirty="0"/>
              <a:t>), apalancando la variación de la cartera total, que pasó de $ 24.086 </a:t>
            </a:r>
            <a:r>
              <a:rPr lang="es-CO" dirty="0" err="1"/>
              <a:t>mill</a:t>
            </a:r>
            <a:r>
              <a:rPr lang="es-CO" dirty="0"/>
              <a:t> a $ 19.594 </a:t>
            </a:r>
            <a:r>
              <a:rPr lang="es-CO" dirty="0" err="1"/>
              <a:t>mill</a:t>
            </a:r>
            <a:r>
              <a:rPr lang="es-CO" dirty="0"/>
              <a:t> ( -$ 4.492 </a:t>
            </a:r>
            <a:r>
              <a:rPr lang="es-CO" dirty="0" err="1"/>
              <a:t>mill</a:t>
            </a:r>
            <a:r>
              <a:rPr lang="es-CO" dirty="0"/>
              <a:t>).</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solidFill>
                  <a:srgbClr val="000000"/>
                </a:solidFill>
                <a:effectLst/>
                <a:latin typeface="Segoe UI" panose="020B0502040204020203" pitchFamily="34" charset="0"/>
                <a:ea typeface="Calibri" panose="020F0502020204030204" pitchFamily="34" charset="0"/>
              </a:rPr>
              <a:t>El 65% de la cartera mayor a 60 días esta representada en el servicio ordinario, con unos $2.270 millones, en su orden </a:t>
            </a:r>
            <a:r>
              <a:rPr lang="es-CO" sz="1800">
                <a:solidFill>
                  <a:srgbClr val="000000"/>
                </a:solidFill>
                <a:effectLst/>
                <a:latin typeface="Segoe UI" panose="020B0502040204020203" pitchFamily="34" charset="0"/>
                <a:ea typeface="Calibri" panose="020F0502020204030204" pitchFamily="34" charset="0"/>
              </a:rPr>
              <a:t>el estrato </a:t>
            </a:r>
            <a:r>
              <a:rPr lang="es-CO" sz="1800" dirty="0">
                <a:solidFill>
                  <a:srgbClr val="000000"/>
                </a:solidFill>
                <a:effectLst/>
                <a:latin typeface="Segoe UI" panose="020B0502040204020203" pitchFamily="34" charset="0"/>
                <a:ea typeface="Calibri" panose="020F0502020204030204" pitchFamily="34" charset="0"/>
              </a:rPr>
              <a:t>2, 1 y 3.</a:t>
            </a:r>
            <a:endParaRPr lang="es-MX" sz="1800" dirty="0">
              <a:effectLst/>
              <a:latin typeface="Calibri" panose="020F0502020204030204" pitchFamily="34" charset="0"/>
              <a:ea typeface="Calibri" panose="020F0502020204030204" pitchFamily="34" charset="0"/>
            </a:endParaRPr>
          </a:p>
          <a:p>
            <a:endParaRPr lang="es-MX" dirty="0"/>
          </a:p>
        </p:txBody>
      </p:sp>
      <p:sp>
        <p:nvSpPr>
          <p:cNvPr id="4" name="Marcador de número de diapositiva 3"/>
          <p:cNvSpPr>
            <a:spLocks noGrp="1"/>
          </p:cNvSpPr>
          <p:nvPr>
            <p:ph type="sldNum" sz="quarter" idx="5"/>
          </p:nvPr>
        </p:nvSpPr>
        <p:spPr/>
        <p:txBody>
          <a:bodyPr/>
          <a:lstStyle/>
          <a:p>
            <a:fld id="{B5132D55-C40E-4837-A652-435DA7411145}" type="slidenum">
              <a:rPr lang="es-MX" smtClean="0"/>
              <a:t>11</a:t>
            </a:fld>
            <a:endParaRPr lang="es-MX"/>
          </a:p>
        </p:txBody>
      </p:sp>
    </p:spTree>
    <p:extLst>
      <p:ext uri="{BB962C8B-B14F-4D97-AF65-F5344CB8AC3E}">
        <p14:creationId xmlns:p14="http://schemas.microsoft.com/office/powerpoint/2010/main" val="352561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Acueducto y Alcantarillado</a:t>
            </a:r>
            <a:r>
              <a:rPr lang="es-CO" dirty="0"/>
              <a:t>: No hay permiso de aprovechamiento forestal. Recurso de reposición pendiente de respuesta por parte de la Corporación.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Estación de Transferencia</a:t>
            </a:r>
            <a:r>
              <a:rPr lang="es-MX" b="0" dirty="0"/>
              <a:t>: Pendiente saneamiento Lote de la Pañoleta – </a:t>
            </a:r>
            <a:r>
              <a:rPr lang="es-CO" sz="1800" dirty="0">
                <a:solidFill>
                  <a:srgbClr val="000000"/>
                </a:solidFill>
                <a:effectLst/>
                <a:latin typeface="Segoe UI" panose="020B0502040204020203" pitchFamily="34" charset="0"/>
              </a:rPr>
              <a:t>Exactamente, estamos en gestiones tendientes al saneamiento del predio propiedad de Terminales de Transportes de Medellín, para lo cual se ha realizado un Censo de caracterización social, que se está tabulando, además se contrató un avaluó con la Lonja de Propiedad Raíz de Medellín y Antioquia, el cual estamos a la espera del resultado para continuar con las gestiones.</a:t>
            </a:r>
            <a:endParaRPr lang="es-MX" sz="1800" dirty="0">
              <a:effectLst/>
              <a:latin typeface="Calibri" panose="020F0502020204030204" pitchFamily="34" charset="0"/>
            </a:endParaRPr>
          </a:p>
          <a:p>
            <a:r>
              <a:rPr lang="es-MX" b="1" dirty="0"/>
              <a:t>Base de Operaciones – Sede Administrativa: </a:t>
            </a:r>
            <a:r>
              <a:rPr lang="es-MX" b="0" dirty="0"/>
              <a:t>Pendiente aprobación del caso de negocio – Conjuntamente con Financiera EPM</a:t>
            </a:r>
            <a:endParaRPr lang="es-MX" b="1" dirty="0"/>
          </a:p>
        </p:txBody>
      </p:sp>
      <p:sp>
        <p:nvSpPr>
          <p:cNvPr id="4" name="Marcador de número de diapositiva 3"/>
          <p:cNvSpPr>
            <a:spLocks noGrp="1"/>
          </p:cNvSpPr>
          <p:nvPr>
            <p:ph type="sldNum" sz="quarter" idx="5"/>
          </p:nvPr>
        </p:nvSpPr>
        <p:spPr/>
        <p:txBody>
          <a:bodyPr/>
          <a:lstStyle/>
          <a:p>
            <a:fld id="{B5132D55-C40E-4837-A652-435DA7411145}" type="slidenum">
              <a:rPr lang="es-MX" smtClean="0"/>
              <a:t>14</a:t>
            </a:fld>
            <a:endParaRPr lang="es-MX"/>
          </a:p>
        </p:txBody>
      </p:sp>
    </p:spTree>
    <p:extLst>
      <p:ext uri="{BB962C8B-B14F-4D97-AF65-F5344CB8AC3E}">
        <p14:creationId xmlns:p14="http://schemas.microsoft.com/office/powerpoint/2010/main" val="161397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56632-2098-9F3C-5DC3-FA626E96DE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29B48F9-9922-41F1-D2B1-49BCBBF31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E18F945C-0887-8DDA-399A-AC24447EF456}"/>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5" name="Marcador de pie de página 4">
            <a:extLst>
              <a:ext uri="{FF2B5EF4-FFF2-40B4-BE49-F238E27FC236}">
                <a16:creationId xmlns:a16="http://schemas.microsoft.com/office/drawing/2014/main" id="{CFCA0CF4-EE06-04BD-B12C-9C197F7579C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5C917AA-E9C6-FF41-0EA9-2FB8AFFB5093}"/>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217934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1A682-969E-E880-06AE-0680E9A8862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8E16A5A-B03E-711E-8D74-9DCDBDF571E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938A2E7-ECF1-4CDC-B2FD-FB47C82E82E1}"/>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5" name="Marcador de pie de página 4">
            <a:extLst>
              <a:ext uri="{FF2B5EF4-FFF2-40B4-BE49-F238E27FC236}">
                <a16:creationId xmlns:a16="http://schemas.microsoft.com/office/drawing/2014/main" id="{AE3FB001-2FAE-A474-4DD3-4521F9B35CA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27B64E3-81A0-8D75-A572-F1B6BEB3D04C}"/>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105979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046EA9C-F514-32A5-4736-32B9D1D199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D530808-AC9D-AF47-7495-9F3991A8E40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984331F-658C-0AAF-F272-5512F56504EF}"/>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5" name="Marcador de pie de página 4">
            <a:extLst>
              <a:ext uri="{FF2B5EF4-FFF2-40B4-BE49-F238E27FC236}">
                <a16:creationId xmlns:a16="http://schemas.microsoft.com/office/drawing/2014/main" id="{3C95E056-2972-BDE5-AC8B-C2D3A6B7CFA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52A8D4-C530-79B5-B9A5-D4843CB7E6BF}"/>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10038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8EC208-7726-813F-30AC-1EE90A52061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956D806-3AEE-9A5F-50F7-FB91A8BA96D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6EF3522-F396-7C0D-3829-6653CA8631E1}"/>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5" name="Marcador de pie de página 4">
            <a:extLst>
              <a:ext uri="{FF2B5EF4-FFF2-40B4-BE49-F238E27FC236}">
                <a16:creationId xmlns:a16="http://schemas.microsoft.com/office/drawing/2014/main" id="{112D07FD-571B-A78B-ED4B-35087A67E6B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E6C5E9C-E9E5-BCFE-67DC-B633D2623BFE}"/>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209585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AB6B1-F31B-7021-4BB7-EAFB855407C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2EB879E-CE78-4A47-FD67-516104F2D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938AD8A-83DA-BEF5-738D-CB77CCD21C6A}"/>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5" name="Marcador de pie de página 4">
            <a:extLst>
              <a:ext uri="{FF2B5EF4-FFF2-40B4-BE49-F238E27FC236}">
                <a16:creationId xmlns:a16="http://schemas.microsoft.com/office/drawing/2014/main" id="{DCE40571-BD9B-97EC-D3F5-E1FD6B07DA3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91C799C-6C91-2120-82F0-73C8A03E6CB8}"/>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109623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B59B2-3F0F-6E6A-AD1B-CA3057C8659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BEDB97F-4A0B-39D5-232F-4BE774FF251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20DA28F0-4704-B66A-A1E4-6F973CCC40E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E01F009B-2051-FE1D-3F1F-CE917B9F46B9}"/>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6" name="Marcador de pie de página 5">
            <a:extLst>
              <a:ext uri="{FF2B5EF4-FFF2-40B4-BE49-F238E27FC236}">
                <a16:creationId xmlns:a16="http://schemas.microsoft.com/office/drawing/2014/main" id="{65C73C32-3BDE-AC85-680C-B7EAA2E6E50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B8BCE45-25F0-D050-B7DE-8A974BA802FB}"/>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65651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83070-D2F7-198B-42C3-3F9A3E970CB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8D128A4-485E-FBB7-D58A-ADF391A97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1C79CB-8856-1958-F197-B9249743856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CECA982-8975-BBE4-B6D3-9D03667C1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A0569A7-4D83-BAD9-4629-7475F423689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7CA65F6-B3C5-A6AD-6A1A-46C78B5FB7A1}"/>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8" name="Marcador de pie de página 7">
            <a:extLst>
              <a:ext uri="{FF2B5EF4-FFF2-40B4-BE49-F238E27FC236}">
                <a16:creationId xmlns:a16="http://schemas.microsoft.com/office/drawing/2014/main" id="{5C2D6DB7-1543-99E4-0046-F37D5A094F8A}"/>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08CD670-1044-C59B-9924-DCED7F90B882}"/>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25847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CCD0E3-A687-6B87-4DC3-67DDBAFC192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E4F39A1-425F-40B5-84F1-DFC97886C63B}"/>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4" name="Marcador de pie de página 3">
            <a:extLst>
              <a:ext uri="{FF2B5EF4-FFF2-40B4-BE49-F238E27FC236}">
                <a16:creationId xmlns:a16="http://schemas.microsoft.com/office/drawing/2014/main" id="{F3F94953-79B5-1D9C-55B3-643E8F09047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A62BF938-EBB6-7E94-1E8D-016BA2A7A52C}"/>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2452548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B11D81-E2C3-4669-A3F5-AAE769F69A72}"/>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3" name="Marcador de pie de página 2">
            <a:extLst>
              <a:ext uri="{FF2B5EF4-FFF2-40B4-BE49-F238E27FC236}">
                <a16:creationId xmlns:a16="http://schemas.microsoft.com/office/drawing/2014/main" id="{77D5F117-78CA-1727-FB88-D9AC7BA773C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BA2F3CBA-FDB5-E674-384F-01F2D2268A49}"/>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21607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C4E8E-A9B7-BBCF-4303-F6905F0ACA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15CA33B-9346-F4B6-E151-F30911E45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B728ECB-0DBC-68EB-2655-BF80C58B3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7219EE-DB89-FDAC-C939-B9CAF7790EFB}"/>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6" name="Marcador de pie de página 5">
            <a:extLst>
              <a:ext uri="{FF2B5EF4-FFF2-40B4-BE49-F238E27FC236}">
                <a16:creationId xmlns:a16="http://schemas.microsoft.com/office/drawing/2014/main" id="{EF4E563A-C2FE-214B-1AE4-8CFA3DD2367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4A9EFBD-8EC5-63CA-95A3-C2A6A7E77E5C}"/>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1985230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F077D7-8D69-DC7B-BA81-89BFC7F06B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79EC066-ED7A-0A03-6B9E-086A5F45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7F1CA79-03CD-ED22-C82F-18CBA864B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CE9DCB8-7DA7-577F-A4AB-F76F841414DF}"/>
              </a:ext>
            </a:extLst>
          </p:cNvPr>
          <p:cNvSpPr>
            <a:spLocks noGrp="1"/>
          </p:cNvSpPr>
          <p:nvPr>
            <p:ph type="dt" sz="half" idx="10"/>
          </p:nvPr>
        </p:nvSpPr>
        <p:spPr/>
        <p:txBody>
          <a:bodyPr/>
          <a:lstStyle/>
          <a:p>
            <a:fld id="{3C5F72FF-69F6-4130-9D68-D6CD0632A2CF}" type="datetimeFigureOut">
              <a:rPr lang="es-CO" smtClean="0"/>
              <a:t>11/08/2022</a:t>
            </a:fld>
            <a:endParaRPr lang="es-CO"/>
          </a:p>
        </p:txBody>
      </p:sp>
      <p:sp>
        <p:nvSpPr>
          <p:cNvPr id="6" name="Marcador de pie de página 5">
            <a:extLst>
              <a:ext uri="{FF2B5EF4-FFF2-40B4-BE49-F238E27FC236}">
                <a16:creationId xmlns:a16="http://schemas.microsoft.com/office/drawing/2014/main" id="{29106D60-FA3C-6C05-3D8E-F583E1C01AB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C0E5FF6-0093-627F-B8FC-0A25B6D38902}"/>
              </a:ext>
            </a:extLst>
          </p:cNvPr>
          <p:cNvSpPr>
            <a:spLocks noGrp="1"/>
          </p:cNvSpPr>
          <p:nvPr>
            <p:ph type="sldNum" sz="quarter" idx="12"/>
          </p:nvPr>
        </p:nvSpPr>
        <p:spPr/>
        <p:txBody>
          <a:bodyPr/>
          <a:lstStyle/>
          <a:p>
            <a:fld id="{F055B15F-C4EC-4564-979C-2C5EBBDB13DA}" type="slidenum">
              <a:rPr lang="es-CO" smtClean="0"/>
              <a:t>‹Nº›</a:t>
            </a:fld>
            <a:endParaRPr lang="es-CO"/>
          </a:p>
        </p:txBody>
      </p:sp>
    </p:spTree>
    <p:extLst>
      <p:ext uri="{BB962C8B-B14F-4D97-AF65-F5344CB8AC3E}">
        <p14:creationId xmlns:p14="http://schemas.microsoft.com/office/powerpoint/2010/main" val="63333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A03C462-EB1E-CC2C-4A2E-846D55C45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B01EBE4-860F-9340-8538-183362C42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5C63CC7-E3E9-35C8-D8DD-5D75B6EB9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F72FF-69F6-4130-9D68-D6CD0632A2CF}" type="datetimeFigureOut">
              <a:rPr lang="es-CO" smtClean="0"/>
              <a:t>11/08/2022</a:t>
            </a:fld>
            <a:endParaRPr lang="es-CO"/>
          </a:p>
        </p:txBody>
      </p:sp>
      <p:sp>
        <p:nvSpPr>
          <p:cNvPr id="5" name="Marcador de pie de página 4">
            <a:extLst>
              <a:ext uri="{FF2B5EF4-FFF2-40B4-BE49-F238E27FC236}">
                <a16:creationId xmlns:a16="http://schemas.microsoft.com/office/drawing/2014/main" id="{CB2A218F-A0FE-E7DD-4660-34FDED6D9F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4E0386E-8E3E-1BE3-DE17-BDC0D5914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5B15F-C4EC-4564-979C-2C5EBBDB13DA}" type="slidenum">
              <a:rPr lang="es-CO" smtClean="0"/>
              <a:t>‹Nº›</a:t>
            </a:fld>
            <a:endParaRPr lang="es-CO"/>
          </a:p>
        </p:txBody>
      </p:sp>
    </p:spTree>
    <p:extLst>
      <p:ext uri="{BB962C8B-B14F-4D97-AF65-F5344CB8AC3E}">
        <p14:creationId xmlns:p14="http://schemas.microsoft.com/office/powerpoint/2010/main" val="178423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5.xml"/><Relationship Id="rId3" Type="http://schemas.openxmlformats.org/officeDocument/2006/relationships/image" Target="../media/image4.jpeg"/><Relationship Id="rId7" Type="http://schemas.openxmlformats.org/officeDocument/2006/relationships/slide" Target="slide13.xml"/><Relationship Id="rId12" Type="http://schemas.openxmlformats.org/officeDocument/2006/relationships/slide" Target="slide12.xml"/><Relationship Id="rId17" Type="http://schemas.openxmlformats.org/officeDocument/2006/relationships/slide" Target="slide11.xml"/><Relationship Id="rId2" Type="http://schemas.openxmlformats.org/officeDocument/2006/relationships/notesSlide" Target="../notesSlides/notesSlide1.xml"/><Relationship Id="rId16"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slide" Target="slide15.xml"/><Relationship Id="rId1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slide" Target="slide6.xml"/><Relationship Id="rId1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edificio, hombre, exterior, viendo&#10;&#10;Descripción generada automáticamente">
            <a:extLst>
              <a:ext uri="{FF2B5EF4-FFF2-40B4-BE49-F238E27FC236}">
                <a16:creationId xmlns:a16="http://schemas.microsoft.com/office/drawing/2014/main" id="{D38CF289-98CE-FD41-DE88-DB63B7444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descr="Imagen que contiene Patrón de fondo&#10;&#10;Descripción generada automáticamente">
            <a:extLst>
              <a:ext uri="{FF2B5EF4-FFF2-40B4-BE49-F238E27FC236}">
                <a16:creationId xmlns:a16="http://schemas.microsoft.com/office/drawing/2014/main" id="{B48B801B-B6D8-E831-797B-4E463F2B6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0283"/>
            <a:ext cx="8727440" cy="2297557"/>
          </a:xfrm>
          <a:prstGeom prst="rect">
            <a:avLst/>
          </a:prstGeom>
        </p:spPr>
      </p:pic>
      <p:pic>
        <p:nvPicPr>
          <p:cNvPr id="6" name="Imagen 5" descr="Logotipo&#10;&#10;Descripción generada automáticamente">
            <a:extLst>
              <a:ext uri="{FF2B5EF4-FFF2-40B4-BE49-F238E27FC236}">
                <a16:creationId xmlns:a16="http://schemas.microsoft.com/office/drawing/2014/main" id="{B6233C3D-F549-0100-FD4F-06B4B30EF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582" y="4955813"/>
            <a:ext cx="4507418" cy="2427227"/>
          </a:xfrm>
          <a:prstGeom prst="rect">
            <a:avLst/>
          </a:prstGeom>
        </p:spPr>
      </p:pic>
      <p:sp>
        <p:nvSpPr>
          <p:cNvPr id="7" name="CuadroTexto 6">
            <a:extLst>
              <a:ext uri="{FF2B5EF4-FFF2-40B4-BE49-F238E27FC236}">
                <a16:creationId xmlns:a16="http://schemas.microsoft.com/office/drawing/2014/main" id="{31B531D6-ADF9-A7D9-AB68-07E8923771E9}"/>
              </a:ext>
            </a:extLst>
          </p:cNvPr>
          <p:cNvSpPr txBox="1"/>
          <p:nvPr/>
        </p:nvSpPr>
        <p:spPr>
          <a:xfrm>
            <a:off x="457200" y="4899729"/>
            <a:ext cx="8270240" cy="584775"/>
          </a:xfrm>
          <a:prstGeom prst="rect">
            <a:avLst/>
          </a:prstGeom>
          <a:noFill/>
        </p:spPr>
        <p:txBody>
          <a:bodyPr wrap="square" rtlCol="0">
            <a:spAutoFit/>
          </a:bodyPr>
          <a:lstStyle/>
          <a:p>
            <a:r>
              <a:rPr lang="es-ES" sz="3200" dirty="0">
                <a:solidFill>
                  <a:schemeClr val="bg1"/>
                </a:solidFill>
                <a:latin typeface="VAG Rounded Std Thin" panose="020F0802020204020204" pitchFamily="34" charset="0"/>
              </a:rPr>
              <a:t>CUADRO DE MANDO INTEGRAL</a:t>
            </a:r>
          </a:p>
        </p:txBody>
      </p:sp>
      <p:sp>
        <p:nvSpPr>
          <p:cNvPr id="8" name="CuadroTexto 7">
            <a:extLst>
              <a:ext uri="{FF2B5EF4-FFF2-40B4-BE49-F238E27FC236}">
                <a16:creationId xmlns:a16="http://schemas.microsoft.com/office/drawing/2014/main" id="{B71947DA-F8CF-D4D2-BDB3-5E5B38F468AB}"/>
              </a:ext>
            </a:extLst>
          </p:cNvPr>
          <p:cNvSpPr txBox="1"/>
          <p:nvPr/>
        </p:nvSpPr>
        <p:spPr>
          <a:xfrm>
            <a:off x="980388" y="5550179"/>
            <a:ext cx="6704194" cy="523220"/>
          </a:xfrm>
          <a:prstGeom prst="rect">
            <a:avLst/>
          </a:prstGeom>
          <a:noFill/>
        </p:spPr>
        <p:txBody>
          <a:bodyPr wrap="square" rtlCol="0">
            <a:spAutoFit/>
          </a:bodyPr>
          <a:lstStyle/>
          <a:p>
            <a:r>
              <a:rPr lang="es-ES" sz="2800" dirty="0">
                <a:solidFill>
                  <a:schemeClr val="bg1"/>
                </a:solidFill>
                <a:latin typeface="VAG Rounded Std Light" panose="020F0502020204020204" pitchFamily="34" charset="0"/>
              </a:rPr>
              <a:t>JUNIO 2022</a:t>
            </a:r>
            <a:endParaRPr lang="es-CO" sz="2800" dirty="0">
              <a:solidFill>
                <a:schemeClr val="bg1"/>
              </a:solidFill>
              <a:latin typeface="VAG Rounded Std Light" panose="020F0502020204020204" pitchFamily="34" charset="0"/>
            </a:endParaRPr>
          </a:p>
        </p:txBody>
      </p:sp>
      <p:sp>
        <p:nvSpPr>
          <p:cNvPr id="9" name="CuadroTexto 8">
            <a:extLst>
              <a:ext uri="{FF2B5EF4-FFF2-40B4-BE49-F238E27FC236}">
                <a16:creationId xmlns:a16="http://schemas.microsoft.com/office/drawing/2014/main" id="{751B5886-E133-37FF-7F27-A25AE8F5E7FA}"/>
              </a:ext>
            </a:extLst>
          </p:cNvPr>
          <p:cNvSpPr txBox="1"/>
          <p:nvPr/>
        </p:nvSpPr>
        <p:spPr>
          <a:xfrm rot="16200000">
            <a:off x="-757829" y="4937958"/>
            <a:ext cx="1783839" cy="261610"/>
          </a:xfrm>
          <a:prstGeom prst="rect">
            <a:avLst/>
          </a:prstGeom>
          <a:noFill/>
        </p:spPr>
        <p:txBody>
          <a:bodyPr wrap="square" rtlCol="0">
            <a:spAutoFit/>
          </a:bodyPr>
          <a:lstStyle/>
          <a:p>
            <a:r>
              <a:rPr lang="es-CO" sz="1100" spc="300" dirty="0">
                <a:solidFill>
                  <a:schemeClr val="bg1"/>
                </a:solidFill>
              </a:rPr>
              <a:t>JULIO 22 - 2022</a:t>
            </a:r>
          </a:p>
        </p:txBody>
      </p:sp>
    </p:spTree>
    <p:extLst>
      <p:ext uri="{BB962C8B-B14F-4D97-AF65-F5344CB8AC3E}">
        <p14:creationId xmlns:p14="http://schemas.microsoft.com/office/powerpoint/2010/main" val="3378201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persona con una playera de color naranja&#10;&#10;Descripción generada automáticamente con confianza media">
            <a:extLst>
              <a:ext uri="{FF2B5EF4-FFF2-40B4-BE49-F238E27FC236}">
                <a16:creationId xmlns:a16="http://schemas.microsoft.com/office/drawing/2014/main" id="{580BF7B3-0DA7-8F4C-FCE2-5FC3A0585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326"/>
            <a:ext cx="12192000" cy="6858000"/>
          </a:xfrm>
          <a:prstGeom prst="rect">
            <a:avLst/>
          </a:prstGeom>
        </p:spPr>
      </p:pic>
      <p:sp>
        <p:nvSpPr>
          <p:cNvPr id="4" name="CuadroTexto 3">
            <a:hlinkClick r:id="rId3" action="ppaction://hlinksldjump"/>
            <a:extLst>
              <a:ext uri="{FF2B5EF4-FFF2-40B4-BE49-F238E27FC236}">
                <a16:creationId xmlns:a16="http://schemas.microsoft.com/office/drawing/2014/main" id="{5C6CFAD9-A442-DD8B-D3EB-592351244648}"/>
              </a:ext>
            </a:extLst>
          </p:cNvPr>
          <p:cNvSpPr txBox="1"/>
          <p:nvPr/>
        </p:nvSpPr>
        <p:spPr>
          <a:xfrm>
            <a:off x="5429840" y="793616"/>
            <a:ext cx="6368460" cy="400110"/>
          </a:xfrm>
          <a:prstGeom prst="rect">
            <a:avLst/>
          </a:prstGeom>
          <a:noFill/>
        </p:spPr>
        <p:txBody>
          <a:bodyPr wrap="square" rtlCol="0">
            <a:spAutoFit/>
          </a:bodyPr>
          <a:lstStyle/>
          <a:p>
            <a:r>
              <a:rPr lang="es-ES" sz="2000" b="1" spc="300" dirty="0">
                <a:solidFill>
                  <a:srgbClr val="EE7509"/>
                </a:solidFill>
                <a:latin typeface="VAG Rounded Std Thin" panose="020F0802020204020204" pitchFamily="34" charset="0"/>
              </a:rPr>
              <a:t>RECLAMOS</a:t>
            </a:r>
          </a:p>
        </p:txBody>
      </p:sp>
      <p:pic>
        <p:nvPicPr>
          <p:cNvPr id="9" name="Imagen 8" descr="Patrón de fondo&#10;&#10;Descripción generada automáticamente">
            <a:extLst>
              <a:ext uri="{FF2B5EF4-FFF2-40B4-BE49-F238E27FC236}">
                <a16:creationId xmlns:a16="http://schemas.microsoft.com/office/drawing/2014/main" id="{28A404F7-D40F-33E2-23FE-8996132B5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15328" y="1942699"/>
            <a:ext cx="618745" cy="6680201"/>
          </a:xfrm>
          <a:prstGeom prst="rect">
            <a:avLst/>
          </a:prstGeom>
        </p:spPr>
      </p:pic>
      <p:sp>
        <p:nvSpPr>
          <p:cNvPr id="8" name="106 Pentágono">
            <a:hlinkClick r:id="" action="ppaction://noaction"/>
            <a:extLst>
              <a:ext uri="{FF2B5EF4-FFF2-40B4-BE49-F238E27FC236}">
                <a16:creationId xmlns:a16="http://schemas.microsoft.com/office/drawing/2014/main" id="{295AB5CB-BEE9-4CE6-859C-234EB67F765D}"/>
              </a:ext>
            </a:extLst>
          </p:cNvPr>
          <p:cNvSpPr/>
          <p:nvPr/>
        </p:nvSpPr>
        <p:spPr>
          <a:xfrm>
            <a:off x="5369441" y="-85063"/>
            <a:ext cx="6833191" cy="719847"/>
          </a:xfrm>
          <a:prstGeom prst="rect">
            <a:avLst/>
          </a:prstGeom>
          <a:solidFill>
            <a:srgbClr val="92D050"/>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Clientes y Mercados</a:t>
            </a:r>
          </a:p>
        </p:txBody>
      </p:sp>
      <p:graphicFrame>
        <p:nvGraphicFramePr>
          <p:cNvPr id="2" name="Tabla 1">
            <a:extLst>
              <a:ext uri="{FF2B5EF4-FFF2-40B4-BE49-F238E27FC236}">
                <a16:creationId xmlns:a16="http://schemas.microsoft.com/office/drawing/2014/main" id="{C9E968EE-71C7-4303-B9FD-C64BBCFEAA76}"/>
              </a:ext>
            </a:extLst>
          </p:cNvPr>
          <p:cNvGraphicFramePr>
            <a:graphicFrameLocks noGrp="1"/>
          </p:cNvGraphicFramePr>
          <p:nvPr>
            <p:extLst>
              <p:ext uri="{D42A27DB-BD31-4B8C-83A1-F6EECF244321}">
                <p14:modId xmlns:p14="http://schemas.microsoft.com/office/powerpoint/2010/main" val="940971468"/>
              </p:ext>
            </p:extLst>
          </p:nvPr>
        </p:nvGraphicFramePr>
        <p:xfrm>
          <a:off x="5502569" y="1208028"/>
          <a:ext cx="6462232" cy="3720354"/>
        </p:xfrm>
        <a:graphic>
          <a:graphicData uri="http://schemas.openxmlformats.org/drawingml/2006/table">
            <a:tbl>
              <a:tblPr/>
              <a:tblGrid>
                <a:gridCol w="4004009">
                  <a:extLst>
                    <a:ext uri="{9D8B030D-6E8A-4147-A177-3AD203B41FA5}">
                      <a16:colId xmlns:a16="http://schemas.microsoft.com/office/drawing/2014/main" val="3776082406"/>
                    </a:ext>
                  </a:extLst>
                </a:gridCol>
                <a:gridCol w="1341114">
                  <a:extLst>
                    <a:ext uri="{9D8B030D-6E8A-4147-A177-3AD203B41FA5}">
                      <a16:colId xmlns:a16="http://schemas.microsoft.com/office/drawing/2014/main" val="3171764999"/>
                    </a:ext>
                  </a:extLst>
                </a:gridCol>
                <a:gridCol w="1117109">
                  <a:extLst>
                    <a:ext uri="{9D8B030D-6E8A-4147-A177-3AD203B41FA5}">
                      <a16:colId xmlns:a16="http://schemas.microsoft.com/office/drawing/2014/main" val="1711864561"/>
                    </a:ext>
                  </a:extLst>
                </a:gridCol>
              </a:tblGrid>
              <a:tr h="217971">
                <a:tc>
                  <a:txBody>
                    <a:bodyPr/>
                    <a:lstStyle/>
                    <a:p>
                      <a:pPr algn="l" fontAlgn="b"/>
                      <a:r>
                        <a:rPr lang="es-MX" sz="1400" b="0" i="0" u="none" strike="noStrike">
                          <a:solidFill>
                            <a:srgbClr val="FFFFFF"/>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D7D31"/>
                    </a:solidFill>
                  </a:tcPr>
                </a:tc>
                <a:tc>
                  <a:txBody>
                    <a:bodyPr/>
                    <a:lstStyle/>
                    <a:p>
                      <a:pPr algn="ctr" fontAlgn="b"/>
                      <a:r>
                        <a:rPr lang="es-MX" sz="1400" b="1" i="0" u="none" strike="noStrike">
                          <a:solidFill>
                            <a:srgbClr val="FFFFFF"/>
                          </a:solidFill>
                          <a:effectLst/>
                          <a:latin typeface="Calibri" panose="020F0502020204030204" pitchFamily="34" charset="0"/>
                        </a:rPr>
                        <a:t>2022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D7D31"/>
                    </a:solidFill>
                  </a:tcPr>
                </a:tc>
                <a:tc>
                  <a:txBody>
                    <a:bodyPr/>
                    <a:lstStyle/>
                    <a:p>
                      <a:pPr algn="ctr" fontAlgn="b"/>
                      <a:r>
                        <a:rPr lang="es-MX" sz="1400" b="1" i="0" u="none" strike="noStrike">
                          <a:solidFill>
                            <a:srgbClr val="FFFFFF"/>
                          </a:solidFill>
                          <a:effectLst/>
                          <a:latin typeface="Calibri" panose="020F0502020204030204" pitchFamily="34" charset="0"/>
                        </a:rPr>
                        <a:t>2021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D7D31"/>
                    </a:solidFill>
                  </a:tcPr>
                </a:tc>
                <a:extLst>
                  <a:ext uri="{0D108BD9-81ED-4DB2-BD59-A6C34878D82A}">
                    <a16:rowId xmlns:a16="http://schemas.microsoft.com/office/drawing/2014/main" val="1322118322"/>
                  </a:ext>
                </a:extLst>
              </a:tr>
              <a:tr h="217971">
                <a:tc>
                  <a:txBody>
                    <a:bodyPr/>
                    <a:lstStyle/>
                    <a:p>
                      <a:pPr algn="l" fontAlgn="b"/>
                      <a:r>
                        <a:rPr lang="es-MX" sz="1400" b="0" i="0" u="none" strike="noStrike">
                          <a:solidFill>
                            <a:srgbClr val="808080"/>
                          </a:solidFill>
                          <a:effectLst/>
                          <a:latin typeface="Calibri" panose="020F0502020204030204" pitchFamily="34" charset="0"/>
                        </a:rPr>
                        <a:t>Descuento Por Predio Desocupado</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642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a:solidFill>
                            <a:srgbClr val="808080"/>
                          </a:solidFill>
                          <a:effectLst/>
                          <a:latin typeface="Calibri" panose="020F0502020204030204" pitchFamily="34" charset="0"/>
                        </a:rPr>
                        <a:t>                869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85434569"/>
                  </a:ext>
                </a:extLst>
              </a:tr>
              <a:tr h="217971">
                <a:tc>
                  <a:txBody>
                    <a:bodyPr/>
                    <a:lstStyle/>
                    <a:p>
                      <a:pPr algn="l" fontAlgn="b"/>
                      <a:r>
                        <a:rPr lang="es-MX" sz="1400" b="0" i="0" u="none" strike="noStrike" dirty="0">
                          <a:solidFill>
                            <a:srgbClr val="808080"/>
                          </a:solidFill>
                          <a:effectLst/>
                          <a:latin typeface="Calibri" panose="020F0502020204030204" pitchFamily="34" charset="0"/>
                        </a:rPr>
                        <a:t>Cobro Múltiple Y/O Acumulado</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292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a:solidFill>
                            <a:srgbClr val="808080"/>
                          </a:solidFill>
                          <a:effectLst/>
                          <a:latin typeface="Calibri" panose="020F0502020204030204" pitchFamily="34" charset="0"/>
                        </a:rPr>
                        <a:t>                480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09072232"/>
                  </a:ext>
                </a:extLst>
              </a:tr>
              <a:tr h="435941">
                <a:tc>
                  <a:txBody>
                    <a:bodyPr/>
                    <a:lstStyle/>
                    <a:p>
                      <a:pPr algn="l" fontAlgn="b"/>
                      <a:r>
                        <a:rPr lang="es-MX" sz="1400" b="0" i="0" u="none" strike="noStrike">
                          <a:solidFill>
                            <a:srgbClr val="808080"/>
                          </a:solidFill>
                          <a:effectLst/>
                          <a:latin typeface="Calibri" panose="020F0502020204030204" pitchFamily="34" charset="0"/>
                        </a:rPr>
                        <a:t>Clase De Uso Incorrecto (Industrial,, Comercial, Oficial, Otros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197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121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36755242"/>
                  </a:ext>
                </a:extLst>
              </a:tr>
              <a:tr h="435941">
                <a:tc>
                  <a:txBody>
                    <a:bodyPr/>
                    <a:lstStyle/>
                    <a:p>
                      <a:pPr algn="l" fontAlgn="b"/>
                      <a:r>
                        <a:rPr lang="es-MX" sz="1400" b="0" i="0" u="none" strike="noStrike">
                          <a:solidFill>
                            <a:srgbClr val="808080"/>
                          </a:solidFill>
                          <a:effectLst/>
                          <a:latin typeface="Calibri" panose="020F0502020204030204" pitchFamily="34" charset="0"/>
                        </a:rPr>
                        <a:t>Cobro De Cargos Relacionados Con Intereses De Mora, Refinanciación, Cartera O Acuerdos De Pago.</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108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66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64857607"/>
                  </a:ext>
                </a:extLst>
              </a:tr>
              <a:tr h="217971">
                <a:tc>
                  <a:txBody>
                    <a:bodyPr/>
                    <a:lstStyle/>
                    <a:p>
                      <a:pPr algn="l" fontAlgn="b"/>
                      <a:r>
                        <a:rPr lang="es-MX" sz="1400" b="0" i="0" u="none" strike="noStrike">
                          <a:solidFill>
                            <a:srgbClr val="808080"/>
                          </a:solidFill>
                          <a:effectLst/>
                          <a:latin typeface="Calibri" panose="020F0502020204030204" pitchFamily="34" charset="0"/>
                        </a:rPr>
                        <a:t>Datos Generales Incorrectos</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90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94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411620089"/>
                  </a:ext>
                </a:extLst>
              </a:tr>
              <a:tr h="217971">
                <a:tc>
                  <a:txBody>
                    <a:bodyPr/>
                    <a:lstStyle/>
                    <a:p>
                      <a:pPr algn="l" fontAlgn="b"/>
                      <a:r>
                        <a:rPr lang="es-MX" sz="1400" b="0" i="0" u="none" strike="noStrike">
                          <a:solidFill>
                            <a:srgbClr val="808080"/>
                          </a:solidFill>
                          <a:effectLst/>
                          <a:latin typeface="Calibri" panose="020F0502020204030204" pitchFamily="34" charset="0"/>
                        </a:rPr>
                        <a:t>Inconformidad Con El Aforo</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73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105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377128"/>
                  </a:ext>
                </a:extLst>
              </a:tr>
              <a:tr h="217971">
                <a:tc>
                  <a:txBody>
                    <a:bodyPr/>
                    <a:lstStyle/>
                    <a:p>
                      <a:pPr algn="l" fontAlgn="b"/>
                      <a:r>
                        <a:rPr lang="es-MX" sz="1400" b="0" i="0" u="none" strike="noStrike">
                          <a:solidFill>
                            <a:srgbClr val="808080"/>
                          </a:solidFill>
                          <a:effectLst/>
                          <a:latin typeface="Calibri" panose="020F0502020204030204" pitchFamily="34" charset="0"/>
                        </a:rPr>
                        <a:t>Orientación a la factura</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57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770541059"/>
                  </a:ext>
                </a:extLst>
              </a:tr>
              <a:tr h="435941">
                <a:tc>
                  <a:txBody>
                    <a:bodyPr/>
                    <a:lstStyle/>
                    <a:p>
                      <a:pPr algn="l" fontAlgn="b"/>
                      <a:r>
                        <a:rPr lang="es-MX" sz="1400" b="0" i="0" u="none" strike="noStrike">
                          <a:solidFill>
                            <a:srgbClr val="808080"/>
                          </a:solidFill>
                          <a:effectLst/>
                          <a:latin typeface="Calibri" panose="020F0502020204030204" pitchFamily="34" charset="0"/>
                        </a:rPr>
                        <a:t>Inconformidad Con La Medición Del Consumo O Produccion Facturado</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54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57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826861809"/>
                  </a:ext>
                </a:extLst>
              </a:tr>
              <a:tr h="217971">
                <a:tc>
                  <a:txBody>
                    <a:bodyPr/>
                    <a:lstStyle/>
                    <a:p>
                      <a:pPr algn="l" fontAlgn="b"/>
                      <a:r>
                        <a:rPr lang="es-MX" sz="1400" b="0" i="0" u="none" strike="noStrike">
                          <a:solidFill>
                            <a:srgbClr val="808080"/>
                          </a:solidFill>
                          <a:effectLst/>
                          <a:latin typeface="Calibri" panose="020F0502020204030204" pitchFamily="34" charset="0"/>
                        </a:rPr>
                        <a:t>Cobro por servicios no prestados</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31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157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56731364"/>
                  </a:ext>
                </a:extLst>
              </a:tr>
              <a:tr h="217971">
                <a:tc>
                  <a:txBody>
                    <a:bodyPr/>
                    <a:lstStyle/>
                    <a:p>
                      <a:pPr algn="l" fontAlgn="b"/>
                      <a:r>
                        <a:rPr lang="es-MX" sz="1400" b="0" i="0" u="none" strike="noStrike">
                          <a:solidFill>
                            <a:srgbClr val="808080"/>
                          </a:solidFill>
                          <a:effectLst/>
                          <a:latin typeface="Calibri" panose="020F0502020204030204" pitchFamily="34" charset="0"/>
                        </a:rPr>
                        <a:t>Tarifa Incorrecta</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32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s-MX" sz="1600" b="0" i="0" u="none" strike="noStrike" dirty="0">
                          <a:solidFill>
                            <a:srgbClr val="808080"/>
                          </a:solidFill>
                          <a:effectLst/>
                          <a:latin typeface="Calibri" panose="020F0502020204030204" pitchFamily="34" charset="0"/>
                        </a:rPr>
                        <a:t>                201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6904026"/>
                  </a:ext>
                </a:extLst>
              </a:tr>
              <a:tr h="217971">
                <a:tc>
                  <a:txBody>
                    <a:bodyPr/>
                    <a:lstStyle/>
                    <a:p>
                      <a:pPr algn="l" fontAlgn="b"/>
                      <a:r>
                        <a:rPr lang="es-MX" sz="1400" b="0" i="0" u="none" strike="noStrike">
                          <a:solidFill>
                            <a:srgbClr val="808080"/>
                          </a:solidFill>
                          <a:effectLst/>
                          <a:latin typeface="Calibri" panose="020F0502020204030204" pitchFamily="34" charset="0"/>
                        </a:rPr>
                        <a:t>Otros</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62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808080"/>
                          </a:solidFill>
                          <a:effectLst/>
                          <a:latin typeface="Calibri" panose="020F0502020204030204" pitchFamily="34" charset="0"/>
                        </a:rPr>
                        <a:t>                143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56804065"/>
                  </a:ext>
                </a:extLst>
              </a:tr>
              <a:tr h="217971">
                <a:tc>
                  <a:txBody>
                    <a:bodyPr/>
                    <a:lstStyle/>
                    <a:p>
                      <a:pPr algn="l" fontAlgn="b"/>
                      <a:r>
                        <a:rPr lang="es-MX" sz="1400" b="1" i="0" u="none" strike="noStrike" dirty="0">
                          <a:solidFill>
                            <a:srgbClr val="808080"/>
                          </a:solidFill>
                          <a:effectLst/>
                          <a:latin typeface="Calibri" panose="020F0502020204030204" pitchFamily="34" charset="0"/>
                        </a:rPr>
                        <a:t>Total</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1" i="0" u="none" strike="noStrike" dirty="0">
                          <a:solidFill>
                            <a:srgbClr val="808080"/>
                          </a:solidFill>
                          <a:effectLst/>
                          <a:latin typeface="Calibri" panose="020F0502020204030204" pitchFamily="34" charset="0"/>
                        </a:rPr>
                        <a:t>            1.638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s-MX" sz="1600" b="1" i="0" u="none" strike="noStrike" dirty="0">
                          <a:solidFill>
                            <a:srgbClr val="808080"/>
                          </a:solidFill>
                          <a:effectLst/>
                          <a:latin typeface="Calibri" panose="020F0502020204030204" pitchFamily="34" charset="0"/>
                        </a:rPr>
                        <a:t>            2.293 </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370676024"/>
                  </a:ext>
                </a:extLst>
              </a:tr>
            </a:tbl>
          </a:graphicData>
        </a:graphic>
      </p:graphicFrame>
      <p:graphicFrame>
        <p:nvGraphicFramePr>
          <p:cNvPr id="10" name="Tabla 9">
            <a:extLst>
              <a:ext uri="{FF2B5EF4-FFF2-40B4-BE49-F238E27FC236}">
                <a16:creationId xmlns:a16="http://schemas.microsoft.com/office/drawing/2014/main" id="{2845B072-E4DC-4C94-B9F2-8CFCB5EAEC2E}"/>
              </a:ext>
            </a:extLst>
          </p:cNvPr>
          <p:cNvGraphicFramePr>
            <a:graphicFrameLocks noGrp="1"/>
          </p:cNvGraphicFramePr>
          <p:nvPr>
            <p:extLst>
              <p:ext uri="{D42A27DB-BD31-4B8C-83A1-F6EECF244321}">
                <p14:modId xmlns:p14="http://schemas.microsoft.com/office/powerpoint/2010/main" val="1477561793"/>
              </p:ext>
            </p:extLst>
          </p:nvPr>
        </p:nvGraphicFramePr>
        <p:xfrm>
          <a:off x="5408574" y="6064384"/>
          <a:ext cx="4426322" cy="561340"/>
        </p:xfrm>
        <a:graphic>
          <a:graphicData uri="http://schemas.openxmlformats.org/drawingml/2006/table">
            <a:tbl>
              <a:tblPr firstRow="1"/>
              <a:tblGrid>
                <a:gridCol w="853953">
                  <a:extLst>
                    <a:ext uri="{9D8B030D-6E8A-4147-A177-3AD203B41FA5}">
                      <a16:colId xmlns:a16="http://schemas.microsoft.com/office/drawing/2014/main" val="425497840"/>
                    </a:ext>
                  </a:extLst>
                </a:gridCol>
                <a:gridCol w="853953">
                  <a:extLst>
                    <a:ext uri="{9D8B030D-6E8A-4147-A177-3AD203B41FA5}">
                      <a16:colId xmlns:a16="http://schemas.microsoft.com/office/drawing/2014/main" val="2447597525"/>
                    </a:ext>
                  </a:extLst>
                </a:gridCol>
                <a:gridCol w="853953">
                  <a:extLst>
                    <a:ext uri="{9D8B030D-6E8A-4147-A177-3AD203B41FA5}">
                      <a16:colId xmlns:a16="http://schemas.microsoft.com/office/drawing/2014/main" val="838014283"/>
                    </a:ext>
                  </a:extLst>
                </a:gridCol>
                <a:gridCol w="1010510">
                  <a:extLst>
                    <a:ext uri="{9D8B030D-6E8A-4147-A177-3AD203B41FA5}">
                      <a16:colId xmlns:a16="http://schemas.microsoft.com/office/drawing/2014/main" val="1476799087"/>
                    </a:ext>
                  </a:extLst>
                </a:gridCol>
                <a:gridCol w="853953">
                  <a:extLst>
                    <a:ext uri="{9D8B030D-6E8A-4147-A177-3AD203B41FA5}">
                      <a16:colId xmlns:a16="http://schemas.microsoft.com/office/drawing/2014/main" val="3797298421"/>
                    </a:ext>
                  </a:extLst>
                </a:gridCol>
              </a:tblGrid>
              <a:tr h="351003">
                <a:tc>
                  <a:txBody>
                    <a:bodyPr/>
                    <a:lstStyle/>
                    <a:p>
                      <a:pPr algn="ctr" rtl="0" fontAlgn="ctr"/>
                      <a:r>
                        <a:rPr lang="es-MX" sz="1200" b="1" i="0" u="none" strike="noStrike" dirty="0">
                          <a:solidFill>
                            <a:schemeClr val="bg1"/>
                          </a:solidFill>
                          <a:effectLst/>
                          <a:latin typeface="Arial Rounded MT Bold" panose="020F0704030504030204" pitchFamily="34" charset="0"/>
                        </a:rPr>
                        <a:t>Meta 2022</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68064295"/>
                  </a:ext>
                </a:extLst>
              </a:tr>
              <a:tr h="126552">
                <a:tc>
                  <a:txBody>
                    <a:bodyPr/>
                    <a:lstStyle/>
                    <a:p>
                      <a:pPr algn="ctr" rtl="0" fontAlgn="b"/>
                      <a:r>
                        <a:rPr lang="es-CO" sz="1200" b="1" i="1" u="none" strike="noStrike" dirty="0">
                          <a:solidFill>
                            <a:schemeClr val="bg1">
                              <a:lumMod val="50000"/>
                            </a:schemeClr>
                          </a:solidFill>
                          <a:effectLst/>
                          <a:latin typeface="Arial Rounded MT Bold" panose="020F0704030504030204" pitchFamily="34" charset="0"/>
                        </a:rPr>
                        <a:t>4.38</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2.50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2.52</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4.38</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200" b="1" i="1" u="none" strike="noStrike" dirty="0">
                        <a:solidFill>
                          <a:srgbClr val="000000"/>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504435"/>
                  </a:ext>
                </a:extLst>
              </a:tr>
            </a:tbl>
          </a:graphicData>
        </a:graphic>
      </p:graphicFrame>
    </p:spTree>
    <p:extLst>
      <p:ext uri="{BB962C8B-B14F-4D97-AF65-F5344CB8AC3E}">
        <p14:creationId xmlns:p14="http://schemas.microsoft.com/office/powerpoint/2010/main" val="61823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BDBEB916-21EE-1719-326A-E20ED4CFB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 y="-21897"/>
            <a:ext cx="12192000" cy="6858000"/>
          </a:xfrm>
          <a:prstGeom prst="rect">
            <a:avLst/>
          </a:prstGeom>
        </p:spPr>
      </p:pic>
      <p:sp>
        <p:nvSpPr>
          <p:cNvPr id="45" name="106 Pentágono">
            <a:hlinkClick r:id="" action="ppaction://noaction"/>
            <a:extLst>
              <a:ext uri="{FF2B5EF4-FFF2-40B4-BE49-F238E27FC236}">
                <a16:creationId xmlns:a16="http://schemas.microsoft.com/office/drawing/2014/main" id="{83256B80-7ECB-4E3D-B34F-5FFD548C5D57}"/>
              </a:ext>
            </a:extLst>
          </p:cNvPr>
          <p:cNvSpPr/>
          <p:nvPr/>
        </p:nvSpPr>
        <p:spPr>
          <a:xfrm>
            <a:off x="0" y="21897"/>
            <a:ext cx="6096000" cy="719847"/>
          </a:xfrm>
          <a:prstGeom prst="rect">
            <a:avLst/>
          </a:prstGeom>
          <a:solidFill>
            <a:schemeClr val="accent2"/>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Operaciones</a:t>
            </a:r>
          </a:p>
        </p:txBody>
      </p:sp>
      <p:sp>
        <p:nvSpPr>
          <p:cNvPr id="50" name="CuadroTexto 49">
            <a:hlinkClick r:id="rId4" action="ppaction://hlinksldjump"/>
            <a:extLst>
              <a:ext uri="{FF2B5EF4-FFF2-40B4-BE49-F238E27FC236}">
                <a16:creationId xmlns:a16="http://schemas.microsoft.com/office/drawing/2014/main" id="{A9279DE4-B937-4CC3-BB2A-0476F3DF2355}"/>
              </a:ext>
            </a:extLst>
          </p:cNvPr>
          <p:cNvSpPr txBox="1"/>
          <p:nvPr/>
        </p:nvSpPr>
        <p:spPr>
          <a:xfrm>
            <a:off x="6207760" y="166805"/>
            <a:ext cx="5427980"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PARTICIPACION DE CARTERA</a:t>
            </a:r>
          </a:p>
        </p:txBody>
      </p:sp>
      <p:graphicFrame>
        <p:nvGraphicFramePr>
          <p:cNvPr id="51" name="Gráfico 50">
            <a:extLst>
              <a:ext uri="{FF2B5EF4-FFF2-40B4-BE49-F238E27FC236}">
                <a16:creationId xmlns:a16="http://schemas.microsoft.com/office/drawing/2014/main" id="{09EC201D-69A4-48B2-B9C5-D4CCCED5ED7E}"/>
              </a:ext>
            </a:extLst>
          </p:cNvPr>
          <p:cNvGraphicFramePr>
            <a:graphicFrameLocks/>
          </p:cNvGraphicFramePr>
          <p:nvPr>
            <p:extLst>
              <p:ext uri="{D42A27DB-BD31-4B8C-83A1-F6EECF244321}">
                <p14:modId xmlns:p14="http://schemas.microsoft.com/office/powerpoint/2010/main" val="3726510404"/>
              </p:ext>
            </p:extLst>
          </p:nvPr>
        </p:nvGraphicFramePr>
        <p:xfrm>
          <a:off x="4544060" y="381820"/>
          <a:ext cx="7321197" cy="38090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 name="Tabla 51">
            <a:extLst>
              <a:ext uri="{FF2B5EF4-FFF2-40B4-BE49-F238E27FC236}">
                <a16:creationId xmlns:a16="http://schemas.microsoft.com/office/drawing/2014/main" id="{F50E54B2-4B8F-4438-8B0F-332848F4C6B2}"/>
              </a:ext>
            </a:extLst>
          </p:cNvPr>
          <p:cNvGraphicFramePr>
            <a:graphicFrameLocks noGrp="1"/>
          </p:cNvGraphicFramePr>
          <p:nvPr>
            <p:extLst>
              <p:ext uri="{D42A27DB-BD31-4B8C-83A1-F6EECF244321}">
                <p14:modId xmlns:p14="http://schemas.microsoft.com/office/powerpoint/2010/main" val="1366320823"/>
              </p:ext>
            </p:extLst>
          </p:nvPr>
        </p:nvGraphicFramePr>
        <p:xfrm>
          <a:off x="20319" y="908411"/>
          <a:ext cx="4411981" cy="604702"/>
        </p:xfrm>
        <a:graphic>
          <a:graphicData uri="http://schemas.openxmlformats.org/drawingml/2006/table">
            <a:tbl>
              <a:tblPr firstRow="1"/>
              <a:tblGrid>
                <a:gridCol w="851186">
                  <a:extLst>
                    <a:ext uri="{9D8B030D-6E8A-4147-A177-3AD203B41FA5}">
                      <a16:colId xmlns:a16="http://schemas.microsoft.com/office/drawing/2014/main" val="4263884953"/>
                    </a:ext>
                  </a:extLst>
                </a:gridCol>
                <a:gridCol w="851186">
                  <a:extLst>
                    <a:ext uri="{9D8B030D-6E8A-4147-A177-3AD203B41FA5}">
                      <a16:colId xmlns:a16="http://schemas.microsoft.com/office/drawing/2014/main" val="946162603"/>
                    </a:ext>
                  </a:extLst>
                </a:gridCol>
                <a:gridCol w="851186">
                  <a:extLst>
                    <a:ext uri="{9D8B030D-6E8A-4147-A177-3AD203B41FA5}">
                      <a16:colId xmlns:a16="http://schemas.microsoft.com/office/drawing/2014/main" val="3635006770"/>
                    </a:ext>
                  </a:extLst>
                </a:gridCol>
                <a:gridCol w="851186">
                  <a:extLst>
                    <a:ext uri="{9D8B030D-6E8A-4147-A177-3AD203B41FA5}">
                      <a16:colId xmlns:a16="http://schemas.microsoft.com/office/drawing/2014/main" val="1002765401"/>
                    </a:ext>
                  </a:extLst>
                </a:gridCol>
                <a:gridCol w="1007237">
                  <a:extLst>
                    <a:ext uri="{9D8B030D-6E8A-4147-A177-3AD203B41FA5}">
                      <a16:colId xmlns:a16="http://schemas.microsoft.com/office/drawing/2014/main" val="3943236057"/>
                    </a:ext>
                  </a:extLst>
                </a:gridCol>
              </a:tblGrid>
              <a:tr h="332090">
                <a:tc>
                  <a:txBody>
                    <a:bodyPr/>
                    <a:lstStyle/>
                    <a:p>
                      <a:pPr algn="ctr" rtl="0" fontAlgn="ctr"/>
                      <a:r>
                        <a:rPr lang="es-MX" sz="1100" b="1" i="0" u="none" strike="noStrike" dirty="0">
                          <a:solidFill>
                            <a:schemeClr val="bg1"/>
                          </a:solidFill>
                          <a:effectLst/>
                          <a:latin typeface="Arial Rounded MT Bold" panose="020F0704030504030204" pitchFamily="34" charset="0"/>
                        </a:rPr>
                        <a:t>Meta 2022</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extLst>
                  <a:ext uri="{0D108BD9-81ED-4DB2-BD59-A6C34878D82A}">
                    <a16:rowId xmlns:a16="http://schemas.microsoft.com/office/drawing/2014/main" val="1148930227"/>
                  </a:ext>
                </a:extLst>
              </a:tr>
              <a:tr h="263072">
                <a:tc>
                  <a:txBody>
                    <a:bodyPr/>
                    <a:lstStyle/>
                    <a:p>
                      <a:pPr algn="ctr" rtl="0" fontAlgn="b"/>
                      <a:r>
                        <a:rPr lang="es-CO" sz="1100" b="1" i="1" u="none" strike="noStrike" dirty="0">
                          <a:solidFill>
                            <a:schemeClr val="bg1">
                              <a:lumMod val="50000"/>
                            </a:schemeClr>
                          </a:solidFill>
                          <a:effectLst/>
                          <a:latin typeface="Arial Rounded MT Bold" panose="020F0704030504030204" pitchFamily="34" charset="0"/>
                        </a:rPr>
                        <a:t>18.09%</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17.80%</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17.80%</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17.77%</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878532"/>
                  </a:ext>
                </a:extLst>
              </a:tr>
            </a:tbl>
          </a:graphicData>
        </a:graphic>
      </p:graphicFrame>
      <p:sp>
        <p:nvSpPr>
          <p:cNvPr id="53" name="CuadroTexto 52">
            <a:extLst>
              <a:ext uri="{FF2B5EF4-FFF2-40B4-BE49-F238E27FC236}">
                <a16:creationId xmlns:a16="http://schemas.microsoft.com/office/drawing/2014/main" id="{62BD275A-E0BF-41A2-87B5-81060DFA5E4B}"/>
              </a:ext>
            </a:extLst>
          </p:cNvPr>
          <p:cNvSpPr txBox="1"/>
          <p:nvPr/>
        </p:nvSpPr>
        <p:spPr>
          <a:xfrm>
            <a:off x="6430010" y="908411"/>
            <a:ext cx="4319270" cy="369332"/>
          </a:xfrm>
          <a:prstGeom prst="rect">
            <a:avLst/>
          </a:prstGeom>
          <a:noFill/>
        </p:spPr>
        <p:txBody>
          <a:bodyPr wrap="square" rtlCol="0">
            <a:spAutoFit/>
          </a:bodyPr>
          <a:lstStyle/>
          <a:p>
            <a:r>
              <a:rPr lang="es-ES" b="1" spc="300" dirty="0">
                <a:solidFill>
                  <a:srgbClr val="EE7509"/>
                </a:solidFill>
                <a:latin typeface="VAG Rounded Std Thin" panose="020F0802020204020204" pitchFamily="34" charset="0"/>
              </a:rPr>
              <a:t>Cartera &gt; 60 días/Cartera Total</a:t>
            </a:r>
          </a:p>
        </p:txBody>
      </p:sp>
      <p:graphicFrame>
        <p:nvGraphicFramePr>
          <p:cNvPr id="4" name="Tabla 3">
            <a:extLst>
              <a:ext uri="{FF2B5EF4-FFF2-40B4-BE49-F238E27FC236}">
                <a16:creationId xmlns:a16="http://schemas.microsoft.com/office/drawing/2014/main" id="{79FAB6CA-7010-4981-92BB-2023DFCB2A64}"/>
              </a:ext>
            </a:extLst>
          </p:cNvPr>
          <p:cNvGraphicFramePr>
            <a:graphicFrameLocks noGrp="1"/>
          </p:cNvGraphicFramePr>
          <p:nvPr>
            <p:extLst>
              <p:ext uri="{D42A27DB-BD31-4B8C-83A1-F6EECF244321}">
                <p14:modId xmlns:p14="http://schemas.microsoft.com/office/powerpoint/2010/main" val="564284228"/>
              </p:ext>
            </p:extLst>
          </p:nvPr>
        </p:nvGraphicFramePr>
        <p:xfrm>
          <a:off x="4412298" y="4680683"/>
          <a:ext cx="4035424" cy="895202"/>
        </p:xfrm>
        <a:graphic>
          <a:graphicData uri="http://schemas.openxmlformats.org/drawingml/2006/table">
            <a:tbl>
              <a:tblPr>
                <a:tableStyleId>{5C22544A-7EE6-4342-B048-85BDC9FD1C3A}</a:tableStyleId>
              </a:tblPr>
              <a:tblGrid>
                <a:gridCol w="1502613">
                  <a:extLst>
                    <a:ext uri="{9D8B030D-6E8A-4147-A177-3AD203B41FA5}">
                      <a16:colId xmlns:a16="http://schemas.microsoft.com/office/drawing/2014/main" val="495927524"/>
                    </a:ext>
                  </a:extLst>
                </a:gridCol>
                <a:gridCol w="1382116">
                  <a:extLst>
                    <a:ext uri="{9D8B030D-6E8A-4147-A177-3AD203B41FA5}">
                      <a16:colId xmlns:a16="http://schemas.microsoft.com/office/drawing/2014/main" val="2124746881"/>
                    </a:ext>
                  </a:extLst>
                </a:gridCol>
                <a:gridCol w="1150695">
                  <a:extLst>
                    <a:ext uri="{9D8B030D-6E8A-4147-A177-3AD203B41FA5}">
                      <a16:colId xmlns:a16="http://schemas.microsoft.com/office/drawing/2014/main" val="273935176"/>
                    </a:ext>
                  </a:extLst>
                </a:gridCol>
              </a:tblGrid>
              <a:tr h="295762">
                <a:tc>
                  <a:txBody>
                    <a:bodyPr/>
                    <a:lstStyle/>
                    <a:p>
                      <a:pPr algn="l" fontAlgn="b"/>
                      <a:r>
                        <a:rPr lang="es-MX" sz="1200" b="1" u="none" strike="noStrike" dirty="0">
                          <a:solidFill>
                            <a:schemeClr val="bg1"/>
                          </a:solidFill>
                          <a:effectLst/>
                        </a:rPr>
                        <a:t> </a:t>
                      </a:r>
                      <a:endParaRPr lang="es-MX" sz="1200" b="1" i="0" u="none" strike="noStrike" dirty="0">
                        <a:solidFill>
                          <a:schemeClr val="bg1"/>
                        </a:solidFill>
                        <a:effectLst/>
                        <a:latin typeface="Calibri" panose="020F0502020204030204" pitchFamily="34" charset="0"/>
                      </a:endParaRPr>
                    </a:p>
                  </a:txBody>
                  <a:tcPr marL="0" marR="0" marT="0" marB="0" anchor="b">
                    <a:noFill/>
                  </a:tcPr>
                </a:tc>
                <a:tc>
                  <a:txBody>
                    <a:bodyPr/>
                    <a:lstStyle/>
                    <a:p>
                      <a:pPr algn="ctr" fontAlgn="b"/>
                      <a:r>
                        <a:rPr lang="es-MX" sz="1400" b="1" u="none" strike="noStrike" dirty="0">
                          <a:solidFill>
                            <a:schemeClr val="bg1"/>
                          </a:solidFill>
                          <a:effectLst/>
                        </a:rPr>
                        <a:t>Variación Anual</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b"/>
                      <a:r>
                        <a:rPr lang="es-MX" sz="1400" b="1" u="none" strike="noStrike" dirty="0">
                          <a:solidFill>
                            <a:schemeClr val="bg1"/>
                          </a:solidFill>
                          <a:effectLst/>
                        </a:rPr>
                        <a:t>Variación 2022</a:t>
                      </a:r>
                      <a:endParaRPr lang="es-MX" sz="1400" b="1" i="0" u="none" strike="noStrike" dirty="0">
                        <a:solidFill>
                          <a:schemeClr val="bg1"/>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936449274"/>
                  </a:ext>
                </a:extLst>
              </a:tr>
              <a:tr h="294640">
                <a:tc>
                  <a:txBody>
                    <a:bodyPr/>
                    <a:lstStyle/>
                    <a:p>
                      <a:pPr algn="l" fontAlgn="ctr"/>
                      <a:r>
                        <a:rPr lang="es-MX" sz="1400" b="1" u="none" strike="noStrike" dirty="0">
                          <a:solidFill>
                            <a:schemeClr val="bg1"/>
                          </a:solidFill>
                          <a:effectLst/>
                        </a:rPr>
                        <a:t>Cartera &gt; 60 días</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1,38%</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-6,07%</a:t>
                      </a:r>
                      <a:endParaRPr lang="es-MX" sz="1400" b="1" i="0" u="none" strike="noStrike" dirty="0">
                        <a:solidFill>
                          <a:schemeClr val="bg1"/>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2694428173"/>
                  </a:ext>
                </a:extLst>
              </a:tr>
              <a:tr h="304800">
                <a:tc>
                  <a:txBody>
                    <a:bodyPr/>
                    <a:lstStyle/>
                    <a:p>
                      <a:pPr algn="l" fontAlgn="ctr"/>
                      <a:r>
                        <a:rPr lang="es-MX" sz="1400" b="1" u="none" strike="noStrike" dirty="0">
                          <a:solidFill>
                            <a:schemeClr val="bg1"/>
                          </a:solidFill>
                          <a:effectLst/>
                        </a:rPr>
                        <a:t>Cartera Total</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-18,65%</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-4,14%</a:t>
                      </a:r>
                      <a:endParaRPr lang="es-MX" sz="1400" b="1" i="0" u="none" strike="noStrike" dirty="0">
                        <a:solidFill>
                          <a:schemeClr val="bg1"/>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2317349384"/>
                  </a:ext>
                </a:extLst>
              </a:tr>
            </a:tbl>
          </a:graphicData>
        </a:graphic>
      </p:graphicFrame>
      <p:sp>
        <p:nvSpPr>
          <p:cNvPr id="56" name="CuadroTexto 55">
            <a:extLst>
              <a:ext uri="{FF2B5EF4-FFF2-40B4-BE49-F238E27FC236}">
                <a16:creationId xmlns:a16="http://schemas.microsoft.com/office/drawing/2014/main" id="{7CC8238E-45A1-47CD-89D8-D3B68D6D17A9}"/>
              </a:ext>
            </a:extLst>
          </p:cNvPr>
          <p:cNvSpPr txBox="1"/>
          <p:nvPr/>
        </p:nvSpPr>
        <p:spPr>
          <a:xfrm>
            <a:off x="8749985" y="4805118"/>
            <a:ext cx="3340415" cy="646331"/>
          </a:xfrm>
          <a:prstGeom prst="rect">
            <a:avLst/>
          </a:prstGeom>
          <a:noFill/>
        </p:spPr>
        <p:txBody>
          <a:bodyPr wrap="square">
            <a:spAutoFit/>
          </a:bodyPr>
          <a:lstStyle/>
          <a:p>
            <a:r>
              <a:rPr lang="es-CO" sz="1800" i="1" dirty="0">
                <a:solidFill>
                  <a:schemeClr val="bg1"/>
                </a:solidFill>
                <a:effectLst/>
                <a:latin typeface="Calibri" panose="020F0502020204030204" pitchFamily="34" charset="0"/>
                <a:ea typeface="Calibri" panose="020F0502020204030204" pitchFamily="34" charset="0"/>
              </a:rPr>
              <a:t>Aseo Global presenta una mora mayor a 60 días por </a:t>
            </a:r>
            <a:r>
              <a:rPr lang="es-CO" sz="1800" b="1" i="1" dirty="0">
                <a:solidFill>
                  <a:schemeClr val="bg1"/>
                </a:solidFill>
                <a:effectLst/>
                <a:latin typeface="Calibri" panose="020F0502020204030204" pitchFamily="34" charset="0"/>
                <a:ea typeface="Calibri" panose="020F0502020204030204" pitchFamily="34" charset="0"/>
              </a:rPr>
              <a:t>$ 265 </a:t>
            </a:r>
            <a:r>
              <a:rPr lang="es-CO" sz="1800" b="1" i="1" dirty="0" err="1">
                <a:solidFill>
                  <a:schemeClr val="bg1"/>
                </a:solidFill>
                <a:effectLst/>
                <a:latin typeface="Calibri" panose="020F0502020204030204" pitchFamily="34" charset="0"/>
                <a:ea typeface="Calibri" panose="020F0502020204030204" pitchFamily="34" charset="0"/>
              </a:rPr>
              <a:t>mill</a:t>
            </a:r>
            <a:endParaRPr lang="es-MX" b="1" i="1" dirty="0">
              <a:solidFill>
                <a:schemeClr val="bg1"/>
              </a:solidFill>
            </a:endParaRPr>
          </a:p>
        </p:txBody>
      </p:sp>
    </p:spTree>
    <p:extLst>
      <p:ext uri="{BB962C8B-B14F-4D97-AF65-F5344CB8AC3E}">
        <p14:creationId xmlns:p14="http://schemas.microsoft.com/office/powerpoint/2010/main" val="590462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BDBEB916-21EE-1719-326A-E20ED4CFB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 y="-21897"/>
            <a:ext cx="12192000" cy="6858000"/>
          </a:xfrm>
          <a:prstGeom prst="rect">
            <a:avLst/>
          </a:prstGeom>
        </p:spPr>
      </p:pic>
      <p:sp>
        <p:nvSpPr>
          <p:cNvPr id="45" name="106 Pentágono">
            <a:hlinkClick r:id="" action="ppaction://noaction"/>
            <a:extLst>
              <a:ext uri="{FF2B5EF4-FFF2-40B4-BE49-F238E27FC236}">
                <a16:creationId xmlns:a16="http://schemas.microsoft.com/office/drawing/2014/main" id="{83256B80-7ECB-4E3D-B34F-5FFD548C5D57}"/>
              </a:ext>
            </a:extLst>
          </p:cNvPr>
          <p:cNvSpPr/>
          <p:nvPr/>
        </p:nvSpPr>
        <p:spPr>
          <a:xfrm>
            <a:off x="0" y="1577"/>
            <a:ext cx="6096000" cy="719847"/>
          </a:xfrm>
          <a:prstGeom prst="rect">
            <a:avLst/>
          </a:prstGeom>
          <a:solidFill>
            <a:schemeClr val="accent2"/>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Operaciones</a:t>
            </a:r>
          </a:p>
        </p:txBody>
      </p:sp>
      <p:sp>
        <p:nvSpPr>
          <p:cNvPr id="50" name="CuadroTexto 49">
            <a:hlinkClick r:id="rId3" action="ppaction://hlinksldjump"/>
            <a:extLst>
              <a:ext uri="{FF2B5EF4-FFF2-40B4-BE49-F238E27FC236}">
                <a16:creationId xmlns:a16="http://schemas.microsoft.com/office/drawing/2014/main" id="{A9279DE4-B937-4CC3-BB2A-0476F3DF2355}"/>
              </a:ext>
            </a:extLst>
          </p:cNvPr>
          <p:cNvSpPr txBox="1"/>
          <p:nvPr/>
        </p:nvSpPr>
        <p:spPr>
          <a:xfrm>
            <a:off x="6207760" y="166805"/>
            <a:ext cx="5427980"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CARTERA EN MORA</a:t>
            </a:r>
          </a:p>
        </p:txBody>
      </p:sp>
      <p:sp>
        <p:nvSpPr>
          <p:cNvPr id="53" name="CuadroTexto 52">
            <a:extLst>
              <a:ext uri="{FF2B5EF4-FFF2-40B4-BE49-F238E27FC236}">
                <a16:creationId xmlns:a16="http://schemas.microsoft.com/office/drawing/2014/main" id="{62BD275A-E0BF-41A2-87B5-81060DFA5E4B}"/>
              </a:ext>
            </a:extLst>
          </p:cNvPr>
          <p:cNvSpPr txBox="1"/>
          <p:nvPr/>
        </p:nvSpPr>
        <p:spPr>
          <a:xfrm>
            <a:off x="6602730" y="640412"/>
            <a:ext cx="4319270" cy="369332"/>
          </a:xfrm>
          <a:prstGeom prst="rect">
            <a:avLst/>
          </a:prstGeom>
          <a:noFill/>
        </p:spPr>
        <p:txBody>
          <a:bodyPr wrap="square" rtlCol="0">
            <a:spAutoFit/>
          </a:bodyPr>
          <a:lstStyle/>
          <a:p>
            <a:r>
              <a:rPr lang="es-ES" b="1" spc="300" dirty="0">
                <a:solidFill>
                  <a:srgbClr val="EE7509"/>
                </a:solidFill>
                <a:latin typeface="VAG Rounded Std Thin" panose="020F0802020204020204" pitchFamily="34" charset="0"/>
              </a:rPr>
              <a:t>Cartera &gt; 60 días/Ingreso</a:t>
            </a:r>
          </a:p>
        </p:txBody>
      </p:sp>
      <p:graphicFrame>
        <p:nvGraphicFramePr>
          <p:cNvPr id="11" name="Gráfico 10">
            <a:extLst>
              <a:ext uri="{FF2B5EF4-FFF2-40B4-BE49-F238E27FC236}">
                <a16:creationId xmlns:a16="http://schemas.microsoft.com/office/drawing/2014/main" id="{F871CEF1-2407-47F1-A381-C5270278BB8B}"/>
              </a:ext>
            </a:extLst>
          </p:cNvPr>
          <p:cNvGraphicFramePr>
            <a:graphicFrameLocks/>
          </p:cNvGraphicFramePr>
          <p:nvPr>
            <p:extLst>
              <p:ext uri="{D42A27DB-BD31-4B8C-83A1-F6EECF244321}">
                <p14:modId xmlns:p14="http://schemas.microsoft.com/office/powerpoint/2010/main" val="1044000149"/>
              </p:ext>
            </p:extLst>
          </p:nvPr>
        </p:nvGraphicFramePr>
        <p:xfrm>
          <a:off x="4462778" y="587830"/>
          <a:ext cx="7566662" cy="35741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a 11">
            <a:extLst>
              <a:ext uri="{FF2B5EF4-FFF2-40B4-BE49-F238E27FC236}">
                <a16:creationId xmlns:a16="http://schemas.microsoft.com/office/drawing/2014/main" id="{6B3CAFC5-05AF-494F-BCA1-8ECBB4F7B8B1}"/>
              </a:ext>
            </a:extLst>
          </p:cNvPr>
          <p:cNvGraphicFramePr>
            <a:graphicFrameLocks noGrp="1"/>
          </p:cNvGraphicFramePr>
          <p:nvPr>
            <p:extLst>
              <p:ext uri="{D42A27DB-BD31-4B8C-83A1-F6EECF244321}">
                <p14:modId xmlns:p14="http://schemas.microsoft.com/office/powerpoint/2010/main" val="3373945678"/>
              </p:ext>
            </p:extLst>
          </p:nvPr>
        </p:nvGraphicFramePr>
        <p:xfrm>
          <a:off x="20319" y="836338"/>
          <a:ext cx="4381498" cy="515620"/>
        </p:xfrm>
        <a:graphic>
          <a:graphicData uri="http://schemas.openxmlformats.org/drawingml/2006/table">
            <a:tbl>
              <a:tblPr firstRow="1"/>
              <a:tblGrid>
                <a:gridCol w="845305">
                  <a:extLst>
                    <a:ext uri="{9D8B030D-6E8A-4147-A177-3AD203B41FA5}">
                      <a16:colId xmlns:a16="http://schemas.microsoft.com/office/drawing/2014/main" val="4263884953"/>
                    </a:ext>
                  </a:extLst>
                </a:gridCol>
                <a:gridCol w="845305">
                  <a:extLst>
                    <a:ext uri="{9D8B030D-6E8A-4147-A177-3AD203B41FA5}">
                      <a16:colId xmlns:a16="http://schemas.microsoft.com/office/drawing/2014/main" val="946162603"/>
                    </a:ext>
                  </a:extLst>
                </a:gridCol>
                <a:gridCol w="845305">
                  <a:extLst>
                    <a:ext uri="{9D8B030D-6E8A-4147-A177-3AD203B41FA5}">
                      <a16:colId xmlns:a16="http://schemas.microsoft.com/office/drawing/2014/main" val="3635006770"/>
                    </a:ext>
                  </a:extLst>
                </a:gridCol>
                <a:gridCol w="845305">
                  <a:extLst>
                    <a:ext uri="{9D8B030D-6E8A-4147-A177-3AD203B41FA5}">
                      <a16:colId xmlns:a16="http://schemas.microsoft.com/office/drawing/2014/main" val="1002765401"/>
                    </a:ext>
                  </a:extLst>
                </a:gridCol>
                <a:gridCol w="1000278">
                  <a:extLst>
                    <a:ext uri="{9D8B030D-6E8A-4147-A177-3AD203B41FA5}">
                      <a16:colId xmlns:a16="http://schemas.microsoft.com/office/drawing/2014/main" val="3943236057"/>
                    </a:ext>
                  </a:extLst>
                </a:gridCol>
              </a:tblGrid>
              <a:tr h="280287">
                <a:tc>
                  <a:txBody>
                    <a:bodyPr/>
                    <a:lstStyle/>
                    <a:p>
                      <a:pPr algn="ctr" rtl="0" fontAlgn="ctr"/>
                      <a:r>
                        <a:rPr lang="es-MX" sz="11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extLst>
                  <a:ext uri="{0D108BD9-81ED-4DB2-BD59-A6C34878D82A}">
                    <a16:rowId xmlns:a16="http://schemas.microsoft.com/office/drawing/2014/main" val="1148930227"/>
                  </a:ext>
                </a:extLst>
              </a:tr>
              <a:tr h="159534">
                <a:tc>
                  <a:txBody>
                    <a:bodyPr/>
                    <a:lstStyle/>
                    <a:p>
                      <a:pPr algn="ctr" rtl="0" fontAlgn="b"/>
                      <a:r>
                        <a:rPr lang="es-CO" sz="1100" b="1" i="1" u="none" strike="noStrike" dirty="0">
                          <a:solidFill>
                            <a:schemeClr val="bg1">
                              <a:lumMod val="50000"/>
                            </a:schemeClr>
                          </a:solidFill>
                          <a:effectLst/>
                          <a:latin typeface="Arial Rounded MT Bold" panose="020F0704030504030204" pitchFamily="34" charset="0"/>
                        </a:rPr>
                        <a:t>1.96%</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1,32%</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1,32%</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1,89%</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878532"/>
                  </a:ext>
                </a:extLst>
              </a:tr>
            </a:tbl>
          </a:graphicData>
        </a:graphic>
      </p:graphicFrame>
      <p:graphicFrame>
        <p:nvGraphicFramePr>
          <p:cNvPr id="5" name="Tabla 4">
            <a:extLst>
              <a:ext uri="{FF2B5EF4-FFF2-40B4-BE49-F238E27FC236}">
                <a16:creationId xmlns:a16="http://schemas.microsoft.com/office/drawing/2014/main" id="{2E1292D0-05DE-467E-A313-A6937473C2AF}"/>
              </a:ext>
            </a:extLst>
          </p:cNvPr>
          <p:cNvGraphicFramePr>
            <a:graphicFrameLocks noGrp="1"/>
          </p:cNvGraphicFramePr>
          <p:nvPr>
            <p:extLst>
              <p:ext uri="{D42A27DB-BD31-4B8C-83A1-F6EECF244321}">
                <p14:modId xmlns:p14="http://schemas.microsoft.com/office/powerpoint/2010/main" val="3948724816"/>
              </p:ext>
            </p:extLst>
          </p:nvPr>
        </p:nvGraphicFramePr>
        <p:xfrm>
          <a:off x="4607559" y="4582386"/>
          <a:ext cx="3990342" cy="1155700"/>
        </p:xfrm>
        <a:graphic>
          <a:graphicData uri="http://schemas.openxmlformats.org/drawingml/2006/table">
            <a:tbl>
              <a:tblPr>
                <a:tableStyleId>{5C22544A-7EE6-4342-B048-85BDC9FD1C3A}</a:tableStyleId>
              </a:tblPr>
              <a:tblGrid>
                <a:gridCol w="1561438">
                  <a:extLst>
                    <a:ext uri="{9D8B030D-6E8A-4147-A177-3AD203B41FA5}">
                      <a16:colId xmlns:a16="http://schemas.microsoft.com/office/drawing/2014/main" val="774970218"/>
                    </a:ext>
                  </a:extLst>
                </a:gridCol>
                <a:gridCol w="1214452">
                  <a:extLst>
                    <a:ext uri="{9D8B030D-6E8A-4147-A177-3AD203B41FA5}">
                      <a16:colId xmlns:a16="http://schemas.microsoft.com/office/drawing/2014/main" val="2533512966"/>
                    </a:ext>
                  </a:extLst>
                </a:gridCol>
                <a:gridCol w="1214452">
                  <a:extLst>
                    <a:ext uri="{9D8B030D-6E8A-4147-A177-3AD203B41FA5}">
                      <a16:colId xmlns:a16="http://schemas.microsoft.com/office/drawing/2014/main" val="2801002974"/>
                    </a:ext>
                  </a:extLst>
                </a:gridCol>
              </a:tblGrid>
              <a:tr h="368300">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s-MX" sz="1400" b="1" u="none" strike="noStrike" dirty="0">
                          <a:solidFill>
                            <a:schemeClr val="bg1"/>
                          </a:solidFill>
                          <a:effectLst/>
                        </a:rPr>
                        <a:t>Variación Anual</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b"/>
                      <a:r>
                        <a:rPr lang="es-MX" sz="1400" b="1" u="none" strike="noStrike" dirty="0">
                          <a:solidFill>
                            <a:schemeClr val="bg1"/>
                          </a:solidFill>
                          <a:effectLst/>
                        </a:rPr>
                        <a:t>Variación 2022</a:t>
                      </a:r>
                      <a:endParaRPr lang="es-MX" sz="1400" b="1" i="0" u="none" strike="noStrike" dirty="0">
                        <a:solidFill>
                          <a:schemeClr val="bg1"/>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310108212"/>
                  </a:ext>
                </a:extLst>
              </a:tr>
              <a:tr h="393700">
                <a:tc>
                  <a:txBody>
                    <a:bodyPr/>
                    <a:lstStyle/>
                    <a:p>
                      <a:pPr algn="l" fontAlgn="ctr"/>
                      <a:r>
                        <a:rPr lang="es-MX" sz="1400" b="1" u="none" strike="noStrike" dirty="0">
                          <a:solidFill>
                            <a:schemeClr val="bg1"/>
                          </a:solidFill>
                          <a:effectLst/>
                        </a:rPr>
                        <a:t>Cartera &gt; 60 días</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1,38%</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-6,07%</a:t>
                      </a:r>
                      <a:endParaRPr lang="es-MX" sz="1400" b="1" i="0" u="none" strike="noStrike" dirty="0">
                        <a:solidFill>
                          <a:schemeClr val="bg1"/>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231614581"/>
                  </a:ext>
                </a:extLst>
              </a:tr>
              <a:tr h="393700">
                <a:tc>
                  <a:txBody>
                    <a:bodyPr/>
                    <a:lstStyle/>
                    <a:p>
                      <a:pPr algn="l" fontAlgn="ctr"/>
                      <a:r>
                        <a:rPr lang="es-MX" sz="1400" b="1" u="none" strike="noStrike" dirty="0">
                          <a:solidFill>
                            <a:schemeClr val="bg1"/>
                          </a:solidFill>
                          <a:effectLst/>
                        </a:rPr>
                        <a:t>Ingresos</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8,94%</a:t>
                      </a:r>
                      <a:endParaRPr lang="es-MX" sz="1400" b="1" i="0" u="none" strike="noStrike" dirty="0">
                        <a:solidFill>
                          <a:schemeClr val="bg1"/>
                        </a:solidFill>
                        <a:effectLst/>
                        <a:latin typeface="Calibri" panose="020F0502020204030204" pitchFamily="34" charset="0"/>
                      </a:endParaRPr>
                    </a:p>
                  </a:txBody>
                  <a:tcPr marL="0" marR="0" marT="0" marB="0" anchor="ctr">
                    <a:noFill/>
                  </a:tcPr>
                </a:tc>
                <a:tc>
                  <a:txBody>
                    <a:bodyPr/>
                    <a:lstStyle/>
                    <a:p>
                      <a:pPr algn="ctr" fontAlgn="ctr"/>
                      <a:r>
                        <a:rPr lang="es-MX" sz="1400" b="1" u="none" strike="noStrike" dirty="0">
                          <a:solidFill>
                            <a:schemeClr val="bg1"/>
                          </a:solidFill>
                          <a:effectLst/>
                        </a:rPr>
                        <a:t>2,91%</a:t>
                      </a:r>
                      <a:endParaRPr lang="es-MX" sz="1400" b="1" i="0" u="none" strike="noStrike" dirty="0">
                        <a:solidFill>
                          <a:schemeClr val="bg1"/>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81895764"/>
                  </a:ext>
                </a:extLst>
              </a:tr>
            </a:tbl>
          </a:graphicData>
        </a:graphic>
      </p:graphicFrame>
      <p:sp>
        <p:nvSpPr>
          <p:cNvPr id="16" name="CuadroTexto 15">
            <a:extLst>
              <a:ext uri="{FF2B5EF4-FFF2-40B4-BE49-F238E27FC236}">
                <a16:creationId xmlns:a16="http://schemas.microsoft.com/office/drawing/2014/main" id="{1570C36F-357D-4DA5-92B7-0765022493F2}"/>
              </a:ext>
            </a:extLst>
          </p:cNvPr>
          <p:cNvSpPr txBox="1"/>
          <p:nvPr/>
        </p:nvSpPr>
        <p:spPr>
          <a:xfrm>
            <a:off x="8762365" y="4741907"/>
            <a:ext cx="3089276" cy="757130"/>
          </a:xfrm>
          <a:prstGeom prst="rect">
            <a:avLst/>
          </a:prstGeom>
          <a:noFill/>
        </p:spPr>
        <p:txBody>
          <a:bodyPr wrap="square">
            <a:spAutoFit/>
          </a:bodyPr>
          <a:lstStyle/>
          <a:p>
            <a:pPr marL="0" lvl="0" algn="just" defTabSz="711200">
              <a:lnSpc>
                <a:spcPct val="90000"/>
              </a:lnSpc>
              <a:spcBef>
                <a:spcPct val="0"/>
              </a:spcBef>
              <a:spcAft>
                <a:spcPct val="35000"/>
              </a:spcAft>
              <a:buNone/>
            </a:pPr>
            <a:r>
              <a:rPr lang="es-MX" sz="1600" i="1" kern="1200" dirty="0">
                <a:solidFill>
                  <a:schemeClr val="bg1"/>
                </a:solidFill>
                <a:latin typeface="Calibri" panose="020F0502020204030204"/>
                <a:ea typeface="+mn-ea"/>
                <a:cs typeface="+mn-cs"/>
              </a:rPr>
              <a:t>Incrementar el ingreso validando los servicios suscritos activos con EPM pero no en Emvarias.</a:t>
            </a:r>
            <a:endParaRPr lang="es-CO" sz="1600" i="1" kern="1200" dirty="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1560966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rma&#10;&#10;Descripción generada automáticamente con confianza baja">
            <a:extLst>
              <a:ext uri="{FF2B5EF4-FFF2-40B4-BE49-F238E27FC236}">
                <a16:creationId xmlns:a16="http://schemas.microsoft.com/office/drawing/2014/main" id="{C6632566-25C3-F3DA-97EA-324DE587D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hlinkClick r:id="rId3" action="ppaction://hlinksldjump"/>
            <a:extLst>
              <a:ext uri="{FF2B5EF4-FFF2-40B4-BE49-F238E27FC236}">
                <a16:creationId xmlns:a16="http://schemas.microsoft.com/office/drawing/2014/main" id="{4EEC09A0-FFD3-5B59-76AE-C9A3C4E9F21C}"/>
              </a:ext>
            </a:extLst>
          </p:cNvPr>
          <p:cNvSpPr txBox="1"/>
          <p:nvPr/>
        </p:nvSpPr>
        <p:spPr>
          <a:xfrm>
            <a:off x="3804696" y="759664"/>
            <a:ext cx="7999036" cy="400110"/>
          </a:xfrm>
          <a:prstGeom prst="rect">
            <a:avLst/>
          </a:prstGeom>
          <a:noFill/>
        </p:spPr>
        <p:txBody>
          <a:bodyPr wrap="square" rtlCol="0">
            <a:spAutoFit/>
          </a:bodyPr>
          <a:lstStyle/>
          <a:p>
            <a:r>
              <a:rPr lang="es-ES" sz="2000" b="1" spc="300" dirty="0">
                <a:solidFill>
                  <a:srgbClr val="EE750A"/>
                </a:solidFill>
                <a:latin typeface="VAG Rounded Std Thin" panose="020F0802020204020204" pitchFamily="34" charset="0"/>
              </a:rPr>
              <a:t>INDICE DE LESIONES INCAPACITANTES - ILI</a:t>
            </a:r>
          </a:p>
        </p:txBody>
      </p:sp>
      <p:sp>
        <p:nvSpPr>
          <p:cNvPr id="5" name="CuadroTexto 4">
            <a:extLst>
              <a:ext uri="{FF2B5EF4-FFF2-40B4-BE49-F238E27FC236}">
                <a16:creationId xmlns:a16="http://schemas.microsoft.com/office/drawing/2014/main" id="{2A6FC2B6-00F8-F9E3-192B-D50D64D3333C}"/>
              </a:ext>
            </a:extLst>
          </p:cNvPr>
          <p:cNvSpPr txBox="1"/>
          <p:nvPr/>
        </p:nvSpPr>
        <p:spPr>
          <a:xfrm>
            <a:off x="3746013" y="1439787"/>
            <a:ext cx="5207224" cy="1200329"/>
          </a:xfrm>
          <a:prstGeom prst="rect">
            <a:avLst/>
          </a:prstGeom>
          <a:noFill/>
        </p:spPr>
        <p:txBody>
          <a:bodyPr wrap="square" rtlCol="0">
            <a:spAutoFit/>
          </a:bodyPr>
          <a:lstStyle/>
          <a:p>
            <a:r>
              <a:rPr lang="es-MX" sz="1800" b="1" i="1" dirty="0">
                <a:solidFill>
                  <a:schemeClr val="accent2"/>
                </a:solidFill>
                <a:latin typeface="VAG Rounded Std Light" panose="020F0502020204020204" pitchFamily="34" charset="0"/>
              </a:rPr>
              <a:t>Acompañamiento</a:t>
            </a:r>
            <a:r>
              <a:rPr lang="es-MX" sz="1800" i="1" dirty="0">
                <a:solidFill>
                  <a:schemeClr val="accent2"/>
                </a:solidFill>
                <a:latin typeface="VAG Rounded Std Light" panose="020F0502020204020204" pitchFamily="34" charset="0"/>
              </a:rPr>
              <a:t> </a:t>
            </a:r>
            <a:r>
              <a:rPr lang="es-MX" sz="1800" i="1" dirty="0">
                <a:latin typeface="VAG Rounded Std Light" panose="020F0502020204020204" pitchFamily="34" charset="0"/>
              </a:rPr>
              <a:t>en los frentes de trabajo con SST y con la ARL SURA</a:t>
            </a:r>
          </a:p>
          <a:p>
            <a:pPr lvl="0">
              <a:buClrTx/>
              <a:buSzTx/>
              <a:buFontTx/>
              <a:buNone/>
            </a:pPr>
            <a:r>
              <a:rPr lang="es-MX" sz="1800" b="1" i="1" dirty="0">
                <a:solidFill>
                  <a:schemeClr val="accent2"/>
                </a:solidFill>
                <a:latin typeface="VAG Rounded Std Light" panose="020F0502020204020204" pitchFamily="34" charset="0"/>
              </a:rPr>
              <a:t>Capacitaciones, sensibilizaciones </a:t>
            </a:r>
            <a:r>
              <a:rPr lang="es-MX" sz="1800" i="1" dirty="0">
                <a:latin typeface="VAG Rounded Std Light" panose="020F0502020204020204" pitchFamily="34" charset="0"/>
              </a:rPr>
              <a:t>y conciencia del personal en el autocuidado.</a:t>
            </a:r>
          </a:p>
        </p:txBody>
      </p:sp>
      <p:sp>
        <p:nvSpPr>
          <p:cNvPr id="6" name="CuadroTexto 5">
            <a:extLst>
              <a:ext uri="{FF2B5EF4-FFF2-40B4-BE49-F238E27FC236}">
                <a16:creationId xmlns:a16="http://schemas.microsoft.com/office/drawing/2014/main" id="{82196051-4491-E049-B002-76349F4F5BE6}"/>
              </a:ext>
            </a:extLst>
          </p:cNvPr>
          <p:cNvSpPr txBox="1"/>
          <p:nvPr/>
        </p:nvSpPr>
        <p:spPr>
          <a:xfrm>
            <a:off x="5485217" y="4657846"/>
            <a:ext cx="2318997" cy="1200329"/>
          </a:xfrm>
          <a:prstGeom prst="rect">
            <a:avLst/>
          </a:prstGeom>
          <a:noFill/>
        </p:spPr>
        <p:txBody>
          <a:bodyPr wrap="square" rtlCol="0">
            <a:spAutoFit/>
          </a:bodyPr>
          <a:lstStyle/>
          <a:p>
            <a:pPr algn="ctr"/>
            <a:r>
              <a:rPr lang="es-ES" sz="2400" b="1" i="1" spc="300" dirty="0">
                <a:solidFill>
                  <a:schemeClr val="bg1"/>
                </a:solidFill>
                <a:latin typeface="VAG Rounded Std Thin" panose="020F0802020204020204" pitchFamily="34" charset="0"/>
              </a:rPr>
              <a:t>2021</a:t>
            </a:r>
          </a:p>
          <a:p>
            <a:pPr algn="ctr"/>
            <a:r>
              <a:rPr lang="es-ES" sz="2400" b="1" i="1" spc="300" dirty="0">
                <a:solidFill>
                  <a:schemeClr val="bg1"/>
                </a:solidFill>
                <a:latin typeface="VAG Rounded Std Thin" panose="020F0802020204020204" pitchFamily="34" charset="0"/>
              </a:rPr>
              <a:t>6 AT</a:t>
            </a:r>
          </a:p>
          <a:p>
            <a:pPr algn="ctr"/>
            <a:r>
              <a:rPr lang="es-ES" sz="2400" b="1" i="1" spc="300" dirty="0">
                <a:solidFill>
                  <a:schemeClr val="bg1"/>
                </a:solidFill>
                <a:latin typeface="VAG Rounded Std Thin" panose="020F0802020204020204" pitchFamily="34" charset="0"/>
              </a:rPr>
              <a:t>47 días</a:t>
            </a:r>
            <a:endParaRPr lang="es-CO" sz="2800" spc="300" dirty="0">
              <a:solidFill>
                <a:schemeClr val="bg1"/>
              </a:solidFill>
              <a:latin typeface="VAG Rounded Std Thin" panose="020F0802020204020204" pitchFamily="34" charset="0"/>
            </a:endParaRPr>
          </a:p>
        </p:txBody>
      </p:sp>
      <p:cxnSp>
        <p:nvCxnSpPr>
          <p:cNvPr id="8" name="Conector recto 7">
            <a:extLst>
              <a:ext uri="{FF2B5EF4-FFF2-40B4-BE49-F238E27FC236}">
                <a16:creationId xmlns:a16="http://schemas.microsoft.com/office/drawing/2014/main" id="{0A92F539-D891-932A-1D35-948B3E4FFA00}"/>
              </a:ext>
            </a:extLst>
          </p:cNvPr>
          <p:cNvCxnSpPr>
            <a:cxnSpLocks/>
          </p:cNvCxnSpPr>
          <p:nvPr/>
        </p:nvCxnSpPr>
        <p:spPr>
          <a:xfrm>
            <a:off x="5203594" y="4484803"/>
            <a:ext cx="23189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849907EE-6045-C2D2-8967-C1AF09834E46}"/>
              </a:ext>
            </a:extLst>
          </p:cNvPr>
          <p:cNvSpPr txBox="1"/>
          <p:nvPr/>
        </p:nvSpPr>
        <p:spPr>
          <a:xfrm>
            <a:off x="5485217" y="3236504"/>
            <a:ext cx="2318997" cy="1200329"/>
          </a:xfrm>
          <a:prstGeom prst="rect">
            <a:avLst/>
          </a:prstGeom>
          <a:noFill/>
        </p:spPr>
        <p:txBody>
          <a:bodyPr wrap="square" rtlCol="0">
            <a:spAutoFit/>
          </a:bodyPr>
          <a:lstStyle/>
          <a:p>
            <a:pPr algn="ctr"/>
            <a:r>
              <a:rPr lang="es-ES" sz="2400" b="1" i="1" spc="300" dirty="0">
                <a:solidFill>
                  <a:schemeClr val="bg1"/>
                </a:solidFill>
                <a:latin typeface="VAG Rounded Std Thin" panose="020F0802020204020204" pitchFamily="34" charset="0"/>
              </a:rPr>
              <a:t>2022</a:t>
            </a:r>
          </a:p>
          <a:p>
            <a:pPr algn="ctr"/>
            <a:r>
              <a:rPr lang="es-ES" sz="2400" b="1" i="1" spc="300" dirty="0">
                <a:solidFill>
                  <a:schemeClr val="bg1"/>
                </a:solidFill>
                <a:latin typeface="VAG Rounded Std Thin" panose="020F0802020204020204" pitchFamily="34" charset="0"/>
              </a:rPr>
              <a:t>9 AT</a:t>
            </a:r>
          </a:p>
          <a:p>
            <a:pPr algn="ctr"/>
            <a:r>
              <a:rPr lang="es-ES" sz="2400" b="1" i="1" spc="300" dirty="0">
                <a:solidFill>
                  <a:schemeClr val="bg1"/>
                </a:solidFill>
                <a:latin typeface="VAG Rounded Std Thin" panose="020F0802020204020204" pitchFamily="34" charset="0"/>
              </a:rPr>
              <a:t>197 días </a:t>
            </a:r>
            <a:endParaRPr lang="es-CO" sz="2400" b="1" i="1" spc="300" dirty="0">
              <a:solidFill>
                <a:schemeClr val="bg1"/>
              </a:solidFill>
              <a:latin typeface="VAG Rounded Std Thin" panose="020F0802020204020204" pitchFamily="34" charset="0"/>
            </a:endParaRPr>
          </a:p>
        </p:txBody>
      </p:sp>
      <p:sp>
        <p:nvSpPr>
          <p:cNvPr id="11" name="106 Pentágono">
            <a:hlinkClick r:id="" action="ppaction://noaction"/>
            <a:extLst>
              <a:ext uri="{FF2B5EF4-FFF2-40B4-BE49-F238E27FC236}">
                <a16:creationId xmlns:a16="http://schemas.microsoft.com/office/drawing/2014/main" id="{C5EA7866-BBAA-4255-95DE-1C42CB873D6A}"/>
              </a:ext>
            </a:extLst>
          </p:cNvPr>
          <p:cNvSpPr/>
          <p:nvPr/>
        </p:nvSpPr>
        <p:spPr>
          <a:xfrm>
            <a:off x="3616960" y="-7117"/>
            <a:ext cx="8575040" cy="719847"/>
          </a:xfrm>
          <a:prstGeom prst="rect">
            <a:avLst/>
          </a:prstGeom>
          <a:solidFill>
            <a:schemeClr val="accent2"/>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Operaciones</a:t>
            </a:r>
          </a:p>
        </p:txBody>
      </p:sp>
      <p:graphicFrame>
        <p:nvGraphicFramePr>
          <p:cNvPr id="12" name="Tabla 11">
            <a:extLst>
              <a:ext uri="{FF2B5EF4-FFF2-40B4-BE49-F238E27FC236}">
                <a16:creationId xmlns:a16="http://schemas.microsoft.com/office/drawing/2014/main" id="{F3E8455A-68FD-4636-99AB-2EDEF3014F6E}"/>
              </a:ext>
            </a:extLst>
          </p:cNvPr>
          <p:cNvGraphicFramePr>
            <a:graphicFrameLocks noGrp="1"/>
          </p:cNvGraphicFramePr>
          <p:nvPr>
            <p:extLst>
              <p:ext uri="{D42A27DB-BD31-4B8C-83A1-F6EECF244321}">
                <p14:modId xmlns:p14="http://schemas.microsoft.com/office/powerpoint/2010/main" val="4292021914"/>
              </p:ext>
            </p:extLst>
          </p:nvPr>
        </p:nvGraphicFramePr>
        <p:xfrm>
          <a:off x="3746013" y="6053978"/>
          <a:ext cx="5580865" cy="716280"/>
        </p:xfrm>
        <a:graphic>
          <a:graphicData uri="http://schemas.openxmlformats.org/drawingml/2006/table">
            <a:tbl>
              <a:tblPr firstRow="1"/>
              <a:tblGrid>
                <a:gridCol w="1076694">
                  <a:extLst>
                    <a:ext uri="{9D8B030D-6E8A-4147-A177-3AD203B41FA5}">
                      <a16:colId xmlns:a16="http://schemas.microsoft.com/office/drawing/2014/main" val="4263884953"/>
                    </a:ext>
                  </a:extLst>
                </a:gridCol>
                <a:gridCol w="1076694">
                  <a:extLst>
                    <a:ext uri="{9D8B030D-6E8A-4147-A177-3AD203B41FA5}">
                      <a16:colId xmlns:a16="http://schemas.microsoft.com/office/drawing/2014/main" val="946162603"/>
                    </a:ext>
                  </a:extLst>
                </a:gridCol>
                <a:gridCol w="1076694">
                  <a:extLst>
                    <a:ext uri="{9D8B030D-6E8A-4147-A177-3AD203B41FA5}">
                      <a16:colId xmlns:a16="http://schemas.microsoft.com/office/drawing/2014/main" val="3635006770"/>
                    </a:ext>
                  </a:extLst>
                </a:gridCol>
                <a:gridCol w="1076694">
                  <a:extLst>
                    <a:ext uri="{9D8B030D-6E8A-4147-A177-3AD203B41FA5}">
                      <a16:colId xmlns:a16="http://schemas.microsoft.com/office/drawing/2014/main" val="1002765401"/>
                    </a:ext>
                  </a:extLst>
                </a:gridCol>
                <a:gridCol w="1274089">
                  <a:extLst>
                    <a:ext uri="{9D8B030D-6E8A-4147-A177-3AD203B41FA5}">
                      <a16:colId xmlns:a16="http://schemas.microsoft.com/office/drawing/2014/main" val="3943236057"/>
                    </a:ext>
                  </a:extLst>
                </a:gridCol>
              </a:tblGrid>
              <a:tr h="302068">
                <a:tc>
                  <a:txBody>
                    <a:bodyPr/>
                    <a:lstStyle/>
                    <a:p>
                      <a:pPr algn="ctr" rtl="0" fontAlgn="ctr"/>
                      <a:r>
                        <a:rPr lang="es-MX" sz="11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99027"/>
                    </a:solidFill>
                  </a:tcPr>
                </a:tc>
                <a:extLst>
                  <a:ext uri="{0D108BD9-81ED-4DB2-BD59-A6C34878D82A}">
                    <a16:rowId xmlns:a16="http://schemas.microsoft.com/office/drawing/2014/main" val="1148930227"/>
                  </a:ext>
                </a:extLst>
              </a:tr>
              <a:tr h="374650">
                <a:tc>
                  <a:txBody>
                    <a:bodyPr/>
                    <a:lstStyle/>
                    <a:p>
                      <a:pPr algn="ctr" rtl="0" fontAlgn="b"/>
                      <a:r>
                        <a:rPr lang="es-CO" sz="1100" b="1" i="1" u="none" strike="noStrike" dirty="0">
                          <a:solidFill>
                            <a:schemeClr val="bg1">
                              <a:lumMod val="50000"/>
                            </a:schemeClr>
                          </a:solidFill>
                          <a:effectLst/>
                          <a:latin typeface="Arial Rounded MT Bold" panose="020F0704030504030204" pitchFamily="34" charset="0"/>
                        </a:rPr>
                        <a:t>0.58</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0.67</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0.37</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0.58</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878532"/>
                  </a:ext>
                </a:extLst>
              </a:tr>
            </a:tbl>
          </a:graphicData>
        </a:graphic>
      </p:graphicFrame>
      <p:grpSp>
        <p:nvGrpSpPr>
          <p:cNvPr id="13" name="Grupo 12">
            <a:extLst>
              <a:ext uri="{FF2B5EF4-FFF2-40B4-BE49-F238E27FC236}">
                <a16:creationId xmlns:a16="http://schemas.microsoft.com/office/drawing/2014/main" id="{AFD7C0D6-AA93-4FD8-9746-7512FE2B27B1}"/>
              </a:ext>
            </a:extLst>
          </p:cNvPr>
          <p:cNvGrpSpPr/>
          <p:nvPr/>
        </p:nvGrpSpPr>
        <p:grpSpPr>
          <a:xfrm>
            <a:off x="8510136" y="4009235"/>
            <a:ext cx="1633483" cy="400110"/>
            <a:chOff x="26" y="46410"/>
            <a:chExt cx="2534216" cy="714021"/>
          </a:xfrm>
          <a:solidFill>
            <a:srgbClr val="A5A5A5"/>
          </a:solidFill>
        </p:grpSpPr>
        <p:sp>
          <p:nvSpPr>
            <p:cNvPr id="14" name="Rectángulo 13">
              <a:extLst>
                <a:ext uri="{FF2B5EF4-FFF2-40B4-BE49-F238E27FC236}">
                  <a16:creationId xmlns:a16="http://schemas.microsoft.com/office/drawing/2014/main" id="{C2055093-83A1-48C1-9742-8C284B3AE0D5}"/>
                </a:ext>
              </a:extLst>
            </p:cNvPr>
            <p:cNvSpPr/>
            <p:nvPr/>
          </p:nvSpPr>
          <p:spPr>
            <a:xfrm>
              <a:off x="26" y="46410"/>
              <a:ext cx="2534216" cy="714021"/>
            </a:xfrm>
            <a:prstGeom prst="rect">
              <a:avLst/>
            </a:prstGeom>
            <a:grpFill/>
            <a:ln>
              <a:solidFill>
                <a:srgbClr val="A5A5A5"/>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CuadroTexto 14">
              <a:extLst>
                <a:ext uri="{FF2B5EF4-FFF2-40B4-BE49-F238E27FC236}">
                  <a16:creationId xmlns:a16="http://schemas.microsoft.com/office/drawing/2014/main" id="{F95B6D61-C262-4604-A658-059955B41E59}"/>
                </a:ext>
              </a:extLst>
            </p:cNvPr>
            <p:cNvSpPr txBox="1"/>
            <p:nvPr/>
          </p:nvSpPr>
          <p:spPr>
            <a:xfrm>
              <a:off x="26" y="46410"/>
              <a:ext cx="2534216" cy="714021"/>
            </a:xfrm>
            <a:prstGeom prst="rect">
              <a:avLst/>
            </a:prstGeom>
            <a:grpFill/>
            <a:ln>
              <a:solidFill>
                <a:srgbClr val="A5A5A5"/>
              </a:solidFill>
            </a:ln>
          </p:spPr>
          <p:style>
            <a:lnRef idx="0">
              <a:scrgbClr r="0" g="0" b="0"/>
            </a:lnRef>
            <a:fillRef idx="0">
              <a:scrgbClr r="0" g="0" b="0"/>
            </a:fillRef>
            <a:effectRef idx="0">
              <a:scrgbClr r="0" g="0" b="0"/>
            </a:effectRef>
            <a:fontRef idx="minor">
              <a:schemeClr val="lt1"/>
            </a:fontRef>
          </p:style>
          <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s-CO" sz="2400" b="1" kern="1200" dirty="0"/>
                <a:t>2021</a:t>
              </a:r>
              <a:endParaRPr lang="es-MX" sz="2400" b="1" kern="1200" dirty="0"/>
            </a:p>
          </p:txBody>
        </p:sp>
      </p:grpSp>
      <p:grpSp>
        <p:nvGrpSpPr>
          <p:cNvPr id="16" name="Grupo 15">
            <a:extLst>
              <a:ext uri="{FF2B5EF4-FFF2-40B4-BE49-F238E27FC236}">
                <a16:creationId xmlns:a16="http://schemas.microsoft.com/office/drawing/2014/main" id="{B7E9E448-A176-49F9-9804-21618B78ECF2}"/>
              </a:ext>
            </a:extLst>
          </p:cNvPr>
          <p:cNvGrpSpPr/>
          <p:nvPr/>
        </p:nvGrpSpPr>
        <p:grpSpPr>
          <a:xfrm>
            <a:off x="8510136" y="4427876"/>
            <a:ext cx="1633483" cy="990333"/>
            <a:chOff x="15865" y="784169"/>
            <a:chExt cx="2534216" cy="1427400"/>
          </a:xfrm>
          <a:solidFill>
            <a:schemeClr val="bg1">
              <a:lumMod val="95000"/>
            </a:schemeClr>
          </a:solidFill>
        </p:grpSpPr>
        <p:sp>
          <p:nvSpPr>
            <p:cNvPr id="17" name="Rectángulo 16">
              <a:extLst>
                <a:ext uri="{FF2B5EF4-FFF2-40B4-BE49-F238E27FC236}">
                  <a16:creationId xmlns:a16="http://schemas.microsoft.com/office/drawing/2014/main" id="{5877209C-85DA-4C4F-8629-DEBB820F2955}"/>
                </a:ext>
              </a:extLst>
            </p:cNvPr>
            <p:cNvSpPr/>
            <p:nvPr/>
          </p:nvSpPr>
          <p:spPr>
            <a:xfrm>
              <a:off x="15865" y="784169"/>
              <a:ext cx="2534216" cy="1427400"/>
            </a:xfrm>
            <a:prstGeom prst="rect">
              <a:avLst/>
            </a:prstGeom>
            <a:grpFill/>
            <a:ln>
              <a:solidFill>
                <a:schemeClr val="bg1">
                  <a:lumMod val="95000"/>
                </a:schemeClr>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8" name="CuadroTexto 17">
              <a:extLst>
                <a:ext uri="{FF2B5EF4-FFF2-40B4-BE49-F238E27FC236}">
                  <a16:creationId xmlns:a16="http://schemas.microsoft.com/office/drawing/2014/main" id="{99C05F5C-CB48-4866-820E-7405F2206FE0}"/>
                </a:ext>
              </a:extLst>
            </p:cNvPr>
            <p:cNvSpPr txBox="1"/>
            <p:nvPr/>
          </p:nvSpPr>
          <p:spPr>
            <a:xfrm>
              <a:off x="15865" y="784170"/>
              <a:ext cx="2534216" cy="784406"/>
            </a:xfrm>
            <a:prstGeom prst="rect">
              <a:avLst/>
            </a:prstGeom>
            <a:grpFill/>
            <a:ln>
              <a:solidFill>
                <a:schemeClr val="bg1">
                  <a:lumMod val="95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CO" sz="1400" b="1" i="1" kern="1200" dirty="0">
                  <a:solidFill>
                    <a:schemeClr val="bg1">
                      <a:lumMod val="50000"/>
                    </a:schemeClr>
                  </a:solidFill>
                </a:rPr>
                <a:t>2 Recolector</a:t>
              </a:r>
            </a:p>
            <a:p>
              <a:pPr marL="114300" lvl="1" indent="-114300" algn="l" defTabSz="577850">
                <a:lnSpc>
                  <a:spcPct val="90000"/>
                </a:lnSpc>
                <a:spcBef>
                  <a:spcPct val="0"/>
                </a:spcBef>
                <a:spcAft>
                  <a:spcPct val="15000"/>
                </a:spcAft>
                <a:buChar char="•"/>
              </a:pPr>
              <a:r>
                <a:rPr lang="es-CO" sz="1400" b="1" i="1" dirty="0">
                  <a:solidFill>
                    <a:schemeClr val="bg1">
                      <a:lumMod val="50000"/>
                    </a:schemeClr>
                  </a:solidFill>
                </a:rPr>
                <a:t>1 Conductor</a:t>
              </a:r>
            </a:p>
            <a:p>
              <a:pPr marL="114300" lvl="1" indent="-114300" algn="l" defTabSz="577850">
                <a:lnSpc>
                  <a:spcPct val="90000"/>
                </a:lnSpc>
                <a:spcBef>
                  <a:spcPct val="0"/>
                </a:spcBef>
                <a:spcAft>
                  <a:spcPct val="15000"/>
                </a:spcAft>
                <a:buChar char="•"/>
              </a:pPr>
              <a:r>
                <a:rPr lang="es-CO" sz="1400" b="1" i="1" kern="1200" dirty="0">
                  <a:solidFill>
                    <a:schemeClr val="bg1">
                      <a:lumMod val="50000"/>
                    </a:schemeClr>
                  </a:solidFill>
                </a:rPr>
                <a:t>1 Peón</a:t>
              </a:r>
            </a:p>
            <a:p>
              <a:pPr marL="114300" lvl="1" indent="-114300" algn="l" defTabSz="577850">
                <a:lnSpc>
                  <a:spcPct val="90000"/>
                </a:lnSpc>
                <a:spcBef>
                  <a:spcPct val="0"/>
                </a:spcBef>
                <a:spcAft>
                  <a:spcPct val="15000"/>
                </a:spcAft>
                <a:buChar char="•"/>
              </a:pPr>
              <a:r>
                <a:rPr lang="es-CO" sz="1400" b="1" i="1" dirty="0">
                  <a:solidFill>
                    <a:schemeClr val="bg1">
                      <a:lumMod val="50000"/>
                    </a:schemeClr>
                  </a:solidFill>
                </a:rPr>
                <a:t>2 </a:t>
              </a:r>
              <a:r>
                <a:rPr lang="es-CO" sz="1400" b="1" i="1" dirty="0" err="1">
                  <a:solidFill>
                    <a:schemeClr val="bg1">
                      <a:lumMod val="50000"/>
                    </a:schemeClr>
                  </a:solidFill>
                </a:rPr>
                <a:t>Adtivos</a:t>
              </a:r>
              <a:endParaRPr lang="es-CO" sz="1400" b="1" i="1" kern="1200" dirty="0">
                <a:solidFill>
                  <a:schemeClr val="bg1">
                    <a:lumMod val="50000"/>
                  </a:schemeClr>
                </a:solidFill>
              </a:endParaRPr>
            </a:p>
            <a:p>
              <a:pPr marL="0" lvl="1" algn="l" defTabSz="577850">
                <a:lnSpc>
                  <a:spcPct val="90000"/>
                </a:lnSpc>
                <a:spcBef>
                  <a:spcPct val="0"/>
                </a:spcBef>
                <a:spcAft>
                  <a:spcPct val="15000"/>
                </a:spcAft>
              </a:pPr>
              <a:endParaRPr lang="es-MX" sz="1400" b="1" i="1" kern="1200" dirty="0">
                <a:solidFill>
                  <a:schemeClr val="bg1">
                    <a:lumMod val="50000"/>
                  </a:schemeClr>
                </a:solidFill>
              </a:endParaRPr>
            </a:p>
          </p:txBody>
        </p:sp>
      </p:grpSp>
      <p:grpSp>
        <p:nvGrpSpPr>
          <p:cNvPr id="19" name="Grupo 18">
            <a:extLst>
              <a:ext uri="{FF2B5EF4-FFF2-40B4-BE49-F238E27FC236}">
                <a16:creationId xmlns:a16="http://schemas.microsoft.com/office/drawing/2014/main" id="{A13FDA0A-518D-4250-A9F8-143417ED39F9}"/>
              </a:ext>
            </a:extLst>
          </p:cNvPr>
          <p:cNvGrpSpPr/>
          <p:nvPr/>
        </p:nvGrpSpPr>
        <p:grpSpPr>
          <a:xfrm>
            <a:off x="10209798" y="4009235"/>
            <a:ext cx="1633483" cy="400110"/>
            <a:chOff x="2889033" y="46410"/>
            <a:chExt cx="2534216" cy="714021"/>
          </a:xfrm>
          <a:solidFill>
            <a:schemeClr val="accent2"/>
          </a:solidFill>
        </p:grpSpPr>
        <p:sp>
          <p:nvSpPr>
            <p:cNvPr id="20" name="Rectángulo 19">
              <a:extLst>
                <a:ext uri="{FF2B5EF4-FFF2-40B4-BE49-F238E27FC236}">
                  <a16:creationId xmlns:a16="http://schemas.microsoft.com/office/drawing/2014/main" id="{F9D9A704-9475-43B1-AC64-6BCF97E8E4BE}"/>
                </a:ext>
              </a:extLst>
            </p:cNvPr>
            <p:cNvSpPr/>
            <p:nvPr/>
          </p:nvSpPr>
          <p:spPr>
            <a:xfrm>
              <a:off x="2889033" y="46410"/>
              <a:ext cx="2534216" cy="714021"/>
            </a:xfrm>
            <a:prstGeom prst="rect">
              <a:avLst/>
            </a:prstGeom>
            <a:grp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CuadroTexto 20">
              <a:extLst>
                <a:ext uri="{FF2B5EF4-FFF2-40B4-BE49-F238E27FC236}">
                  <a16:creationId xmlns:a16="http://schemas.microsoft.com/office/drawing/2014/main" id="{E275176E-879A-4794-AD16-3EDE46276BD9}"/>
                </a:ext>
              </a:extLst>
            </p:cNvPr>
            <p:cNvSpPr txBox="1"/>
            <p:nvPr/>
          </p:nvSpPr>
          <p:spPr>
            <a:xfrm>
              <a:off x="2889033" y="46410"/>
              <a:ext cx="2534216" cy="7140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s-CO" sz="2400" b="1" kern="1200" dirty="0"/>
                <a:t>2022</a:t>
              </a:r>
              <a:endParaRPr lang="es-MX" sz="2400" b="1" kern="1200" dirty="0"/>
            </a:p>
          </p:txBody>
        </p:sp>
      </p:grpSp>
      <p:sp>
        <p:nvSpPr>
          <p:cNvPr id="24" name="CuadroTexto 23">
            <a:extLst>
              <a:ext uri="{FF2B5EF4-FFF2-40B4-BE49-F238E27FC236}">
                <a16:creationId xmlns:a16="http://schemas.microsoft.com/office/drawing/2014/main" id="{F2C47BEE-17A8-41ED-9AFC-B7F9DDA7574A}"/>
              </a:ext>
            </a:extLst>
          </p:cNvPr>
          <p:cNvSpPr txBox="1"/>
          <p:nvPr/>
        </p:nvSpPr>
        <p:spPr>
          <a:xfrm>
            <a:off x="10209799" y="4409345"/>
            <a:ext cx="1633483" cy="990333"/>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s-CO" sz="1400" b="1" i="1" kern="1200" dirty="0">
                <a:solidFill>
                  <a:schemeClr val="bg1">
                    <a:lumMod val="50000"/>
                  </a:schemeClr>
                </a:solidFill>
              </a:rPr>
              <a:t>3 Recolector</a:t>
            </a:r>
          </a:p>
          <a:p>
            <a:pPr marL="114300" lvl="1" indent="-114300" algn="l" defTabSz="577850">
              <a:lnSpc>
                <a:spcPct val="90000"/>
              </a:lnSpc>
              <a:spcBef>
                <a:spcPct val="0"/>
              </a:spcBef>
              <a:spcAft>
                <a:spcPct val="15000"/>
              </a:spcAft>
              <a:buChar char="•"/>
            </a:pPr>
            <a:r>
              <a:rPr lang="es-CO" sz="1400" b="1" i="1" dirty="0">
                <a:solidFill>
                  <a:schemeClr val="bg1">
                    <a:lumMod val="50000"/>
                  </a:schemeClr>
                </a:solidFill>
              </a:rPr>
              <a:t>6 Personal </a:t>
            </a:r>
            <a:r>
              <a:rPr lang="es-CO" sz="1400" b="1" i="1" dirty="0" err="1">
                <a:solidFill>
                  <a:schemeClr val="bg1">
                    <a:lumMod val="50000"/>
                  </a:schemeClr>
                </a:solidFill>
              </a:rPr>
              <a:t>Adtivo</a:t>
            </a:r>
            <a:endParaRPr lang="es-CO" sz="1400" b="1" i="1" kern="1200" dirty="0">
              <a:solidFill>
                <a:schemeClr val="bg1">
                  <a:lumMod val="50000"/>
                </a:schemeClr>
              </a:solidFill>
            </a:endParaRPr>
          </a:p>
          <a:p>
            <a:pPr marL="0" lvl="1" algn="l" defTabSz="577850">
              <a:lnSpc>
                <a:spcPct val="90000"/>
              </a:lnSpc>
              <a:spcBef>
                <a:spcPct val="0"/>
              </a:spcBef>
              <a:spcAft>
                <a:spcPct val="15000"/>
              </a:spcAft>
            </a:pPr>
            <a:endParaRPr lang="es-CO" sz="1400" b="1" i="1" dirty="0">
              <a:solidFill>
                <a:schemeClr val="bg1">
                  <a:lumMod val="50000"/>
                </a:schemeClr>
              </a:solidFill>
            </a:endParaRPr>
          </a:p>
        </p:txBody>
      </p:sp>
    </p:spTree>
    <p:extLst>
      <p:ext uri="{BB962C8B-B14F-4D97-AF65-F5344CB8AC3E}">
        <p14:creationId xmlns:p14="http://schemas.microsoft.com/office/powerpoint/2010/main" val="378983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 Histograma&#10;&#10;Descripción generada automáticamente">
            <a:extLst>
              <a:ext uri="{FF2B5EF4-FFF2-40B4-BE49-F238E27FC236}">
                <a16:creationId xmlns:a16="http://schemas.microsoft.com/office/drawing/2014/main" id="{A00D742E-D7DC-A611-5136-E6CB8A7447AF}"/>
              </a:ext>
            </a:extLst>
          </p:cNvPr>
          <p:cNvPicPr>
            <a:picLocks noChangeAspect="1"/>
          </p:cNvPicPr>
          <p:nvPr/>
        </p:nvPicPr>
        <p:blipFill rotWithShape="1">
          <a:blip r:embed="rId3">
            <a:extLst>
              <a:ext uri="{28A0092B-C50C-407E-A947-70E740481C1C}">
                <a14:useLocalDpi xmlns:a14="http://schemas.microsoft.com/office/drawing/2010/main" val="0"/>
              </a:ext>
            </a:extLst>
          </a:blip>
          <a:srcRect l="1031"/>
          <a:stretch/>
        </p:blipFill>
        <p:spPr>
          <a:xfrm>
            <a:off x="0" y="0"/>
            <a:ext cx="12192000" cy="6858000"/>
          </a:xfrm>
          <a:prstGeom prst="rect">
            <a:avLst/>
          </a:prstGeom>
        </p:spPr>
      </p:pic>
      <p:sp>
        <p:nvSpPr>
          <p:cNvPr id="8" name="106 Pentágono">
            <a:hlinkClick r:id="" action="ppaction://noaction"/>
            <a:extLst>
              <a:ext uri="{FF2B5EF4-FFF2-40B4-BE49-F238E27FC236}">
                <a16:creationId xmlns:a16="http://schemas.microsoft.com/office/drawing/2014/main" id="{9025ABFC-C2ED-4F57-A504-5494FBBDE932}"/>
              </a:ext>
            </a:extLst>
          </p:cNvPr>
          <p:cNvSpPr/>
          <p:nvPr/>
        </p:nvSpPr>
        <p:spPr>
          <a:xfrm>
            <a:off x="0" y="1577"/>
            <a:ext cx="6096000" cy="719847"/>
          </a:xfrm>
          <a:prstGeom prst="rect">
            <a:avLst/>
          </a:prstGeom>
          <a:solidFill>
            <a:schemeClr val="accent2"/>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Operaciones</a:t>
            </a:r>
          </a:p>
        </p:txBody>
      </p:sp>
      <p:sp>
        <p:nvSpPr>
          <p:cNvPr id="9" name="CuadroTexto 8">
            <a:hlinkClick r:id="rId4" action="ppaction://hlinksldjump"/>
            <a:extLst>
              <a:ext uri="{FF2B5EF4-FFF2-40B4-BE49-F238E27FC236}">
                <a16:creationId xmlns:a16="http://schemas.microsoft.com/office/drawing/2014/main" id="{B9FFB4FA-50EA-4CF4-ABAB-5B584ABC5C81}"/>
              </a:ext>
            </a:extLst>
          </p:cNvPr>
          <p:cNvSpPr txBox="1"/>
          <p:nvPr/>
        </p:nvSpPr>
        <p:spPr>
          <a:xfrm>
            <a:off x="6207760" y="166805"/>
            <a:ext cx="5427980"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INVERSIONES</a:t>
            </a:r>
          </a:p>
        </p:txBody>
      </p:sp>
      <p:graphicFrame>
        <p:nvGraphicFramePr>
          <p:cNvPr id="2" name="Tabla 1">
            <a:extLst>
              <a:ext uri="{FF2B5EF4-FFF2-40B4-BE49-F238E27FC236}">
                <a16:creationId xmlns:a16="http://schemas.microsoft.com/office/drawing/2014/main" id="{247FEC1A-41AB-4DF2-A825-F733CEE58661}"/>
              </a:ext>
            </a:extLst>
          </p:cNvPr>
          <p:cNvGraphicFramePr>
            <a:graphicFrameLocks noGrp="1"/>
          </p:cNvGraphicFramePr>
          <p:nvPr>
            <p:extLst>
              <p:ext uri="{D42A27DB-BD31-4B8C-83A1-F6EECF244321}">
                <p14:modId xmlns:p14="http://schemas.microsoft.com/office/powerpoint/2010/main" val="871322366"/>
              </p:ext>
            </p:extLst>
          </p:nvPr>
        </p:nvGraphicFramePr>
        <p:xfrm>
          <a:off x="434014" y="925853"/>
          <a:ext cx="10932190" cy="4162237"/>
        </p:xfrm>
        <a:graphic>
          <a:graphicData uri="http://schemas.openxmlformats.org/drawingml/2006/table">
            <a:tbl>
              <a:tblPr/>
              <a:tblGrid>
                <a:gridCol w="3666202">
                  <a:extLst>
                    <a:ext uri="{9D8B030D-6E8A-4147-A177-3AD203B41FA5}">
                      <a16:colId xmlns:a16="http://schemas.microsoft.com/office/drawing/2014/main" val="2447734688"/>
                    </a:ext>
                  </a:extLst>
                </a:gridCol>
                <a:gridCol w="1567434">
                  <a:extLst>
                    <a:ext uri="{9D8B030D-6E8A-4147-A177-3AD203B41FA5}">
                      <a16:colId xmlns:a16="http://schemas.microsoft.com/office/drawing/2014/main" val="1693137746"/>
                    </a:ext>
                  </a:extLst>
                </a:gridCol>
                <a:gridCol w="1408034">
                  <a:extLst>
                    <a:ext uri="{9D8B030D-6E8A-4147-A177-3AD203B41FA5}">
                      <a16:colId xmlns:a16="http://schemas.microsoft.com/office/drawing/2014/main" val="3557749250"/>
                    </a:ext>
                  </a:extLst>
                </a:gridCol>
                <a:gridCol w="1115801">
                  <a:extLst>
                    <a:ext uri="{9D8B030D-6E8A-4147-A177-3AD203B41FA5}">
                      <a16:colId xmlns:a16="http://schemas.microsoft.com/office/drawing/2014/main" val="2841513945"/>
                    </a:ext>
                  </a:extLst>
                </a:gridCol>
                <a:gridCol w="1620568">
                  <a:extLst>
                    <a:ext uri="{9D8B030D-6E8A-4147-A177-3AD203B41FA5}">
                      <a16:colId xmlns:a16="http://schemas.microsoft.com/office/drawing/2014/main" val="3371285669"/>
                    </a:ext>
                  </a:extLst>
                </a:gridCol>
                <a:gridCol w="1554151">
                  <a:extLst>
                    <a:ext uri="{9D8B030D-6E8A-4147-A177-3AD203B41FA5}">
                      <a16:colId xmlns:a16="http://schemas.microsoft.com/office/drawing/2014/main" val="18338178"/>
                    </a:ext>
                  </a:extLst>
                </a:gridCol>
              </a:tblGrid>
              <a:tr h="810016">
                <a:tc>
                  <a:txBody>
                    <a:bodyPr/>
                    <a:lstStyle/>
                    <a:p>
                      <a:pPr algn="ctr" rtl="0" fontAlgn="ctr"/>
                      <a:r>
                        <a:rPr lang="es-MX" sz="1800" b="1" i="0" u="none" strike="noStrike">
                          <a:solidFill>
                            <a:srgbClr val="FFFFFF"/>
                          </a:solidFill>
                          <a:effectLst/>
                          <a:latin typeface="Calibri" panose="020F0502020204030204" pitchFamily="34" charset="0"/>
                        </a:rPr>
                        <a:t>Proyecto o Iniciativa de Inversión</a:t>
                      </a:r>
                    </a:p>
                  </a:txBody>
                  <a:tcPr marL="6350" marR="6350" marT="6350" marB="0" anchor="ctr">
                    <a:lnL>
                      <a:noFill/>
                    </a:lnL>
                    <a:lnR>
                      <a:noFill/>
                    </a:lnR>
                    <a:lnT>
                      <a:noFill/>
                    </a:lnT>
                    <a:lnB>
                      <a:noFill/>
                    </a:lnB>
                    <a:solidFill>
                      <a:srgbClr val="92D050"/>
                    </a:solidFill>
                  </a:tcPr>
                </a:tc>
                <a:tc>
                  <a:txBody>
                    <a:bodyPr/>
                    <a:lstStyle/>
                    <a:p>
                      <a:pPr algn="ctr" rtl="0" fontAlgn="ctr"/>
                      <a:r>
                        <a:rPr lang="es-MX" sz="1600" b="1" i="0" u="none" strike="noStrike">
                          <a:solidFill>
                            <a:srgbClr val="757171"/>
                          </a:solidFill>
                          <a:effectLst/>
                          <a:latin typeface="Calibri" panose="020F0502020204030204" pitchFamily="34" charset="0"/>
                        </a:rPr>
                        <a:t>$ Recursos Presupuestados</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757171"/>
                          </a:solidFill>
                          <a:effectLst/>
                          <a:latin typeface="Calibri" panose="020F0502020204030204" pitchFamily="34" charset="0"/>
                        </a:rPr>
                        <a:t>$ Presupuesto Modificado</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757171"/>
                          </a:solidFill>
                          <a:effectLst/>
                          <a:latin typeface="Calibri" panose="020F0502020204030204" pitchFamily="34" charset="0"/>
                        </a:rPr>
                        <a:t>$ Recursos Ejecutados</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757171"/>
                          </a:solidFill>
                          <a:effectLst/>
                          <a:latin typeface="Calibri" panose="020F0502020204030204" pitchFamily="34" charset="0"/>
                        </a:rPr>
                        <a:t>% Cumplimiento Presupuestal</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757171"/>
                          </a:solidFill>
                          <a:effectLst/>
                          <a:latin typeface="Calibri" panose="020F0502020204030204" pitchFamily="34" charset="0"/>
                        </a:rPr>
                        <a:t>% Cumplimiento Presupuesto Modificado</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595106"/>
                  </a:ext>
                </a:extLst>
              </a:tr>
              <a:tr h="523395">
                <a:tc>
                  <a:txBody>
                    <a:bodyPr/>
                    <a:lstStyle/>
                    <a:p>
                      <a:pPr algn="just" rtl="0" fontAlgn="ctr"/>
                      <a:r>
                        <a:rPr lang="es-MX" sz="1600" b="1" i="1" u="none" strike="noStrike">
                          <a:solidFill>
                            <a:srgbClr val="A6A6A6"/>
                          </a:solidFill>
                          <a:effectLst/>
                          <a:latin typeface="Calibri" panose="020F0502020204030204" pitchFamily="34" charset="0"/>
                        </a:rPr>
                        <a:t>Adecuación Vaso Altair y Obras Complementarias</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$ 3.741</a:t>
                      </a:r>
                    </a:p>
                  </a:txBody>
                  <a:tcPr marL="6350" marR="6350" marT="635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$ 3.741</a:t>
                      </a:r>
                    </a:p>
                  </a:txBody>
                  <a:tcPr marL="6350" marR="6350" marT="635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rtl="0" fontAlgn="ctr"/>
                      <a:r>
                        <a:rPr lang="es-MX" sz="1800" b="0" i="0" u="none" strike="noStrike">
                          <a:solidFill>
                            <a:srgbClr val="808080"/>
                          </a:solidFill>
                          <a:effectLst/>
                          <a:latin typeface="Calibri" panose="020F0502020204030204" pitchFamily="34" charset="0"/>
                        </a:rPr>
                        <a:t>$ 3.439</a:t>
                      </a:r>
                    </a:p>
                  </a:txBody>
                  <a:tcPr marL="6350" marR="6350" marT="635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92%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92%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897360060"/>
                  </a:ext>
                </a:extLst>
              </a:tr>
              <a:tr h="292852">
                <a:tc>
                  <a:txBody>
                    <a:bodyPr/>
                    <a:lstStyle/>
                    <a:p>
                      <a:pPr algn="just" rtl="0" fontAlgn="ctr"/>
                      <a:r>
                        <a:rPr lang="es-MX" sz="1600" b="1" i="1" u="none" strike="noStrike">
                          <a:solidFill>
                            <a:srgbClr val="A6A6A6"/>
                          </a:solidFill>
                          <a:effectLst/>
                          <a:latin typeface="Calibri" panose="020F0502020204030204" pitchFamily="34" charset="0"/>
                        </a:rPr>
                        <a:t>Vaso la Piñuela</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$ 14.097</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$ 625</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rtl="0" fontAlgn="ctr"/>
                      <a:r>
                        <a:rPr lang="es-MX" sz="1800" b="0" i="0" u="none" strike="noStrike">
                          <a:solidFill>
                            <a:srgbClr val="808080"/>
                          </a:solidFill>
                          <a:effectLst/>
                          <a:latin typeface="Calibri" panose="020F0502020204030204" pitchFamily="34" charset="0"/>
                        </a:rPr>
                        <a:t>$ 308</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49%</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97354121"/>
                  </a:ext>
                </a:extLst>
              </a:tr>
              <a:tr h="523395">
                <a:tc>
                  <a:txBody>
                    <a:bodyPr/>
                    <a:lstStyle/>
                    <a:p>
                      <a:pPr algn="just" rtl="0" fontAlgn="ctr"/>
                      <a:r>
                        <a:rPr lang="es-MX" sz="1600" b="1" i="1" u="none" strike="noStrike">
                          <a:solidFill>
                            <a:srgbClr val="A6A6A6"/>
                          </a:solidFill>
                          <a:effectLst/>
                          <a:latin typeface="Calibri" panose="020F0502020204030204" pitchFamily="34" charset="0"/>
                        </a:rPr>
                        <a:t>Edificaciones Pradera </a:t>
                      </a:r>
                      <a:br>
                        <a:rPr lang="es-MX" sz="1600" b="1" i="1" u="none" strike="noStrike">
                          <a:solidFill>
                            <a:srgbClr val="A6A6A6"/>
                          </a:solidFill>
                          <a:effectLst/>
                          <a:latin typeface="Calibri" panose="020F0502020204030204" pitchFamily="34" charset="0"/>
                        </a:rPr>
                      </a:br>
                      <a:r>
                        <a:rPr lang="es-MX" sz="1600" b="1" i="1" u="none" strike="noStrike">
                          <a:solidFill>
                            <a:srgbClr val="A6A6A6"/>
                          </a:solidFill>
                          <a:effectLst/>
                          <a:latin typeface="Calibri" panose="020F0502020204030204" pitchFamily="34" charset="0"/>
                        </a:rPr>
                        <a:t>(Acueducto y Alcantarillado)</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$ 900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$ 900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rtl="0" fontAlgn="ctr"/>
                      <a:r>
                        <a:rPr lang="es-MX" sz="1800" b="0" i="0" u="none" strike="noStrike">
                          <a:solidFill>
                            <a:srgbClr val="808080"/>
                          </a:solidFill>
                          <a:effectLst/>
                          <a:latin typeface="Calibri" panose="020F0502020204030204" pitchFamily="34" charset="0"/>
                        </a:rPr>
                        <a:t>                 -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                          -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71971326"/>
                  </a:ext>
                </a:extLst>
              </a:tr>
              <a:tr h="292852">
                <a:tc>
                  <a:txBody>
                    <a:bodyPr/>
                    <a:lstStyle/>
                    <a:p>
                      <a:pPr algn="just" rtl="0" fontAlgn="ctr"/>
                      <a:r>
                        <a:rPr lang="es-MX" sz="1600" b="1" i="1" u="none" strike="noStrike">
                          <a:solidFill>
                            <a:srgbClr val="A6A6A6"/>
                          </a:solidFill>
                          <a:effectLst/>
                          <a:latin typeface="Calibri" panose="020F0502020204030204" pitchFamily="34" charset="0"/>
                        </a:rPr>
                        <a:t>Estación de Transferencia</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$ 3.046</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$ 572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rtl="0" fontAlgn="ctr"/>
                      <a:r>
                        <a:rPr lang="es-MX" sz="1800" b="0" i="0" u="none" strike="noStrike">
                          <a:solidFill>
                            <a:srgbClr val="808080"/>
                          </a:solidFill>
                          <a:effectLst/>
                          <a:latin typeface="Calibri" panose="020F0502020204030204" pitchFamily="34" charset="0"/>
                        </a:rPr>
                        <a:t>$ 355</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12%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62%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00303261"/>
                  </a:ext>
                </a:extLst>
              </a:tr>
              <a:tr h="523395">
                <a:tc>
                  <a:txBody>
                    <a:bodyPr/>
                    <a:lstStyle/>
                    <a:p>
                      <a:pPr algn="l" rtl="0" fontAlgn="ctr"/>
                      <a:r>
                        <a:rPr lang="es-MX" sz="1600" b="1" i="1" u="none" strike="noStrike">
                          <a:solidFill>
                            <a:srgbClr val="A6A6A6"/>
                          </a:solidFill>
                          <a:effectLst/>
                          <a:latin typeface="Calibri" panose="020F0502020204030204" pitchFamily="34" charset="0"/>
                        </a:rPr>
                        <a:t>Base de Operaciones (Sede Administrativa)</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$ 1.052</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rtl="0" fontAlgn="ctr"/>
                      <a:r>
                        <a:rPr lang="es-MX" sz="1800" b="0" i="0" u="none" strike="noStrike">
                          <a:solidFill>
                            <a:srgbClr val="808080"/>
                          </a:solidFill>
                          <a:effectLst/>
                          <a:latin typeface="Calibri" panose="020F0502020204030204" pitchFamily="34" charset="0"/>
                        </a:rPr>
                        <a:t>                 -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                          -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922202618"/>
                  </a:ext>
                </a:extLst>
              </a:tr>
              <a:tr h="299083">
                <a:tc>
                  <a:txBody>
                    <a:bodyPr/>
                    <a:lstStyle/>
                    <a:p>
                      <a:pPr algn="l" rtl="0" fontAlgn="ctr"/>
                      <a:r>
                        <a:rPr lang="es-MX" sz="1600" b="1" i="1" u="none" strike="noStrike">
                          <a:solidFill>
                            <a:srgbClr val="A6A6A6"/>
                          </a:solidFill>
                          <a:effectLst/>
                          <a:latin typeface="Calibri" panose="020F0502020204030204" pitchFamily="34" charset="0"/>
                        </a:rPr>
                        <a:t>Base de Operaciones (PTAR)</a:t>
                      </a:r>
                    </a:p>
                  </a:txBody>
                  <a:tcPr marL="6350" marR="6350" marT="635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$ 58</a:t>
                      </a:r>
                    </a:p>
                  </a:txBody>
                  <a:tcPr marL="6350" marR="6350" marT="635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s-MX" sz="1800" b="0" i="0" u="none" strike="noStrike">
                          <a:solidFill>
                            <a:srgbClr val="808080"/>
                          </a:solidFill>
                          <a:effectLst/>
                          <a:latin typeface="Calibri" panose="020F0502020204030204" pitchFamily="34" charset="0"/>
                        </a:rPr>
                        <a:t>$ 58</a:t>
                      </a:r>
                    </a:p>
                  </a:txBody>
                  <a:tcPr marL="6350" marR="6350" marT="635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tc>
                  <a:txBody>
                    <a:bodyPr/>
                    <a:lstStyle/>
                    <a:p>
                      <a:pPr algn="r" rtl="0" fontAlgn="ctr"/>
                      <a:r>
                        <a:rPr lang="es-MX" sz="1800" b="0" i="0" u="none" strike="noStrike">
                          <a:solidFill>
                            <a:srgbClr val="808080"/>
                          </a:solidFill>
                          <a:effectLst/>
                          <a:latin typeface="Calibri" panose="020F0502020204030204" pitchFamily="34" charset="0"/>
                        </a:rPr>
                        <a:t>$ 30</a:t>
                      </a:r>
                    </a:p>
                  </a:txBody>
                  <a:tcPr marL="6350" marR="6350" marT="635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52%</a:t>
                      </a:r>
                    </a:p>
                  </a:txBody>
                  <a:tcPr marL="6350" marR="6350" marT="635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808080"/>
                          </a:solidFill>
                          <a:effectLst/>
                          <a:latin typeface="Calibri" panose="020F0502020204030204" pitchFamily="34" charset="0"/>
                        </a:rPr>
                        <a:t>52%</a:t>
                      </a:r>
                    </a:p>
                  </a:txBody>
                  <a:tcPr marL="6350" marR="6350" marT="635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659966361"/>
                  </a:ext>
                </a:extLst>
              </a:tr>
              <a:tr h="299083">
                <a:tc>
                  <a:txBody>
                    <a:bodyPr/>
                    <a:lstStyle/>
                    <a:p>
                      <a:pPr algn="l" rtl="0" fontAlgn="b"/>
                      <a:r>
                        <a:rPr lang="es-MX" sz="1600" b="1" i="0" u="none" strike="noStrike">
                          <a:solidFill>
                            <a:srgbClr val="ED7D31"/>
                          </a:solidFill>
                          <a:effectLst/>
                          <a:latin typeface="Calibri" panose="020F0502020204030204" pitchFamily="34" charset="0"/>
                        </a:rPr>
                        <a:t>SubTotal</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rtl="0" fontAlgn="b"/>
                      <a:r>
                        <a:rPr lang="es-MX" sz="1800" b="1" i="0" u="none" strike="noStrike">
                          <a:solidFill>
                            <a:srgbClr val="ED7D31"/>
                          </a:solidFill>
                          <a:effectLst/>
                          <a:latin typeface="Calibri" panose="020F0502020204030204" pitchFamily="34" charset="0"/>
                        </a:rPr>
                        <a:t>$ 23.168</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rtl="0" fontAlgn="b"/>
                      <a:r>
                        <a:rPr lang="es-MX" sz="1800" b="1" i="0" u="none" strike="noStrike">
                          <a:solidFill>
                            <a:srgbClr val="ED7D31"/>
                          </a:solidFill>
                          <a:effectLst/>
                          <a:latin typeface="Calibri" panose="020F0502020204030204" pitchFamily="34" charset="0"/>
                        </a:rPr>
                        <a:t>$ 6.830</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rtl="0" fontAlgn="b"/>
                      <a:r>
                        <a:rPr lang="es-MX" sz="1800" b="1" i="0" u="none" strike="noStrike">
                          <a:solidFill>
                            <a:srgbClr val="ED7D31"/>
                          </a:solidFill>
                          <a:effectLst/>
                          <a:latin typeface="Calibri" panose="020F0502020204030204" pitchFamily="34" charset="0"/>
                        </a:rPr>
                        <a:t>$ 4.301</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rtl="0" fontAlgn="b"/>
                      <a:r>
                        <a:rPr lang="es-MX" sz="1800" b="1" i="0" u="none" strike="noStrike">
                          <a:solidFill>
                            <a:srgbClr val="ED7D31"/>
                          </a:solidFill>
                          <a:effectLst/>
                          <a:latin typeface="Calibri" panose="020F0502020204030204" pitchFamily="34" charset="0"/>
                        </a:rPr>
                        <a:t>19%</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rtl="0" fontAlgn="b"/>
                      <a:r>
                        <a:rPr lang="es-MX" sz="1800" b="1" i="0" u="none" strike="noStrike">
                          <a:solidFill>
                            <a:srgbClr val="ED7D31"/>
                          </a:solidFill>
                          <a:effectLst/>
                          <a:latin typeface="Calibri" panose="020F0502020204030204" pitchFamily="34" charset="0"/>
                        </a:rPr>
                        <a:t>63%</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84767416"/>
                  </a:ext>
                </a:extLst>
              </a:tr>
              <a:tr h="299083">
                <a:tc>
                  <a:txBody>
                    <a:bodyPr/>
                    <a:lstStyle/>
                    <a:p>
                      <a:pPr algn="l" rtl="0" fontAlgn="b"/>
                      <a:r>
                        <a:rPr lang="es-MX" sz="1600" b="1" i="0" u="none" strike="noStrike">
                          <a:solidFill>
                            <a:srgbClr val="92D050"/>
                          </a:solidFill>
                          <a:effectLst/>
                          <a:latin typeface="Calibri" panose="020F0502020204030204" pitchFamily="34" charset="0"/>
                        </a:rPr>
                        <a:t>Otras Aplicaciones de Inversión</a:t>
                      </a:r>
                    </a:p>
                  </a:txBody>
                  <a:tcPr marL="6350" marR="6350" marT="635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rtl="0" fontAlgn="ctr"/>
                      <a:r>
                        <a:rPr lang="es-MX" sz="1800" b="1" i="0" u="none" strike="noStrike">
                          <a:solidFill>
                            <a:srgbClr val="92D050"/>
                          </a:solidFill>
                          <a:effectLst/>
                          <a:latin typeface="Calibri" panose="020F0502020204030204" pitchFamily="34" charset="0"/>
                        </a:rPr>
                        <a:t>$ 2.335</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r" rtl="0" fontAlgn="ctr"/>
                      <a:r>
                        <a:rPr lang="es-MX" sz="1800" b="1" i="0" u="none" strike="noStrike">
                          <a:solidFill>
                            <a:srgbClr val="92D050"/>
                          </a:solidFill>
                          <a:effectLst/>
                          <a:latin typeface="Calibri" panose="020F0502020204030204" pitchFamily="34" charset="0"/>
                        </a:rPr>
                        <a:t>$ 2.335</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r" rtl="0" fontAlgn="ctr"/>
                      <a:r>
                        <a:rPr lang="es-MX" sz="1800" b="1" i="0" u="none" strike="noStrike">
                          <a:solidFill>
                            <a:srgbClr val="92D050"/>
                          </a:solidFill>
                          <a:effectLst/>
                          <a:latin typeface="Calibri" panose="020F0502020204030204" pitchFamily="34" charset="0"/>
                        </a:rPr>
                        <a:t>$ 2.823</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ctr" rtl="0" fontAlgn="ctr"/>
                      <a:r>
                        <a:rPr lang="es-MX" sz="1800" b="1" i="0" u="none" strike="noStrike">
                          <a:solidFill>
                            <a:srgbClr val="92D050"/>
                          </a:solidFill>
                          <a:effectLst/>
                          <a:latin typeface="Calibri" panose="020F0502020204030204" pitchFamily="34" charset="0"/>
                        </a:rPr>
                        <a:t>121%</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ctr" rtl="0" fontAlgn="ctr"/>
                      <a:r>
                        <a:rPr lang="es-MX" sz="1800" b="1" i="0" u="none" strike="noStrike">
                          <a:solidFill>
                            <a:srgbClr val="92D050"/>
                          </a:solidFill>
                          <a:effectLst/>
                          <a:latin typeface="Calibri" panose="020F0502020204030204" pitchFamily="34" charset="0"/>
                        </a:rPr>
                        <a:t>121%</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18355758"/>
                  </a:ext>
                </a:extLst>
              </a:tr>
              <a:tr h="299083">
                <a:tc>
                  <a:txBody>
                    <a:bodyPr/>
                    <a:lstStyle/>
                    <a:p>
                      <a:pPr algn="l" rtl="0" fontAlgn="ctr"/>
                      <a:r>
                        <a:rPr lang="es-MX" sz="1600" b="1" i="0" u="none" strike="noStrike">
                          <a:solidFill>
                            <a:srgbClr val="ED7D31"/>
                          </a:solidFill>
                          <a:effectLst/>
                          <a:latin typeface="Calibri" panose="020F0502020204030204" pitchFamily="34" charset="0"/>
                        </a:rPr>
                        <a:t>Total Inversiones</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rtl="0" fontAlgn="ctr"/>
                      <a:r>
                        <a:rPr lang="es-MX" sz="1800" b="1" i="0" u="none" strike="noStrike">
                          <a:solidFill>
                            <a:srgbClr val="ED7D31"/>
                          </a:solidFill>
                          <a:effectLst/>
                          <a:latin typeface="Calibri" panose="020F0502020204030204" pitchFamily="34" charset="0"/>
                        </a:rPr>
                        <a:t>$ 25.503</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rtl="0" fontAlgn="ctr"/>
                      <a:r>
                        <a:rPr lang="es-MX" sz="1800" b="1" i="0" u="none" strike="noStrike">
                          <a:solidFill>
                            <a:srgbClr val="ED7D31"/>
                          </a:solidFill>
                          <a:effectLst/>
                          <a:latin typeface="Calibri" panose="020F0502020204030204" pitchFamily="34" charset="0"/>
                        </a:rPr>
                        <a:t>$ 9.165</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r" rtl="0" fontAlgn="ctr"/>
                      <a:r>
                        <a:rPr lang="es-MX" sz="1800" b="1" i="0" u="none" strike="noStrike">
                          <a:solidFill>
                            <a:srgbClr val="ED7D31"/>
                          </a:solidFill>
                          <a:effectLst/>
                          <a:latin typeface="Calibri" panose="020F0502020204030204" pitchFamily="34" charset="0"/>
                        </a:rPr>
                        <a:t>$ 7.124</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rtl="0" fontAlgn="ctr"/>
                      <a:r>
                        <a:rPr lang="es-MX" sz="1800" b="1" i="0" u="none" strike="noStrike">
                          <a:solidFill>
                            <a:srgbClr val="ED7D31"/>
                          </a:solidFill>
                          <a:effectLst/>
                          <a:latin typeface="Calibri" panose="020F0502020204030204" pitchFamily="34" charset="0"/>
                        </a:rPr>
                        <a:t>28%</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rtl="0" fontAlgn="ctr"/>
                      <a:r>
                        <a:rPr lang="es-MX" sz="1800" b="1" i="0" u="none" strike="noStrike" dirty="0">
                          <a:solidFill>
                            <a:srgbClr val="ED7D31"/>
                          </a:solidFill>
                          <a:effectLst/>
                          <a:latin typeface="Calibri" panose="020F0502020204030204" pitchFamily="34" charset="0"/>
                        </a:rPr>
                        <a:t>78%</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7537781"/>
                  </a:ext>
                </a:extLst>
              </a:tr>
            </a:tbl>
          </a:graphicData>
        </a:graphic>
      </p:graphicFrame>
    </p:spTree>
    <p:extLst>
      <p:ext uri="{BB962C8B-B14F-4D97-AF65-F5344CB8AC3E}">
        <p14:creationId xmlns:p14="http://schemas.microsoft.com/office/powerpoint/2010/main" val="131764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camioneta de color naranja&#10;&#10;Descripción generada automáticamente con confianza media">
            <a:extLst>
              <a:ext uri="{FF2B5EF4-FFF2-40B4-BE49-F238E27FC236}">
                <a16:creationId xmlns:a16="http://schemas.microsoft.com/office/drawing/2014/main" id="{9CCD4E3D-374B-8AB5-0A39-B12E8AD6F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DA7ACA63-35A7-D1B6-6F38-744D4085C1DE}"/>
              </a:ext>
            </a:extLst>
          </p:cNvPr>
          <p:cNvSpPr txBox="1"/>
          <p:nvPr/>
        </p:nvSpPr>
        <p:spPr>
          <a:xfrm>
            <a:off x="524372" y="4961285"/>
            <a:ext cx="8270240" cy="1477328"/>
          </a:xfrm>
          <a:prstGeom prst="rect">
            <a:avLst/>
          </a:prstGeom>
          <a:noFill/>
        </p:spPr>
        <p:txBody>
          <a:bodyPr wrap="square" rtlCol="0">
            <a:spAutoFit/>
          </a:bodyPr>
          <a:lstStyle/>
          <a:p>
            <a:r>
              <a:rPr lang="es-ES" sz="9000" dirty="0">
                <a:solidFill>
                  <a:schemeClr val="bg1"/>
                </a:solidFill>
                <a:latin typeface="VAG Rounded Std Thin" panose="020F0802020204020204" pitchFamily="34" charset="0"/>
              </a:rPr>
              <a:t>GRACIAS</a:t>
            </a:r>
          </a:p>
        </p:txBody>
      </p:sp>
      <p:sp>
        <p:nvSpPr>
          <p:cNvPr id="8" name="CuadroTexto 7">
            <a:extLst>
              <a:ext uri="{FF2B5EF4-FFF2-40B4-BE49-F238E27FC236}">
                <a16:creationId xmlns:a16="http://schemas.microsoft.com/office/drawing/2014/main" id="{55DC7A19-E0A1-815F-292B-5A47E46490BF}"/>
              </a:ext>
            </a:extLst>
          </p:cNvPr>
          <p:cNvSpPr txBox="1"/>
          <p:nvPr/>
        </p:nvSpPr>
        <p:spPr>
          <a:xfrm rot="16200000">
            <a:off x="-761113" y="5235341"/>
            <a:ext cx="1783839" cy="261610"/>
          </a:xfrm>
          <a:prstGeom prst="rect">
            <a:avLst/>
          </a:prstGeom>
          <a:noFill/>
        </p:spPr>
        <p:txBody>
          <a:bodyPr wrap="square" rtlCol="0">
            <a:spAutoFit/>
          </a:bodyPr>
          <a:lstStyle/>
          <a:p>
            <a:r>
              <a:rPr lang="es-CO" sz="1100" spc="300" dirty="0">
                <a:solidFill>
                  <a:schemeClr val="bg1"/>
                </a:solidFill>
              </a:rPr>
              <a:t>JULIO XX - 2022</a:t>
            </a:r>
          </a:p>
        </p:txBody>
      </p:sp>
      <p:cxnSp>
        <p:nvCxnSpPr>
          <p:cNvPr id="9" name="Conector recto 8">
            <a:extLst>
              <a:ext uri="{FF2B5EF4-FFF2-40B4-BE49-F238E27FC236}">
                <a16:creationId xmlns:a16="http://schemas.microsoft.com/office/drawing/2014/main" id="{ABCBEE2B-7A7D-1F18-B2E1-39E7C9803768}"/>
              </a:ext>
            </a:extLst>
          </p:cNvPr>
          <p:cNvCxnSpPr/>
          <p:nvPr/>
        </p:nvCxnSpPr>
        <p:spPr>
          <a:xfrm>
            <a:off x="6680200" y="4991100"/>
            <a:ext cx="0" cy="157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811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 Histograma&#10;&#10;Descripción generada automáticamente">
            <a:extLst>
              <a:ext uri="{FF2B5EF4-FFF2-40B4-BE49-F238E27FC236}">
                <a16:creationId xmlns:a16="http://schemas.microsoft.com/office/drawing/2014/main" id="{A00D742E-D7DC-A611-5136-E6CB8A7447AF}"/>
              </a:ext>
            </a:extLst>
          </p:cNvPr>
          <p:cNvPicPr>
            <a:picLocks noChangeAspect="1"/>
          </p:cNvPicPr>
          <p:nvPr/>
        </p:nvPicPr>
        <p:blipFill rotWithShape="1">
          <a:blip r:embed="rId3">
            <a:extLst>
              <a:ext uri="{28A0092B-C50C-407E-A947-70E740481C1C}">
                <a14:useLocalDpi xmlns:a14="http://schemas.microsoft.com/office/drawing/2010/main" val="0"/>
              </a:ext>
            </a:extLst>
          </a:blip>
          <a:srcRect l="1031"/>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CDB5AFAA-8249-2067-AFA6-D34D6A3903C0}"/>
              </a:ext>
            </a:extLst>
          </p:cNvPr>
          <p:cNvSpPr txBox="1"/>
          <p:nvPr/>
        </p:nvSpPr>
        <p:spPr>
          <a:xfrm>
            <a:off x="281861" y="5647024"/>
            <a:ext cx="8582739" cy="1077218"/>
          </a:xfrm>
          <a:prstGeom prst="rect">
            <a:avLst/>
          </a:prstGeom>
          <a:noFill/>
        </p:spPr>
        <p:txBody>
          <a:bodyPr wrap="square" rtlCol="0">
            <a:spAutoFit/>
          </a:bodyPr>
          <a:lstStyle/>
          <a:p>
            <a:r>
              <a:rPr lang="es-ES" sz="3200" b="1" spc="300" dirty="0">
                <a:solidFill>
                  <a:schemeClr val="bg1"/>
                </a:solidFill>
                <a:latin typeface="VAG Rounded Std Thin" panose="020F0802020204020204" pitchFamily="34" charset="0"/>
              </a:rPr>
              <a:t>INDICADORES</a:t>
            </a:r>
          </a:p>
          <a:p>
            <a:r>
              <a:rPr lang="es-ES" sz="3200" b="1" spc="300" dirty="0">
                <a:solidFill>
                  <a:schemeClr val="bg1"/>
                </a:solidFill>
                <a:latin typeface="VAG Rounded Std Thin" panose="020F0802020204020204" pitchFamily="34" charset="0"/>
              </a:rPr>
              <a:t>CUADRO DE MANDO INTEGRAL</a:t>
            </a:r>
          </a:p>
        </p:txBody>
      </p:sp>
      <p:sp>
        <p:nvSpPr>
          <p:cNvPr id="9" name="106 Pentágono">
            <a:hlinkClick r:id="" action="ppaction://noaction"/>
            <a:extLst>
              <a:ext uri="{FF2B5EF4-FFF2-40B4-BE49-F238E27FC236}">
                <a16:creationId xmlns:a16="http://schemas.microsoft.com/office/drawing/2014/main" id="{7E26ED9D-E5E0-4442-8D7D-15E2CA737CB6}"/>
              </a:ext>
            </a:extLst>
          </p:cNvPr>
          <p:cNvSpPr/>
          <p:nvPr/>
        </p:nvSpPr>
        <p:spPr>
          <a:xfrm>
            <a:off x="93215" y="239023"/>
            <a:ext cx="2602739" cy="942876"/>
          </a:xfrm>
          <a:prstGeom prst="homePlate">
            <a:avLst>
              <a:gd name="adj" fmla="val 17677"/>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Generación de valor</a:t>
            </a:r>
          </a:p>
        </p:txBody>
      </p:sp>
      <p:sp>
        <p:nvSpPr>
          <p:cNvPr id="10" name="107 Pentágono">
            <a:hlinkClick r:id="" action="ppaction://noaction"/>
            <a:extLst>
              <a:ext uri="{FF2B5EF4-FFF2-40B4-BE49-F238E27FC236}">
                <a16:creationId xmlns:a16="http://schemas.microsoft.com/office/drawing/2014/main" id="{713DE4E8-B9A7-42AB-A04F-5082D1E1E06E}"/>
              </a:ext>
            </a:extLst>
          </p:cNvPr>
          <p:cNvSpPr/>
          <p:nvPr/>
        </p:nvSpPr>
        <p:spPr>
          <a:xfrm>
            <a:off x="316718" y="1657590"/>
            <a:ext cx="2581086" cy="942877"/>
          </a:xfrm>
          <a:prstGeom prst="homePlate">
            <a:avLst>
              <a:gd name="adj" fmla="val 17677"/>
            </a:avLst>
          </a:prstGeom>
          <a:solidFill>
            <a:srgbClr val="92BD44"/>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Clientes y Mercados</a:t>
            </a:r>
          </a:p>
        </p:txBody>
      </p:sp>
      <p:sp>
        <p:nvSpPr>
          <p:cNvPr id="11" name="114 Pentágono">
            <a:hlinkClick r:id="" action="ppaction://noaction"/>
            <a:extLst>
              <a:ext uri="{FF2B5EF4-FFF2-40B4-BE49-F238E27FC236}">
                <a16:creationId xmlns:a16="http://schemas.microsoft.com/office/drawing/2014/main" id="{23B40460-51CB-4BA5-B9D1-33F979A8FA7B}"/>
              </a:ext>
            </a:extLst>
          </p:cNvPr>
          <p:cNvSpPr/>
          <p:nvPr/>
        </p:nvSpPr>
        <p:spPr>
          <a:xfrm>
            <a:off x="758597" y="2999958"/>
            <a:ext cx="2627339" cy="938809"/>
          </a:xfrm>
          <a:prstGeom prst="homePlate">
            <a:avLst>
              <a:gd name="adj" fmla="val 17677"/>
            </a:avLst>
          </a:prstGeom>
          <a:solidFill>
            <a:srgbClr val="EE772D"/>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Operaciones</a:t>
            </a:r>
          </a:p>
        </p:txBody>
      </p:sp>
      <p:sp>
        <p:nvSpPr>
          <p:cNvPr id="12" name="116 Pentágono">
            <a:hlinkClick r:id="" action="ppaction://noaction"/>
            <a:extLst>
              <a:ext uri="{FF2B5EF4-FFF2-40B4-BE49-F238E27FC236}">
                <a16:creationId xmlns:a16="http://schemas.microsoft.com/office/drawing/2014/main" id="{44957EE6-880C-46F6-B82C-4A88E571B8EC}"/>
              </a:ext>
            </a:extLst>
          </p:cNvPr>
          <p:cNvSpPr/>
          <p:nvPr/>
        </p:nvSpPr>
        <p:spPr>
          <a:xfrm>
            <a:off x="1347551" y="4258030"/>
            <a:ext cx="2625543" cy="930416"/>
          </a:xfrm>
          <a:prstGeom prst="homePlate">
            <a:avLst>
              <a:gd name="adj" fmla="val 17677"/>
            </a:avLst>
          </a:prstGeom>
          <a:solidFill>
            <a:srgbClr val="00B0F0"/>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Aprendizaje y Desarrollo</a:t>
            </a:r>
          </a:p>
        </p:txBody>
      </p:sp>
      <p:sp>
        <p:nvSpPr>
          <p:cNvPr id="13" name="Oval 28">
            <a:hlinkClick r:id="rId4" action="ppaction://hlinksldjump"/>
            <a:extLst>
              <a:ext uri="{FF2B5EF4-FFF2-40B4-BE49-F238E27FC236}">
                <a16:creationId xmlns:a16="http://schemas.microsoft.com/office/drawing/2014/main" id="{16935928-4525-467C-8231-808F2E38732C}"/>
              </a:ext>
            </a:extLst>
          </p:cNvPr>
          <p:cNvSpPr>
            <a:spLocks noChangeArrowheads="1"/>
          </p:cNvSpPr>
          <p:nvPr/>
        </p:nvSpPr>
        <p:spPr bwMode="auto">
          <a:xfrm>
            <a:off x="4850132" y="344961"/>
            <a:ext cx="1345240" cy="694912"/>
          </a:xfrm>
          <a:prstGeom prst="round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EBITDA</a:t>
            </a:r>
          </a:p>
        </p:txBody>
      </p:sp>
      <p:sp>
        <p:nvSpPr>
          <p:cNvPr id="14" name="Oval 28">
            <a:hlinkClick r:id="" action="ppaction://noaction"/>
            <a:extLst>
              <a:ext uri="{FF2B5EF4-FFF2-40B4-BE49-F238E27FC236}">
                <a16:creationId xmlns:a16="http://schemas.microsoft.com/office/drawing/2014/main" id="{1F086820-1067-4F5A-95AA-D3F964754798}"/>
              </a:ext>
            </a:extLst>
          </p:cNvPr>
          <p:cNvSpPr>
            <a:spLocks noChangeArrowheads="1"/>
          </p:cNvSpPr>
          <p:nvPr/>
        </p:nvSpPr>
        <p:spPr bwMode="auto">
          <a:xfrm>
            <a:off x="3212765" y="1701690"/>
            <a:ext cx="2074492" cy="862270"/>
          </a:xfrm>
          <a:prstGeom prst="roundRect">
            <a:avLst/>
          </a:prstGeom>
          <a:solidFill>
            <a:srgbClr val="92BD44"/>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Universalización</a:t>
            </a:r>
          </a:p>
        </p:txBody>
      </p:sp>
      <p:sp>
        <p:nvSpPr>
          <p:cNvPr id="15" name="Oval 28">
            <a:hlinkClick r:id="rId4" action="ppaction://hlinksldjump"/>
            <a:extLst>
              <a:ext uri="{FF2B5EF4-FFF2-40B4-BE49-F238E27FC236}">
                <a16:creationId xmlns:a16="http://schemas.microsoft.com/office/drawing/2014/main" id="{69155CA5-1B13-4073-8510-44F24FECDBBB}"/>
              </a:ext>
            </a:extLst>
          </p:cNvPr>
          <p:cNvSpPr>
            <a:spLocks noChangeArrowheads="1"/>
          </p:cNvSpPr>
          <p:nvPr/>
        </p:nvSpPr>
        <p:spPr bwMode="auto">
          <a:xfrm>
            <a:off x="8053675" y="360747"/>
            <a:ext cx="1520819" cy="666040"/>
          </a:xfrm>
          <a:prstGeom prst="round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Utilidad  Neta</a:t>
            </a:r>
          </a:p>
        </p:txBody>
      </p:sp>
      <p:sp>
        <p:nvSpPr>
          <p:cNvPr id="16" name="Oval 28">
            <a:hlinkClick r:id="rId4" action="ppaction://hlinksldjump"/>
            <a:extLst>
              <a:ext uri="{FF2B5EF4-FFF2-40B4-BE49-F238E27FC236}">
                <a16:creationId xmlns:a16="http://schemas.microsoft.com/office/drawing/2014/main" id="{40AB08E0-56E1-4DE3-8B6A-D83761B4743E}"/>
              </a:ext>
            </a:extLst>
          </p:cNvPr>
          <p:cNvSpPr>
            <a:spLocks noChangeArrowheads="1"/>
          </p:cNvSpPr>
          <p:nvPr/>
        </p:nvSpPr>
        <p:spPr bwMode="auto">
          <a:xfrm>
            <a:off x="6415245" y="358445"/>
            <a:ext cx="1435101" cy="676482"/>
          </a:xfrm>
          <a:prstGeom prst="round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Margen EBITDA</a:t>
            </a:r>
          </a:p>
        </p:txBody>
      </p:sp>
      <p:sp>
        <p:nvSpPr>
          <p:cNvPr id="17" name="Oval 28">
            <a:hlinkClick r:id="rId4" action="ppaction://hlinksldjump"/>
            <a:extLst>
              <a:ext uri="{FF2B5EF4-FFF2-40B4-BE49-F238E27FC236}">
                <a16:creationId xmlns:a16="http://schemas.microsoft.com/office/drawing/2014/main" id="{F9715868-5970-4DCA-ADA0-46F7F10996D2}"/>
              </a:ext>
            </a:extLst>
          </p:cNvPr>
          <p:cNvSpPr>
            <a:spLocks noChangeArrowheads="1"/>
          </p:cNvSpPr>
          <p:nvPr/>
        </p:nvSpPr>
        <p:spPr bwMode="auto">
          <a:xfrm>
            <a:off x="9777823" y="370956"/>
            <a:ext cx="1551160" cy="654253"/>
          </a:xfrm>
          <a:prstGeom prst="round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Margen Neto</a:t>
            </a:r>
          </a:p>
        </p:txBody>
      </p:sp>
      <p:sp>
        <p:nvSpPr>
          <p:cNvPr id="18" name="Oval 28">
            <a:hlinkClick r:id="rId5" action="ppaction://hlinksldjump"/>
            <a:extLst>
              <a:ext uri="{FF2B5EF4-FFF2-40B4-BE49-F238E27FC236}">
                <a16:creationId xmlns:a16="http://schemas.microsoft.com/office/drawing/2014/main" id="{387BCCAA-58C0-4BA1-B259-681C3EBA1EC6}"/>
              </a:ext>
            </a:extLst>
          </p:cNvPr>
          <p:cNvSpPr>
            <a:spLocks noChangeArrowheads="1"/>
          </p:cNvSpPr>
          <p:nvPr/>
        </p:nvSpPr>
        <p:spPr bwMode="auto">
          <a:xfrm>
            <a:off x="5733314" y="3227956"/>
            <a:ext cx="1806600" cy="629904"/>
          </a:xfrm>
          <a:prstGeom prst="roundRect">
            <a:avLst/>
          </a:prstGeom>
          <a:solidFill>
            <a:srgbClr val="EE772D"/>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Cartera en Mora</a:t>
            </a:r>
          </a:p>
        </p:txBody>
      </p:sp>
      <p:sp>
        <p:nvSpPr>
          <p:cNvPr id="19" name="Oval 28">
            <a:hlinkClick r:id="rId6" action="ppaction://hlinksldjump"/>
            <a:extLst>
              <a:ext uri="{FF2B5EF4-FFF2-40B4-BE49-F238E27FC236}">
                <a16:creationId xmlns:a16="http://schemas.microsoft.com/office/drawing/2014/main" id="{FB8D3593-A02E-4FC1-9FE8-239C8B36AE00}"/>
              </a:ext>
            </a:extLst>
          </p:cNvPr>
          <p:cNvSpPr>
            <a:spLocks noChangeArrowheads="1"/>
          </p:cNvSpPr>
          <p:nvPr/>
        </p:nvSpPr>
        <p:spPr bwMode="auto">
          <a:xfrm>
            <a:off x="3075991" y="361212"/>
            <a:ext cx="1546548" cy="673956"/>
          </a:xfrm>
          <a:prstGeom prst="round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 Ingresos</a:t>
            </a:r>
          </a:p>
        </p:txBody>
      </p:sp>
      <p:sp>
        <p:nvSpPr>
          <p:cNvPr id="20" name="Oval 28">
            <a:hlinkClick r:id="" action="ppaction://noaction"/>
            <a:extLst>
              <a:ext uri="{FF2B5EF4-FFF2-40B4-BE49-F238E27FC236}">
                <a16:creationId xmlns:a16="http://schemas.microsoft.com/office/drawing/2014/main" id="{E0C26E0F-C7B9-482B-B9C6-2821BBE19D3F}"/>
              </a:ext>
            </a:extLst>
          </p:cNvPr>
          <p:cNvSpPr>
            <a:spLocks noChangeArrowheads="1"/>
          </p:cNvSpPr>
          <p:nvPr/>
        </p:nvSpPr>
        <p:spPr bwMode="auto">
          <a:xfrm>
            <a:off x="5437888" y="1717203"/>
            <a:ext cx="1917277" cy="858921"/>
          </a:xfrm>
          <a:prstGeom prst="roundRect">
            <a:avLst/>
          </a:prstGeom>
          <a:solidFill>
            <a:srgbClr val="92BD44"/>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Continuidad barrido</a:t>
            </a:r>
            <a:r>
              <a:rPr kumimoji="0" lang="es-CO" b="1" i="0" u="none" strike="noStrike" kern="1200" cap="none" spc="0" normalizeH="0" noProof="0" dirty="0">
                <a:ln>
                  <a:noFill/>
                </a:ln>
                <a:solidFill>
                  <a:schemeClr val="bg1"/>
                </a:solidFill>
                <a:effectLst/>
                <a:uLnTx/>
                <a:uFillTx/>
                <a:latin typeface="Arial Rounded MT" panose="02000506050000020004" pitchFamily="2" charset="0"/>
                <a:sym typeface="Calibri"/>
              </a:rPr>
              <a:t> y l</a:t>
            </a: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impieza</a:t>
            </a:r>
          </a:p>
        </p:txBody>
      </p:sp>
      <p:sp>
        <p:nvSpPr>
          <p:cNvPr id="21" name="Oval 28">
            <a:hlinkClick r:id="rId5" action="ppaction://hlinksldjump"/>
            <a:extLst>
              <a:ext uri="{FF2B5EF4-FFF2-40B4-BE49-F238E27FC236}">
                <a16:creationId xmlns:a16="http://schemas.microsoft.com/office/drawing/2014/main" id="{6295601A-29AE-47A4-95B6-AFEFBFD09BD3}"/>
              </a:ext>
            </a:extLst>
          </p:cNvPr>
          <p:cNvSpPr>
            <a:spLocks noChangeArrowheads="1"/>
          </p:cNvSpPr>
          <p:nvPr/>
        </p:nvSpPr>
        <p:spPr bwMode="auto">
          <a:xfrm>
            <a:off x="3578246" y="3212005"/>
            <a:ext cx="1917277" cy="629904"/>
          </a:xfrm>
          <a:prstGeom prst="roundRect">
            <a:avLst/>
          </a:prstGeom>
          <a:solidFill>
            <a:srgbClr val="EE772D"/>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Participación en Cartera </a:t>
            </a:r>
          </a:p>
        </p:txBody>
      </p:sp>
      <p:sp>
        <p:nvSpPr>
          <p:cNvPr id="22" name="Oval 28">
            <a:hlinkClick r:id="rId7" action="ppaction://hlinksldjump"/>
            <a:extLst>
              <a:ext uri="{FF2B5EF4-FFF2-40B4-BE49-F238E27FC236}">
                <a16:creationId xmlns:a16="http://schemas.microsoft.com/office/drawing/2014/main" id="{E2987953-2ABA-4E6E-83A6-467BBE17C1C5}"/>
              </a:ext>
            </a:extLst>
          </p:cNvPr>
          <p:cNvSpPr>
            <a:spLocks noChangeArrowheads="1"/>
          </p:cNvSpPr>
          <p:nvPr/>
        </p:nvSpPr>
        <p:spPr bwMode="auto">
          <a:xfrm>
            <a:off x="7827876" y="3219268"/>
            <a:ext cx="1549460" cy="622641"/>
          </a:xfrm>
          <a:prstGeom prst="roundRect">
            <a:avLst/>
          </a:prstGeom>
          <a:solidFill>
            <a:srgbClr val="EE772D"/>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ILI</a:t>
            </a:r>
          </a:p>
        </p:txBody>
      </p:sp>
      <p:sp>
        <p:nvSpPr>
          <p:cNvPr id="23" name="Oval 28">
            <a:hlinkClick r:id="rId5" action="ppaction://hlinksldjump"/>
            <a:extLst>
              <a:ext uri="{FF2B5EF4-FFF2-40B4-BE49-F238E27FC236}">
                <a16:creationId xmlns:a16="http://schemas.microsoft.com/office/drawing/2014/main" id="{3CB91CA3-646E-40B1-9E6C-ED48BA57B5CA}"/>
              </a:ext>
            </a:extLst>
          </p:cNvPr>
          <p:cNvSpPr>
            <a:spLocks noChangeArrowheads="1"/>
          </p:cNvSpPr>
          <p:nvPr/>
        </p:nvSpPr>
        <p:spPr bwMode="auto">
          <a:xfrm>
            <a:off x="9444111" y="1716390"/>
            <a:ext cx="1080244" cy="862270"/>
          </a:xfrm>
          <a:prstGeom prst="roundRect">
            <a:avLst/>
          </a:prstGeom>
          <a:solidFill>
            <a:srgbClr val="92BD44"/>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Quejas</a:t>
            </a:r>
          </a:p>
        </p:txBody>
      </p:sp>
      <p:sp>
        <p:nvSpPr>
          <p:cNvPr id="24" name="Oval 28">
            <a:hlinkClick r:id="rId5" action="ppaction://hlinksldjump"/>
            <a:extLst>
              <a:ext uri="{FF2B5EF4-FFF2-40B4-BE49-F238E27FC236}">
                <a16:creationId xmlns:a16="http://schemas.microsoft.com/office/drawing/2014/main" id="{49B33E80-EA03-45B6-84A6-11E9194A7BF5}"/>
              </a:ext>
            </a:extLst>
          </p:cNvPr>
          <p:cNvSpPr>
            <a:spLocks noChangeArrowheads="1"/>
          </p:cNvSpPr>
          <p:nvPr/>
        </p:nvSpPr>
        <p:spPr bwMode="auto">
          <a:xfrm>
            <a:off x="10674986" y="1710810"/>
            <a:ext cx="1409700" cy="839098"/>
          </a:xfrm>
          <a:prstGeom prst="roundRect">
            <a:avLst/>
          </a:prstGeom>
          <a:solidFill>
            <a:srgbClr val="92BD44"/>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Reclamos</a:t>
            </a:r>
          </a:p>
        </p:txBody>
      </p:sp>
      <p:sp>
        <p:nvSpPr>
          <p:cNvPr id="25" name="Oval 28">
            <a:hlinkClick r:id="" action="ppaction://noaction"/>
            <a:extLst>
              <a:ext uri="{FF2B5EF4-FFF2-40B4-BE49-F238E27FC236}">
                <a16:creationId xmlns:a16="http://schemas.microsoft.com/office/drawing/2014/main" id="{518B1C06-3F57-40AE-8FB0-E6E5B4665384}"/>
              </a:ext>
            </a:extLst>
          </p:cNvPr>
          <p:cNvSpPr>
            <a:spLocks noChangeArrowheads="1"/>
          </p:cNvSpPr>
          <p:nvPr/>
        </p:nvSpPr>
        <p:spPr bwMode="auto">
          <a:xfrm>
            <a:off x="7574239" y="1712257"/>
            <a:ext cx="1650799" cy="864445"/>
          </a:xfrm>
          <a:prstGeom prst="roundRect">
            <a:avLst/>
          </a:prstGeom>
          <a:solidFill>
            <a:srgbClr val="92BD44"/>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chemeClr val="bg1"/>
                </a:solidFill>
                <a:effectLst/>
                <a:uLnTx/>
                <a:uFillTx/>
                <a:latin typeface="Arial Rounded MT" panose="02000506050000020004" pitchFamily="2" charset="0"/>
                <a:sym typeface="Calibri"/>
              </a:rPr>
              <a:t>Continuidad en recolección</a:t>
            </a:r>
            <a:endParaRPr kumimoji="0" lang="es-CO" sz="1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Rounded MT" panose="02000506050000020004" pitchFamily="2" charset="0"/>
              <a:sym typeface="Calibri"/>
            </a:endParaRPr>
          </a:p>
        </p:txBody>
      </p:sp>
      <p:sp>
        <p:nvSpPr>
          <p:cNvPr id="26" name="Oval 28">
            <a:hlinkClick r:id="" action="ppaction://noaction"/>
            <a:extLst>
              <a:ext uri="{FF2B5EF4-FFF2-40B4-BE49-F238E27FC236}">
                <a16:creationId xmlns:a16="http://schemas.microsoft.com/office/drawing/2014/main" id="{FB1EB10E-24D1-454F-8DF3-AA179BDE8B10}"/>
              </a:ext>
            </a:extLst>
          </p:cNvPr>
          <p:cNvSpPr>
            <a:spLocks noChangeArrowheads="1"/>
          </p:cNvSpPr>
          <p:nvPr/>
        </p:nvSpPr>
        <p:spPr bwMode="auto">
          <a:xfrm>
            <a:off x="9634760" y="3219268"/>
            <a:ext cx="1549137" cy="622641"/>
          </a:xfrm>
          <a:prstGeom prst="roundRect">
            <a:avLst/>
          </a:prstGeom>
          <a:solidFill>
            <a:srgbClr val="EE772D"/>
          </a:solidFill>
          <a:ln>
            <a:noFill/>
          </a:ln>
          <a:effectLst/>
          <a:scene3d>
            <a:camera prst="orthographicFront">
              <a:rot lat="0" lon="0" rev="0"/>
            </a:camera>
            <a:lightRig rig="threePt" dir="t">
              <a:rot lat="0" lon="0" rev="12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prstClr val="white"/>
                </a:solidFill>
                <a:effectLst/>
                <a:uLnTx/>
                <a:uFillTx/>
                <a:latin typeface="Arial Rounded MT" panose="02000506050000020004" pitchFamily="2" charset="0"/>
                <a:sym typeface="Calibri"/>
              </a:rPr>
              <a:t>Inversiones</a:t>
            </a:r>
          </a:p>
        </p:txBody>
      </p:sp>
      <p:sp>
        <p:nvSpPr>
          <p:cNvPr id="27" name="Oval 28">
            <a:hlinkClick r:id="" action="ppaction://noaction"/>
            <a:extLst>
              <a:ext uri="{FF2B5EF4-FFF2-40B4-BE49-F238E27FC236}">
                <a16:creationId xmlns:a16="http://schemas.microsoft.com/office/drawing/2014/main" id="{EBF07A7E-C107-4F97-BF29-F26B0C1C1A64}"/>
              </a:ext>
            </a:extLst>
          </p:cNvPr>
          <p:cNvSpPr>
            <a:spLocks noChangeArrowheads="1"/>
          </p:cNvSpPr>
          <p:nvPr/>
        </p:nvSpPr>
        <p:spPr bwMode="auto">
          <a:xfrm>
            <a:off x="4120043" y="4320669"/>
            <a:ext cx="7964642" cy="828637"/>
          </a:xfrm>
          <a:prstGeom prst="roundRect">
            <a:avLst/>
          </a:prstGeom>
          <a:solidFill>
            <a:srgbClr val="00B0F0"/>
          </a:solidFill>
          <a:ln>
            <a:noFill/>
          </a:ln>
          <a:effectLst/>
          <a:scene3d>
            <a:camera prst="orthographicFront">
              <a:rot lat="0" lon="0" rev="0"/>
            </a:camera>
            <a:lightRig rig="balanced" dir="t">
              <a:rot lat="0" lon="0" rev="8700000"/>
            </a:lightRig>
          </a:scene3d>
          <a:sp3d/>
        </p:spPr>
        <p:txBody>
          <a:bodyPr lIns="91411" tIns="45706" rIns="91411" bIns="45706" anchor="ctr"/>
          <a:lstStyle/>
          <a:p>
            <a:pPr lvl="0" algn="ctr">
              <a:defRPr/>
            </a:pPr>
            <a:r>
              <a:rPr lang="es-CO" b="1" dirty="0">
                <a:solidFill>
                  <a:schemeClr val="bg1"/>
                </a:solidFill>
                <a:latin typeface="Arial Rounded MT" panose="02000506050000020004" pitchFamily="2" charset="0"/>
              </a:rPr>
              <a:t>A la fecha con objetivos e indicadores para Grupo EPM y EPM, seguimiento Trimestral y Anual, pendiente despliegue para Negocios y Filiales</a:t>
            </a:r>
          </a:p>
        </p:txBody>
      </p:sp>
      <p:sp>
        <p:nvSpPr>
          <p:cNvPr id="28" name="Diagrama de flujo: conector 27">
            <a:hlinkClick r:id="rId8" action="ppaction://hlinksldjump"/>
            <a:extLst>
              <a:ext uri="{FF2B5EF4-FFF2-40B4-BE49-F238E27FC236}">
                <a16:creationId xmlns:a16="http://schemas.microsoft.com/office/drawing/2014/main" id="{7E434C25-7616-4055-8A74-A53C0F60F3B8}"/>
              </a:ext>
            </a:extLst>
          </p:cNvPr>
          <p:cNvSpPr/>
          <p:nvPr/>
        </p:nvSpPr>
        <p:spPr>
          <a:xfrm>
            <a:off x="4392462" y="377729"/>
            <a:ext cx="201983" cy="195153"/>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29" name="Diagrama de flujo: conector 28">
            <a:hlinkClick r:id="rId9" action="ppaction://hlinksldjump"/>
            <a:extLst>
              <a:ext uri="{FF2B5EF4-FFF2-40B4-BE49-F238E27FC236}">
                <a16:creationId xmlns:a16="http://schemas.microsoft.com/office/drawing/2014/main" id="{193D5B33-F99A-4779-B354-EE6A0638D6DF}"/>
              </a:ext>
            </a:extLst>
          </p:cNvPr>
          <p:cNvSpPr/>
          <p:nvPr/>
        </p:nvSpPr>
        <p:spPr>
          <a:xfrm>
            <a:off x="5016831" y="1724662"/>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Diagrama de flujo: conector 29">
            <a:hlinkClick r:id="rId10" action="ppaction://hlinksldjump"/>
            <a:extLst>
              <a:ext uri="{FF2B5EF4-FFF2-40B4-BE49-F238E27FC236}">
                <a16:creationId xmlns:a16="http://schemas.microsoft.com/office/drawing/2014/main" id="{48952F7E-3DB3-4287-896E-2037EBCDA8CD}"/>
              </a:ext>
            </a:extLst>
          </p:cNvPr>
          <p:cNvSpPr/>
          <p:nvPr/>
        </p:nvSpPr>
        <p:spPr>
          <a:xfrm>
            <a:off x="10958814" y="3240135"/>
            <a:ext cx="201983" cy="195153"/>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Diagrama de flujo: conector 30">
            <a:hlinkClick r:id="rId11" action="ppaction://hlinksldjump"/>
            <a:extLst>
              <a:ext uri="{FF2B5EF4-FFF2-40B4-BE49-F238E27FC236}">
                <a16:creationId xmlns:a16="http://schemas.microsoft.com/office/drawing/2014/main" id="{BD325BD1-F363-4BD6-A43A-660BE2550E25}"/>
              </a:ext>
            </a:extLst>
          </p:cNvPr>
          <p:cNvSpPr/>
          <p:nvPr/>
        </p:nvSpPr>
        <p:spPr>
          <a:xfrm>
            <a:off x="7113526" y="1760810"/>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2" name="Diagrama de flujo: conector 31">
            <a:hlinkClick r:id="rId12" action="ppaction://hlinksldjump"/>
            <a:extLst>
              <a:ext uri="{FF2B5EF4-FFF2-40B4-BE49-F238E27FC236}">
                <a16:creationId xmlns:a16="http://schemas.microsoft.com/office/drawing/2014/main" id="{D39A2BC2-6706-425C-908F-09777AB5DF98}"/>
              </a:ext>
            </a:extLst>
          </p:cNvPr>
          <p:cNvSpPr/>
          <p:nvPr/>
        </p:nvSpPr>
        <p:spPr>
          <a:xfrm>
            <a:off x="7278182" y="3293129"/>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Diagrama de flujo: conector 32">
            <a:hlinkClick r:id="rId4" action="ppaction://hlinksldjump"/>
            <a:extLst>
              <a:ext uri="{FF2B5EF4-FFF2-40B4-BE49-F238E27FC236}">
                <a16:creationId xmlns:a16="http://schemas.microsoft.com/office/drawing/2014/main" id="{292CD258-4A2E-4BE5-A878-2B20BC61E6D2}"/>
              </a:ext>
            </a:extLst>
          </p:cNvPr>
          <p:cNvSpPr/>
          <p:nvPr/>
        </p:nvSpPr>
        <p:spPr>
          <a:xfrm>
            <a:off x="5948574" y="377729"/>
            <a:ext cx="201983" cy="195153"/>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4" name="Diagrama de flujo: conector 33">
            <a:hlinkClick r:id="rId4" action="ppaction://hlinksldjump"/>
            <a:extLst>
              <a:ext uri="{FF2B5EF4-FFF2-40B4-BE49-F238E27FC236}">
                <a16:creationId xmlns:a16="http://schemas.microsoft.com/office/drawing/2014/main" id="{78854292-2A11-4064-90DF-1956D0D484F2}"/>
              </a:ext>
            </a:extLst>
          </p:cNvPr>
          <p:cNvSpPr/>
          <p:nvPr/>
        </p:nvSpPr>
        <p:spPr>
          <a:xfrm>
            <a:off x="7603663" y="377729"/>
            <a:ext cx="201983" cy="195153"/>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5" name="Diagrama de flujo: conector 34">
            <a:hlinkClick r:id="rId13" action="ppaction://hlinksldjump"/>
            <a:extLst>
              <a:ext uri="{FF2B5EF4-FFF2-40B4-BE49-F238E27FC236}">
                <a16:creationId xmlns:a16="http://schemas.microsoft.com/office/drawing/2014/main" id="{7DA9CB95-049A-4297-A457-B492BFA4408A}"/>
              </a:ext>
            </a:extLst>
          </p:cNvPr>
          <p:cNvSpPr/>
          <p:nvPr/>
        </p:nvSpPr>
        <p:spPr>
          <a:xfrm>
            <a:off x="9323230" y="377729"/>
            <a:ext cx="201983" cy="195153"/>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6" name="Diagrama de flujo: conector 35">
            <a:hlinkClick r:id="" action="ppaction://noaction"/>
            <a:extLst>
              <a:ext uri="{FF2B5EF4-FFF2-40B4-BE49-F238E27FC236}">
                <a16:creationId xmlns:a16="http://schemas.microsoft.com/office/drawing/2014/main" id="{746A83DE-8FA3-4A73-8627-52EAB9A6439C}"/>
              </a:ext>
            </a:extLst>
          </p:cNvPr>
          <p:cNvSpPr/>
          <p:nvPr/>
        </p:nvSpPr>
        <p:spPr>
          <a:xfrm>
            <a:off x="11059805" y="418627"/>
            <a:ext cx="201983" cy="195153"/>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7" name="Diagrama de flujo: conector 36">
            <a:hlinkClick r:id="rId14" action="ppaction://hlinksldjump"/>
            <a:extLst>
              <a:ext uri="{FF2B5EF4-FFF2-40B4-BE49-F238E27FC236}">
                <a16:creationId xmlns:a16="http://schemas.microsoft.com/office/drawing/2014/main" id="{2BF24CE7-9279-4B6B-94A3-86CDF120C5C2}"/>
              </a:ext>
            </a:extLst>
          </p:cNvPr>
          <p:cNvSpPr/>
          <p:nvPr/>
        </p:nvSpPr>
        <p:spPr>
          <a:xfrm>
            <a:off x="8986227" y="1760809"/>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8" name="Diagrama de flujo: conector 37">
            <a:hlinkClick r:id="rId15" action="ppaction://hlinksldjump"/>
            <a:extLst>
              <a:ext uri="{FF2B5EF4-FFF2-40B4-BE49-F238E27FC236}">
                <a16:creationId xmlns:a16="http://schemas.microsoft.com/office/drawing/2014/main" id="{AC78CA18-5236-4D32-B7A1-E67CD3DB5687}"/>
              </a:ext>
            </a:extLst>
          </p:cNvPr>
          <p:cNvSpPr/>
          <p:nvPr/>
        </p:nvSpPr>
        <p:spPr>
          <a:xfrm>
            <a:off x="10263111" y="1760808"/>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39" name="Diagrama de flujo: conector 38">
            <a:hlinkClick r:id="rId16" action="ppaction://hlinksldjump"/>
            <a:extLst>
              <a:ext uri="{FF2B5EF4-FFF2-40B4-BE49-F238E27FC236}">
                <a16:creationId xmlns:a16="http://schemas.microsoft.com/office/drawing/2014/main" id="{3C6C07D7-59EB-40D6-8373-290DF115DB91}"/>
              </a:ext>
            </a:extLst>
          </p:cNvPr>
          <p:cNvSpPr/>
          <p:nvPr/>
        </p:nvSpPr>
        <p:spPr>
          <a:xfrm>
            <a:off x="11829617" y="1760808"/>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40" name="Diagrama de flujo: conector 39">
            <a:hlinkClick r:id="rId17" action="ppaction://hlinksldjump"/>
            <a:extLst>
              <a:ext uri="{FF2B5EF4-FFF2-40B4-BE49-F238E27FC236}">
                <a16:creationId xmlns:a16="http://schemas.microsoft.com/office/drawing/2014/main" id="{BA81780B-09A9-4B31-A2C8-23CAA81409AF}"/>
              </a:ext>
            </a:extLst>
          </p:cNvPr>
          <p:cNvSpPr/>
          <p:nvPr/>
        </p:nvSpPr>
        <p:spPr>
          <a:xfrm>
            <a:off x="5252850" y="3271626"/>
            <a:ext cx="201983" cy="195153"/>
          </a:xfrm>
          <a:prstGeom prst="flowChartConnector">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41" name="Diagrama de flujo: conector 40">
            <a:hlinkClick r:id="rId7" action="ppaction://hlinksldjump"/>
            <a:extLst>
              <a:ext uri="{FF2B5EF4-FFF2-40B4-BE49-F238E27FC236}">
                <a16:creationId xmlns:a16="http://schemas.microsoft.com/office/drawing/2014/main" id="{D06587C4-1072-4B24-8DEB-9ABAD246C2DF}"/>
              </a:ext>
            </a:extLst>
          </p:cNvPr>
          <p:cNvSpPr/>
          <p:nvPr/>
        </p:nvSpPr>
        <p:spPr>
          <a:xfrm>
            <a:off x="9120162" y="3240135"/>
            <a:ext cx="201983" cy="195153"/>
          </a:xfrm>
          <a:prstGeom prst="flowChartConnector">
            <a:avLst/>
          </a:prstGeom>
          <a:solidFill>
            <a:srgbClr val="92D050"/>
          </a:solidFill>
          <a:ln>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Tree>
    <p:extLst>
      <p:ext uri="{BB962C8B-B14F-4D97-AF65-F5344CB8AC3E}">
        <p14:creationId xmlns:p14="http://schemas.microsoft.com/office/powerpoint/2010/main" val="268330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C250471-F37C-35C5-2FD6-E3A8C9E1B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893"/>
            <a:ext cx="12192000" cy="6858000"/>
          </a:xfrm>
          <a:prstGeom prst="rect">
            <a:avLst/>
          </a:prstGeom>
        </p:spPr>
      </p:pic>
      <p:sp>
        <p:nvSpPr>
          <p:cNvPr id="7" name="CuadroTexto 6">
            <a:hlinkClick r:id="rId3" action="ppaction://hlinksldjump"/>
            <a:extLst>
              <a:ext uri="{FF2B5EF4-FFF2-40B4-BE49-F238E27FC236}">
                <a16:creationId xmlns:a16="http://schemas.microsoft.com/office/drawing/2014/main" id="{66E157EE-88EE-DA4D-F7BC-A3193009A73E}"/>
              </a:ext>
            </a:extLst>
          </p:cNvPr>
          <p:cNvSpPr txBox="1"/>
          <p:nvPr/>
        </p:nvSpPr>
        <p:spPr>
          <a:xfrm>
            <a:off x="172719" y="-66826"/>
            <a:ext cx="5222241" cy="523220"/>
          </a:xfrm>
          <a:prstGeom prst="rect">
            <a:avLst/>
          </a:prstGeom>
          <a:noFill/>
        </p:spPr>
        <p:txBody>
          <a:bodyPr wrap="square" rtlCol="0">
            <a:spAutoFit/>
          </a:bodyPr>
          <a:lstStyle/>
          <a:p>
            <a:r>
              <a:rPr lang="es-ES" sz="2800" b="1" spc="300" dirty="0">
                <a:solidFill>
                  <a:srgbClr val="EE750A"/>
                </a:solidFill>
                <a:latin typeface="VAG Rounded Std Thin" panose="020F0802020204020204" pitchFamily="34" charset="0"/>
              </a:rPr>
              <a:t>INGRESOS</a:t>
            </a:r>
          </a:p>
        </p:txBody>
      </p:sp>
      <p:sp>
        <p:nvSpPr>
          <p:cNvPr id="8" name="CuadroTexto 7">
            <a:extLst>
              <a:ext uri="{FF2B5EF4-FFF2-40B4-BE49-F238E27FC236}">
                <a16:creationId xmlns:a16="http://schemas.microsoft.com/office/drawing/2014/main" id="{F8B7FA69-5B13-2F1F-67EC-EBF827331782}"/>
              </a:ext>
            </a:extLst>
          </p:cNvPr>
          <p:cNvSpPr txBox="1"/>
          <p:nvPr/>
        </p:nvSpPr>
        <p:spPr>
          <a:xfrm>
            <a:off x="4228969" y="5637184"/>
            <a:ext cx="5557520" cy="954107"/>
          </a:xfrm>
          <a:prstGeom prst="rect">
            <a:avLst/>
          </a:prstGeom>
          <a:noFill/>
        </p:spPr>
        <p:txBody>
          <a:bodyPr wrap="square" rtlCol="0">
            <a:spAutoFit/>
          </a:bodyPr>
          <a:lstStyle/>
          <a:p>
            <a:pPr lvl="0" algn="just"/>
            <a:r>
              <a:rPr lang="es-CO" sz="2000" b="1" i="1" u="sng" dirty="0">
                <a:solidFill>
                  <a:schemeClr val="bg1"/>
                </a:solidFill>
              </a:rPr>
              <a:t>Otros Ingresos </a:t>
            </a:r>
            <a:r>
              <a:rPr lang="es-CO" dirty="0">
                <a:solidFill>
                  <a:schemeClr val="bg1"/>
                </a:solidFill>
              </a:rPr>
              <a:t>: </a:t>
            </a:r>
            <a:r>
              <a:rPr lang="es-CO" i="1" dirty="0">
                <a:solidFill>
                  <a:schemeClr val="bg1"/>
                </a:solidFill>
              </a:rPr>
              <a:t>Recuperaciones, Aprovechamientos, Otros Ingresos y Recuperaciones  NO EFECTIVAS  </a:t>
            </a:r>
            <a:r>
              <a:rPr lang="es-CO" b="1" i="1" dirty="0">
                <a:solidFill>
                  <a:schemeClr val="bg1"/>
                </a:solidFill>
              </a:rPr>
              <a:t>$ 1.699 millones</a:t>
            </a:r>
            <a:endParaRPr lang="es-MX" b="1" i="1" dirty="0">
              <a:solidFill>
                <a:schemeClr val="bg1"/>
              </a:solidFill>
            </a:endParaRPr>
          </a:p>
        </p:txBody>
      </p:sp>
      <p:sp>
        <p:nvSpPr>
          <p:cNvPr id="6" name="106 Pentágono">
            <a:hlinkClick r:id="" action="ppaction://noaction"/>
            <a:extLst>
              <a:ext uri="{FF2B5EF4-FFF2-40B4-BE49-F238E27FC236}">
                <a16:creationId xmlns:a16="http://schemas.microsoft.com/office/drawing/2014/main" id="{836EFD8D-3D8A-4478-9EDD-688EDEAC2204}"/>
              </a:ext>
            </a:extLst>
          </p:cNvPr>
          <p:cNvSpPr/>
          <p:nvPr/>
        </p:nvSpPr>
        <p:spPr>
          <a:xfrm>
            <a:off x="5394960" y="-191093"/>
            <a:ext cx="6797040" cy="669047"/>
          </a:xfrm>
          <a:prstGeom prst="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VAG Rounded Std Thin" panose="020F0802020204020204"/>
                <a:sym typeface="Calibri"/>
              </a:rPr>
              <a:t>Generación de Valor</a:t>
            </a:r>
          </a:p>
        </p:txBody>
      </p:sp>
      <p:sp>
        <p:nvSpPr>
          <p:cNvPr id="9" name="CuadroTexto 8">
            <a:extLst>
              <a:ext uri="{FF2B5EF4-FFF2-40B4-BE49-F238E27FC236}">
                <a16:creationId xmlns:a16="http://schemas.microsoft.com/office/drawing/2014/main" id="{734A83D3-52D8-4F33-8820-18C225E3C661}"/>
              </a:ext>
            </a:extLst>
          </p:cNvPr>
          <p:cNvSpPr txBox="1"/>
          <p:nvPr/>
        </p:nvSpPr>
        <p:spPr>
          <a:xfrm>
            <a:off x="4283799" y="3969866"/>
            <a:ext cx="7833360" cy="677108"/>
          </a:xfrm>
          <a:prstGeom prst="rect">
            <a:avLst/>
          </a:prstGeom>
          <a:noFill/>
        </p:spPr>
        <p:txBody>
          <a:bodyPr wrap="square" rtlCol="0">
            <a:spAutoFit/>
          </a:bodyPr>
          <a:lstStyle/>
          <a:p>
            <a:pPr algn="just"/>
            <a:r>
              <a:rPr lang="es-CO" sz="2000" b="1" i="1" u="sng" dirty="0">
                <a:solidFill>
                  <a:schemeClr val="bg1"/>
                </a:solidFill>
              </a:rPr>
              <a:t>Ingresos Netos (Servicios de Aseo) </a:t>
            </a:r>
            <a:r>
              <a:rPr lang="es-CO" sz="2000" b="1" i="1" dirty="0">
                <a:solidFill>
                  <a:schemeClr val="bg1"/>
                </a:solidFill>
              </a:rPr>
              <a:t> </a:t>
            </a:r>
            <a:r>
              <a:rPr lang="es-CO" dirty="0">
                <a:solidFill>
                  <a:schemeClr val="bg1"/>
                </a:solidFill>
              </a:rPr>
              <a:t>: </a:t>
            </a:r>
            <a:r>
              <a:rPr lang="es-MX" b="1" i="1" dirty="0">
                <a:solidFill>
                  <a:schemeClr val="bg1"/>
                </a:solidFill>
              </a:rPr>
              <a:t>Ejecución del 82% del ingreso</a:t>
            </a:r>
            <a:r>
              <a:rPr lang="es-MX" i="1" dirty="0">
                <a:solidFill>
                  <a:schemeClr val="bg1"/>
                </a:solidFill>
              </a:rPr>
              <a:t>, que equivalen a </a:t>
            </a:r>
            <a:r>
              <a:rPr lang="es-MX" b="1" i="1" dirty="0">
                <a:solidFill>
                  <a:schemeClr val="bg1"/>
                </a:solidFill>
              </a:rPr>
              <a:t>$ 29.4</a:t>
            </a:r>
            <a:r>
              <a:rPr lang="es-MX" i="1" dirty="0">
                <a:solidFill>
                  <a:schemeClr val="bg1"/>
                </a:solidFill>
              </a:rPr>
              <a:t>34 por debajo del presupuesto.</a:t>
            </a:r>
            <a:endParaRPr lang="es-MX" b="1" i="1" dirty="0">
              <a:solidFill>
                <a:schemeClr val="bg1"/>
              </a:solidFill>
            </a:endParaRPr>
          </a:p>
        </p:txBody>
      </p:sp>
      <p:sp>
        <p:nvSpPr>
          <p:cNvPr id="11" name="CuadroTexto 10">
            <a:extLst>
              <a:ext uri="{FF2B5EF4-FFF2-40B4-BE49-F238E27FC236}">
                <a16:creationId xmlns:a16="http://schemas.microsoft.com/office/drawing/2014/main" id="{E7D99990-D58D-4C9C-BD02-03BF63666645}"/>
              </a:ext>
            </a:extLst>
          </p:cNvPr>
          <p:cNvSpPr txBox="1"/>
          <p:nvPr/>
        </p:nvSpPr>
        <p:spPr>
          <a:xfrm>
            <a:off x="4287520" y="4602408"/>
            <a:ext cx="7833360" cy="369332"/>
          </a:xfrm>
          <a:prstGeom prst="rect">
            <a:avLst/>
          </a:prstGeom>
          <a:noFill/>
        </p:spPr>
        <p:txBody>
          <a:bodyPr wrap="square">
            <a:spAutoFit/>
          </a:bodyPr>
          <a:lstStyle/>
          <a:p>
            <a:r>
              <a:rPr lang="es-MX" b="1" i="1" dirty="0">
                <a:solidFill>
                  <a:schemeClr val="bg1"/>
                </a:solidFill>
              </a:rPr>
              <a:t>Incumplimiento Modificación tarifaria DF </a:t>
            </a:r>
            <a:r>
              <a:rPr lang="es-MX" i="1" dirty="0">
                <a:solidFill>
                  <a:schemeClr val="bg1"/>
                </a:solidFill>
              </a:rPr>
              <a:t>presupuestada desde enero 2022</a:t>
            </a:r>
            <a:r>
              <a:rPr lang="es-MX" b="1" i="1" dirty="0">
                <a:solidFill>
                  <a:schemeClr val="bg1"/>
                </a:solidFill>
              </a:rPr>
              <a:t>.</a:t>
            </a:r>
          </a:p>
        </p:txBody>
      </p:sp>
      <p:sp>
        <p:nvSpPr>
          <p:cNvPr id="12" name="CuadroTexto 11">
            <a:extLst>
              <a:ext uri="{FF2B5EF4-FFF2-40B4-BE49-F238E27FC236}">
                <a16:creationId xmlns:a16="http://schemas.microsoft.com/office/drawing/2014/main" id="{00C62EB9-1BF3-4154-873A-9994E4CA9029}"/>
              </a:ext>
            </a:extLst>
          </p:cNvPr>
          <p:cNvSpPr txBox="1"/>
          <p:nvPr/>
        </p:nvSpPr>
        <p:spPr>
          <a:xfrm>
            <a:off x="4287520" y="4882382"/>
            <a:ext cx="6207760" cy="369332"/>
          </a:xfrm>
          <a:prstGeom prst="rect">
            <a:avLst/>
          </a:prstGeom>
          <a:noFill/>
        </p:spPr>
        <p:txBody>
          <a:bodyPr wrap="square">
            <a:spAutoFit/>
          </a:bodyPr>
          <a:lstStyle/>
          <a:p>
            <a:r>
              <a:rPr lang="es-MX" b="1" i="1" dirty="0">
                <a:solidFill>
                  <a:schemeClr val="bg1"/>
                </a:solidFill>
              </a:rPr>
              <a:t>Descuento antigüedad vehículos – R&amp;T.</a:t>
            </a:r>
          </a:p>
        </p:txBody>
      </p:sp>
      <p:sp>
        <p:nvSpPr>
          <p:cNvPr id="13" name="CuadroTexto 12">
            <a:extLst>
              <a:ext uri="{FF2B5EF4-FFF2-40B4-BE49-F238E27FC236}">
                <a16:creationId xmlns:a16="http://schemas.microsoft.com/office/drawing/2014/main" id="{E8FE7956-E333-49F2-A72C-A9E683BC5F63}"/>
              </a:ext>
            </a:extLst>
          </p:cNvPr>
          <p:cNvSpPr txBox="1"/>
          <p:nvPr/>
        </p:nvSpPr>
        <p:spPr>
          <a:xfrm>
            <a:off x="4287520" y="5207502"/>
            <a:ext cx="6248400" cy="369332"/>
          </a:xfrm>
          <a:prstGeom prst="rect">
            <a:avLst/>
          </a:prstGeom>
          <a:noFill/>
        </p:spPr>
        <p:txBody>
          <a:bodyPr wrap="square">
            <a:spAutoFit/>
          </a:bodyPr>
          <a:lstStyle/>
          <a:p>
            <a:r>
              <a:rPr lang="es-MX" b="1" i="1" dirty="0">
                <a:solidFill>
                  <a:schemeClr val="bg1"/>
                </a:solidFill>
              </a:rPr>
              <a:t>Descuento por factor de productividad 1,495% - </a:t>
            </a:r>
            <a:r>
              <a:rPr lang="es-MX" b="1" i="1" dirty="0" err="1">
                <a:solidFill>
                  <a:schemeClr val="bg1"/>
                </a:solidFill>
              </a:rPr>
              <a:t>Mz</a:t>
            </a:r>
            <a:r>
              <a:rPr lang="es-MX" b="1" i="1" dirty="0">
                <a:solidFill>
                  <a:schemeClr val="bg1"/>
                </a:solidFill>
              </a:rPr>
              <a:t> 2022. </a:t>
            </a:r>
          </a:p>
        </p:txBody>
      </p:sp>
      <p:graphicFrame>
        <p:nvGraphicFramePr>
          <p:cNvPr id="14" name="Gráfico 13">
            <a:extLst>
              <a:ext uri="{FF2B5EF4-FFF2-40B4-BE49-F238E27FC236}">
                <a16:creationId xmlns:a16="http://schemas.microsoft.com/office/drawing/2014/main" id="{00000000-0008-0000-0C00-00000D000000}"/>
              </a:ext>
            </a:extLst>
          </p:cNvPr>
          <p:cNvGraphicFramePr>
            <a:graphicFrameLocks/>
          </p:cNvGraphicFramePr>
          <p:nvPr>
            <p:extLst>
              <p:ext uri="{D42A27DB-BD31-4B8C-83A1-F6EECF244321}">
                <p14:modId xmlns:p14="http://schemas.microsoft.com/office/powerpoint/2010/main" val="1565867154"/>
              </p:ext>
            </p:extLst>
          </p:nvPr>
        </p:nvGraphicFramePr>
        <p:xfrm>
          <a:off x="4228969" y="856162"/>
          <a:ext cx="7949674" cy="3060047"/>
        </p:xfrm>
        <a:graphic>
          <a:graphicData uri="http://schemas.openxmlformats.org/drawingml/2006/chart">
            <c:chart xmlns:c="http://schemas.openxmlformats.org/drawingml/2006/chart" xmlns:r="http://schemas.openxmlformats.org/officeDocument/2006/relationships" r:id="rId4"/>
          </a:graphicData>
        </a:graphic>
      </p:graphicFrame>
      <p:sp>
        <p:nvSpPr>
          <p:cNvPr id="16" name="CuadroTexto 15">
            <a:extLst>
              <a:ext uri="{FF2B5EF4-FFF2-40B4-BE49-F238E27FC236}">
                <a16:creationId xmlns:a16="http://schemas.microsoft.com/office/drawing/2014/main" id="{734C99DC-0DFD-451C-B6F9-EE3BEFB7E462}"/>
              </a:ext>
            </a:extLst>
          </p:cNvPr>
          <p:cNvSpPr txBox="1"/>
          <p:nvPr/>
        </p:nvSpPr>
        <p:spPr>
          <a:xfrm>
            <a:off x="5105182" y="449081"/>
            <a:ext cx="6253654" cy="461665"/>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es-CO" sz="2400" b="1" dirty="0"/>
              <a:t>Ingresos por Servicio de aseo</a:t>
            </a:r>
          </a:p>
        </p:txBody>
      </p:sp>
      <p:sp>
        <p:nvSpPr>
          <p:cNvPr id="17" name="Rectángulo 16">
            <a:extLst>
              <a:ext uri="{FF2B5EF4-FFF2-40B4-BE49-F238E27FC236}">
                <a16:creationId xmlns:a16="http://schemas.microsoft.com/office/drawing/2014/main" id="{D2689759-A224-400C-8B3D-E2958AA44E8C}"/>
              </a:ext>
            </a:extLst>
          </p:cNvPr>
          <p:cNvSpPr/>
          <p:nvPr/>
        </p:nvSpPr>
        <p:spPr>
          <a:xfrm>
            <a:off x="5528686" y="1046271"/>
            <a:ext cx="431528"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96%</a:t>
            </a:r>
          </a:p>
        </p:txBody>
      </p:sp>
      <p:sp>
        <p:nvSpPr>
          <p:cNvPr id="18" name="Rectángulo 17">
            <a:extLst>
              <a:ext uri="{FF2B5EF4-FFF2-40B4-BE49-F238E27FC236}">
                <a16:creationId xmlns:a16="http://schemas.microsoft.com/office/drawing/2014/main" id="{6D2C7371-A544-4700-955A-E10F20A4E87C}"/>
              </a:ext>
            </a:extLst>
          </p:cNvPr>
          <p:cNvSpPr/>
          <p:nvPr/>
        </p:nvSpPr>
        <p:spPr>
          <a:xfrm>
            <a:off x="6196566" y="1434715"/>
            <a:ext cx="503664"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107%</a:t>
            </a:r>
          </a:p>
        </p:txBody>
      </p:sp>
      <p:sp>
        <p:nvSpPr>
          <p:cNvPr id="19" name="Rectángulo 18">
            <a:extLst>
              <a:ext uri="{FF2B5EF4-FFF2-40B4-BE49-F238E27FC236}">
                <a16:creationId xmlns:a16="http://schemas.microsoft.com/office/drawing/2014/main" id="{CFF77ED3-8225-40A8-9239-BA1FCC92F903}"/>
              </a:ext>
            </a:extLst>
          </p:cNvPr>
          <p:cNvSpPr/>
          <p:nvPr/>
        </p:nvSpPr>
        <p:spPr>
          <a:xfrm>
            <a:off x="6892505" y="2310459"/>
            <a:ext cx="431529"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dirty="0">
                <a:ln/>
                <a:solidFill>
                  <a:schemeClr val="accent2"/>
                </a:solidFill>
              </a:rPr>
              <a:t>33</a:t>
            </a:r>
            <a:r>
              <a:rPr lang="es-ES" sz="1100" b="1" cap="none" spc="0" dirty="0">
                <a:ln/>
                <a:solidFill>
                  <a:schemeClr val="accent2"/>
                </a:solidFill>
                <a:effectLst/>
              </a:rPr>
              <a:t>%</a:t>
            </a:r>
          </a:p>
        </p:txBody>
      </p:sp>
      <p:sp>
        <p:nvSpPr>
          <p:cNvPr id="20" name="Rectángulo 19">
            <a:extLst>
              <a:ext uri="{FF2B5EF4-FFF2-40B4-BE49-F238E27FC236}">
                <a16:creationId xmlns:a16="http://schemas.microsoft.com/office/drawing/2014/main" id="{EA6D8952-6A46-4018-92AE-66C1FFCDF146}"/>
              </a:ext>
            </a:extLst>
          </p:cNvPr>
          <p:cNvSpPr/>
          <p:nvPr/>
        </p:nvSpPr>
        <p:spPr>
          <a:xfrm>
            <a:off x="7556513" y="1957531"/>
            <a:ext cx="431529"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97%</a:t>
            </a:r>
          </a:p>
        </p:txBody>
      </p:sp>
      <p:sp>
        <p:nvSpPr>
          <p:cNvPr id="21" name="Rectángulo 20">
            <a:extLst>
              <a:ext uri="{FF2B5EF4-FFF2-40B4-BE49-F238E27FC236}">
                <a16:creationId xmlns:a16="http://schemas.microsoft.com/office/drawing/2014/main" id="{EC37862F-4638-4EB8-AF3D-B94B661E328D}"/>
              </a:ext>
            </a:extLst>
          </p:cNvPr>
          <p:cNvSpPr/>
          <p:nvPr/>
        </p:nvSpPr>
        <p:spPr>
          <a:xfrm>
            <a:off x="8361951" y="1147516"/>
            <a:ext cx="431529"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dirty="0">
                <a:ln/>
                <a:solidFill>
                  <a:schemeClr val="accent2"/>
                </a:solidFill>
              </a:rPr>
              <a:t>35</a:t>
            </a:r>
            <a:r>
              <a:rPr lang="es-ES" sz="1100" b="1" cap="none" spc="0" dirty="0">
                <a:ln/>
                <a:solidFill>
                  <a:schemeClr val="accent2"/>
                </a:solidFill>
                <a:effectLst/>
              </a:rPr>
              <a:t>%</a:t>
            </a:r>
          </a:p>
        </p:txBody>
      </p:sp>
      <p:sp>
        <p:nvSpPr>
          <p:cNvPr id="23" name="Rectángulo 22">
            <a:extLst>
              <a:ext uri="{FF2B5EF4-FFF2-40B4-BE49-F238E27FC236}">
                <a16:creationId xmlns:a16="http://schemas.microsoft.com/office/drawing/2014/main" id="{7C1DAB72-E1BB-450D-8779-0095A2A6EA61}"/>
              </a:ext>
            </a:extLst>
          </p:cNvPr>
          <p:cNvSpPr/>
          <p:nvPr/>
        </p:nvSpPr>
        <p:spPr>
          <a:xfrm>
            <a:off x="8935772" y="1691538"/>
            <a:ext cx="503664"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107%</a:t>
            </a:r>
          </a:p>
        </p:txBody>
      </p:sp>
      <p:sp>
        <p:nvSpPr>
          <p:cNvPr id="24" name="Rectángulo 23">
            <a:extLst>
              <a:ext uri="{FF2B5EF4-FFF2-40B4-BE49-F238E27FC236}">
                <a16:creationId xmlns:a16="http://schemas.microsoft.com/office/drawing/2014/main" id="{A85A5613-8DA1-4425-BF66-79C04AD79661}"/>
              </a:ext>
            </a:extLst>
          </p:cNvPr>
          <p:cNvSpPr/>
          <p:nvPr/>
        </p:nvSpPr>
        <p:spPr>
          <a:xfrm>
            <a:off x="9691343" y="2198121"/>
            <a:ext cx="431529"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88%</a:t>
            </a:r>
          </a:p>
        </p:txBody>
      </p:sp>
      <p:sp>
        <p:nvSpPr>
          <p:cNvPr id="25" name="Rectángulo 24">
            <a:extLst>
              <a:ext uri="{FF2B5EF4-FFF2-40B4-BE49-F238E27FC236}">
                <a16:creationId xmlns:a16="http://schemas.microsoft.com/office/drawing/2014/main" id="{87C8CE2E-5909-4798-AED7-6D5C0CE3CBAC}"/>
              </a:ext>
            </a:extLst>
          </p:cNvPr>
          <p:cNvSpPr/>
          <p:nvPr/>
        </p:nvSpPr>
        <p:spPr>
          <a:xfrm>
            <a:off x="10355351" y="1981931"/>
            <a:ext cx="431529"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97%</a:t>
            </a:r>
          </a:p>
        </p:txBody>
      </p:sp>
      <p:sp>
        <p:nvSpPr>
          <p:cNvPr id="26" name="Rectángulo 25">
            <a:extLst>
              <a:ext uri="{FF2B5EF4-FFF2-40B4-BE49-F238E27FC236}">
                <a16:creationId xmlns:a16="http://schemas.microsoft.com/office/drawing/2014/main" id="{1C6DD75A-5D3D-4E62-BD88-33AB1BF200ED}"/>
              </a:ext>
            </a:extLst>
          </p:cNvPr>
          <p:cNvSpPr/>
          <p:nvPr/>
        </p:nvSpPr>
        <p:spPr>
          <a:xfrm>
            <a:off x="11063754" y="1691538"/>
            <a:ext cx="503664"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100" b="1" cap="none" spc="0" dirty="0">
                <a:ln/>
                <a:solidFill>
                  <a:schemeClr val="accent2"/>
                </a:solidFill>
                <a:effectLst/>
              </a:rPr>
              <a:t>103%</a:t>
            </a:r>
          </a:p>
        </p:txBody>
      </p:sp>
      <p:graphicFrame>
        <p:nvGraphicFramePr>
          <p:cNvPr id="22" name="Tabla 21">
            <a:extLst>
              <a:ext uri="{FF2B5EF4-FFF2-40B4-BE49-F238E27FC236}">
                <a16:creationId xmlns:a16="http://schemas.microsoft.com/office/drawing/2014/main" id="{E74A0FC0-48CA-4CFB-A125-9D3277D43A78}"/>
              </a:ext>
            </a:extLst>
          </p:cNvPr>
          <p:cNvGraphicFramePr>
            <a:graphicFrameLocks noGrp="1"/>
          </p:cNvGraphicFramePr>
          <p:nvPr>
            <p:extLst>
              <p:ext uri="{D42A27DB-BD31-4B8C-83A1-F6EECF244321}">
                <p14:modId xmlns:p14="http://schemas.microsoft.com/office/powerpoint/2010/main" val="1435606870"/>
              </p:ext>
            </p:extLst>
          </p:nvPr>
        </p:nvGraphicFramePr>
        <p:xfrm>
          <a:off x="76212" y="390295"/>
          <a:ext cx="5028970" cy="692726"/>
        </p:xfrm>
        <a:graphic>
          <a:graphicData uri="http://schemas.openxmlformats.org/drawingml/2006/table">
            <a:tbl>
              <a:tblPr firstRow="1"/>
              <a:tblGrid>
                <a:gridCol w="970219">
                  <a:extLst>
                    <a:ext uri="{9D8B030D-6E8A-4147-A177-3AD203B41FA5}">
                      <a16:colId xmlns:a16="http://schemas.microsoft.com/office/drawing/2014/main" val="3806570166"/>
                    </a:ext>
                  </a:extLst>
                </a:gridCol>
                <a:gridCol w="970219">
                  <a:extLst>
                    <a:ext uri="{9D8B030D-6E8A-4147-A177-3AD203B41FA5}">
                      <a16:colId xmlns:a16="http://schemas.microsoft.com/office/drawing/2014/main" val="88675392"/>
                    </a:ext>
                  </a:extLst>
                </a:gridCol>
                <a:gridCol w="1148094">
                  <a:extLst>
                    <a:ext uri="{9D8B030D-6E8A-4147-A177-3AD203B41FA5}">
                      <a16:colId xmlns:a16="http://schemas.microsoft.com/office/drawing/2014/main" val="4251205891"/>
                    </a:ext>
                  </a:extLst>
                </a:gridCol>
                <a:gridCol w="970219">
                  <a:extLst>
                    <a:ext uri="{9D8B030D-6E8A-4147-A177-3AD203B41FA5}">
                      <a16:colId xmlns:a16="http://schemas.microsoft.com/office/drawing/2014/main" val="1534084244"/>
                    </a:ext>
                  </a:extLst>
                </a:gridCol>
                <a:gridCol w="970219">
                  <a:extLst>
                    <a:ext uri="{9D8B030D-6E8A-4147-A177-3AD203B41FA5}">
                      <a16:colId xmlns:a16="http://schemas.microsoft.com/office/drawing/2014/main" val="2124152693"/>
                    </a:ext>
                  </a:extLst>
                </a:gridCol>
              </a:tblGrid>
              <a:tr h="417455">
                <a:tc>
                  <a:txBody>
                    <a:bodyPr/>
                    <a:lstStyle/>
                    <a:p>
                      <a:pPr algn="ctr" rtl="0" fontAlgn="ctr"/>
                      <a:r>
                        <a:rPr lang="es-MX" sz="11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Meta del </a:t>
                      </a:r>
                    </a:p>
                    <a:p>
                      <a:pPr algn="ctr" rtl="0" fontAlgn="ctr"/>
                      <a:r>
                        <a:rPr lang="es-MX" sz="1100" b="1" i="0" u="none" strike="noStrike" dirty="0">
                          <a:solidFill>
                            <a:schemeClr val="bg1"/>
                          </a:solidFill>
                          <a:effectLst/>
                          <a:latin typeface="Arial Rounded MT Bold" panose="020F0704030504030204" pitchFamily="34" charset="0"/>
                        </a:rPr>
                        <a:t>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3158943928"/>
                  </a:ext>
                </a:extLst>
              </a:tr>
              <a:tr h="275271">
                <a:tc>
                  <a:txBody>
                    <a:bodyPr/>
                    <a:lstStyle/>
                    <a:p>
                      <a:pPr algn="ctr" rtl="0" fontAlgn="b"/>
                      <a:r>
                        <a:rPr lang="es-CO" sz="1100" b="1" i="1" u="none" strike="noStrike" dirty="0">
                          <a:solidFill>
                            <a:schemeClr val="bg1">
                              <a:lumMod val="50000"/>
                            </a:schemeClr>
                          </a:solidFill>
                          <a:effectLst/>
                          <a:latin typeface="Arial Rounded MT Bold" panose="020F0704030504030204" pitchFamily="34" charset="0"/>
                        </a:rPr>
                        <a:t>$  340.720</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$ 23.495</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$ 140.853</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100" b="1" i="1" u="none" strike="noStrike" dirty="0">
                          <a:solidFill>
                            <a:schemeClr val="bg1">
                              <a:lumMod val="50000"/>
                            </a:schemeClr>
                          </a:solidFill>
                          <a:effectLst/>
                          <a:latin typeface="Arial Rounded MT Bold" panose="020F0704030504030204" pitchFamily="34" charset="0"/>
                        </a:rPr>
                        <a:t>$ 169.007</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 $ 28.154</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3221183"/>
                  </a:ext>
                </a:extLst>
              </a:tr>
            </a:tbl>
          </a:graphicData>
        </a:graphic>
      </p:graphicFrame>
    </p:spTree>
    <p:extLst>
      <p:ext uri="{BB962C8B-B14F-4D97-AF65-F5344CB8AC3E}">
        <p14:creationId xmlns:p14="http://schemas.microsoft.com/office/powerpoint/2010/main" val="96984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imagen editada de una persona&#10;&#10;Descripción generada automáticamente con confianza baja">
            <a:extLst>
              <a:ext uri="{FF2B5EF4-FFF2-40B4-BE49-F238E27FC236}">
                <a16:creationId xmlns:a16="http://schemas.microsoft.com/office/drawing/2014/main" id="{9C3CEE81-6271-A076-F477-D26E7A122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uadroTexto 7">
            <a:hlinkClick r:id="rId3" action="ppaction://hlinksldjump"/>
            <a:extLst>
              <a:ext uri="{FF2B5EF4-FFF2-40B4-BE49-F238E27FC236}">
                <a16:creationId xmlns:a16="http://schemas.microsoft.com/office/drawing/2014/main" id="{F8644E38-71FD-5EE2-35AF-7CEEC1617516}"/>
              </a:ext>
            </a:extLst>
          </p:cNvPr>
          <p:cNvSpPr txBox="1"/>
          <p:nvPr/>
        </p:nvSpPr>
        <p:spPr>
          <a:xfrm>
            <a:off x="5588930" y="713816"/>
            <a:ext cx="6368460"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EBITDA y Mg EBITDA</a:t>
            </a:r>
          </a:p>
        </p:txBody>
      </p:sp>
      <p:sp>
        <p:nvSpPr>
          <p:cNvPr id="6" name="106 Pentágono">
            <a:hlinkClick r:id="" action="ppaction://noaction"/>
            <a:extLst>
              <a:ext uri="{FF2B5EF4-FFF2-40B4-BE49-F238E27FC236}">
                <a16:creationId xmlns:a16="http://schemas.microsoft.com/office/drawing/2014/main" id="{3BE7EAD4-AB76-4AB4-B5A5-B3FA5D426139}"/>
              </a:ext>
            </a:extLst>
          </p:cNvPr>
          <p:cNvSpPr/>
          <p:nvPr/>
        </p:nvSpPr>
        <p:spPr>
          <a:xfrm>
            <a:off x="5344160" y="0"/>
            <a:ext cx="6847840" cy="669047"/>
          </a:xfrm>
          <a:prstGeom prst="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VAG Rounded Std Thin" panose="020F0802020204020204"/>
                <a:sym typeface="Calibri"/>
              </a:rPr>
              <a:t>Generación de Valor</a:t>
            </a:r>
          </a:p>
        </p:txBody>
      </p:sp>
      <p:graphicFrame>
        <p:nvGraphicFramePr>
          <p:cNvPr id="9" name="Tabla 8">
            <a:extLst>
              <a:ext uri="{FF2B5EF4-FFF2-40B4-BE49-F238E27FC236}">
                <a16:creationId xmlns:a16="http://schemas.microsoft.com/office/drawing/2014/main" id="{6C5AE27B-E317-4DD1-AE9F-D4CD5E30DBED}"/>
              </a:ext>
            </a:extLst>
          </p:cNvPr>
          <p:cNvGraphicFramePr>
            <a:graphicFrameLocks noGrp="1"/>
          </p:cNvGraphicFramePr>
          <p:nvPr>
            <p:extLst>
              <p:ext uri="{D42A27DB-BD31-4B8C-83A1-F6EECF244321}">
                <p14:modId xmlns:p14="http://schemas.microsoft.com/office/powerpoint/2010/main" val="3160215670"/>
              </p:ext>
            </p:extLst>
          </p:nvPr>
        </p:nvGraphicFramePr>
        <p:xfrm>
          <a:off x="5593641" y="6136640"/>
          <a:ext cx="4013201" cy="620778"/>
        </p:xfrm>
        <a:graphic>
          <a:graphicData uri="http://schemas.openxmlformats.org/drawingml/2006/table">
            <a:tbl>
              <a:tblPr firstRow="1"/>
              <a:tblGrid>
                <a:gridCol w="959331">
                  <a:extLst>
                    <a:ext uri="{9D8B030D-6E8A-4147-A177-3AD203B41FA5}">
                      <a16:colId xmlns:a16="http://schemas.microsoft.com/office/drawing/2014/main" val="3806570166"/>
                    </a:ext>
                  </a:extLst>
                </a:gridCol>
                <a:gridCol w="1135208">
                  <a:extLst>
                    <a:ext uri="{9D8B030D-6E8A-4147-A177-3AD203B41FA5}">
                      <a16:colId xmlns:a16="http://schemas.microsoft.com/office/drawing/2014/main" val="4251205891"/>
                    </a:ext>
                  </a:extLst>
                </a:gridCol>
                <a:gridCol w="959331">
                  <a:extLst>
                    <a:ext uri="{9D8B030D-6E8A-4147-A177-3AD203B41FA5}">
                      <a16:colId xmlns:a16="http://schemas.microsoft.com/office/drawing/2014/main" val="1534084244"/>
                    </a:ext>
                  </a:extLst>
                </a:gridCol>
                <a:gridCol w="959331">
                  <a:extLst>
                    <a:ext uri="{9D8B030D-6E8A-4147-A177-3AD203B41FA5}">
                      <a16:colId xmlns:a16="http://schemas.microsoft.com/office/drawing/2014/main" val="2124152693"/>
                    </a:ext>
                  </a:extLst>
                </a:gridCol>
              </a:tblGrid>
              <a:tr h="294736">
                <a:tc>
                  <a:txBody>
                    <a:bodyPr/>
                    <a:lstStyle/>
                    <a:p>
                      <a:pPr algn="ctr" rtl="0" fontAlgn="ctr"/>
                      <a:r>
                        <a:rPr lang="es-MX" sz="1200" b="1" i="0" u="none" strike="noStrike" dirty="0">
                          <a:solidFill>
                            <a:schemeClr val="bg1"/>
                          </a:solidFill>
                          <a:effectLst/>
                          <a:latin typeface="VAG Rounded Std Thin" panose="020F0802020204020204"/>
                        </a:rPr>
                        <a:t>Meta 2022</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200" b="1" i="0" u="none" strike="noStrike" dirty="0">
                          <a:solidFill>
                            <a:schemeClr val="bg1"/>
                          </a:solidFill>
                          <a:effectLst/>
                          <a:latin typeface="VAG Rounded Std Thin" panose="020F0802020204020204"/>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200" b="1" i="0" u="none" strike="noStrike" dirty="0">
                          <a:solidFill>
                            <a:schemeClr val="bg1"/>
                          </a:solidFill>
                          <a:effectLst/>
                          <a:latin typeface="VAG Rounded Std Thin" panose="020F0802020204020204"/>
                        </a:rPr>
                        <a:t>Meta del </a:t>
                      </a:r>
                    </a:p>
                    <a:p>
                      <a:pPr algn="ctr" rtl="0" fontAlgn="ctr"/>
                      <a:r>
                        <a:rPr lang="es-MX" sz="1200" b="1" i="0" u="none" strike="noStrike" dirty="0">
                          <a:solidFill>
                            <a:schemeClr val="bg1"/>
                          </a:solidFill>
                          <a:effectLst/>
                          <a:latin typeface="VAG Rounded Std Thin" panose="020F0802020204020204"/>
                        </a:rPr>
                        <a:t>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200" b="1" i="0" u="none" strike="noStrike" dirty="0">
                          <a:solidFill>
                            <a:schemeClr val="bg1"/>
                          </a:solidFill>
                          <a:effectLst/>
                          <a:latin typeface="VAG Rounded Std Thin" panose="020F0802020204020204"/>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3158943928"/>
                  </a:ext>
                </a:extLst>
              </a:tr>
              <a:tr h="248668">
                <a:tc>
                  <a:txBody>
                    <a:bodyPr/>
                    <a:lstStyle/>
                    <a:p>
                      <a:pPr algn="ctr" rtl="0" fontAlgn="b"/>
                      <a:r>
                        <a:rPr lang="es-CO" sz="1400" b="1" i="1" u="none" strike="noStrike" dirty="0">
                          <a:solidFill>
                            <a:schemeClr val="bg1">
                              <a:lumMod val="50000"/>
                            </a:schemeClr>
                          </a:solidFill>
                          <a:effectLst/>
                          <a:latin typeface="VAG Rounded Std Thin" panose="020F0802020204020204"/>
                        </a:rPr>
                        <a:t>$ 119.459</a:t>
                      </a:r>
                      <a:endParaRPr lang="es-MX" sz="1400" b="1" i="1" u="none" strike="noStrike" dirty="0">
                        <a:solidFill>
                          <a:schemeClr val="bg1">
                            <a:lumMod val="50000"/>
                          </a:schemeClr>
                        </a:solidFill>
                        <a:effectLst/>
                        <a:latin typeface="VAG Rounded Std Thin" panose="020F0802020204020204"/>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1" u="none" strike="noStrike" dirty="0">
                          <a:solidFill>
                            <a:schemeClr val="bg1">
                              <a:lumMod val="50000"/>
                            </a:schemeClr>
                          </a:solidFill>
                          <a:effectLst/>
                          <a:latin typeface="VAG Rounded Std Thin" panose="020F0802020204020204"/>
                        </a:rPr>
                        <a:t>$  30.760</a:t>
                      </a:r>
                      <a:endParaRPr lang="es-MX" sz="1400" b="1" i="1" u="none" strike="noStrike" dirty="0">
                        <a:solidFill>
                          <a:schemeClr val="bg1">
                            <a:lumMod val="50000"/>
                          </a:schemeClr>
                        </a:solidFill>
                        <a:effectLst/>
                        <a:latin typeface="VAG Rounded Std Thin" panose="020F0802020204020204"/>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CO" sz="1400" b="1" i="1" u="none" strike="noStrike" dirty="0">
                          <a:solidFill>
                            <a:schemeClr val="bg1">
                              <a:lumMod val="50000"/>
                            </a:schemeClr>
                          </a:solidFill>
                          <a:effectLst/>
                          <a:latin typeface="VAG Rounded Std Thin" panose="020F0802020204020204"/>
                        </a:rPr>
                        <a:t>$  58.929</a:t>
                      </a:r>
                      <a:endParaRPr lang="es-MX" sz="1400" b="1" i="1" u="none" strike="noStrike" dirty="0">
                        <a:solidFill>
                          <a:schemeClr val="bg1">
                            <a:lumMod val="50000"/>
                          </a:schemeClr>
                        </a:solidFill>
                        <a:effectLst/>
                        <a:latin typeface="VAG Rounded Std Thin" panose="020F0802020204020204"/>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CO" sz="1400" b="1" i="1" u="none" strike="noStrike" dirty="0">
                          <a:solidFill>
                            <a:schemeClr val="bg1">
                              <a:lumMod val="50000"/>
                            </a:schemeClr>
                          </a:solidFill>
                          <a:effectLst/>
                          <a:latin typeface="VAG Rounded Std Thin" panose="020F0802020204020204"/>
                        </a:rPr>
                        <a:t>-$ 28.169</a:t>
                      </a:r>
                      <a:endParaRPr lang="es-MX" sz="1400" b="1" i="1" u="none" strike="noStrike" dirty="0">
                        <a:solidFill>
                          <a:schemeClr val="bg1">
                            <a:lumMod val="50000"/>
                          </a:schemeClr>
                        </a:solidFill>
                        <a:effectLst/>
                        <a:latin typeface="VAG Rounded Std Thin" panose="020F0802020204020204"/>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03221183"/>
                  </a:ext>
                </a:extLst>
              </a:tr>
            </a:tbl>
          </a:graphicData>
        </a:graphic>
      </p:graphicFrame>
      <p:sp>
        <p:nvSpPr>
          <p:cNvPr id="10" name="CuadroTexto 9">
            <a:extLst>
              <a:ext uri="{FF2B5EF4-FFF2-40B4-BE49-F238E27FC236}">
                <a16:creationId xmlns:a16="http://schemas.microsoft.com/office/drawing/2014/main" id="{B5210689-C6EE-4E3D-B5FD-10A53FA3610B}"/>
              </a:ext>
            </a:extLst>
          </p:cNvPr>
          <p:cNvSpPr txBox="1"/>
          <p:nvPr/>
        </p:nvSpPr>
        <p:spPr>
          <a:xfrm>
            <a:off x="5669430" y="4306015"/>
            <a:ext cx="5941769" cy="646331"/>
          </a:xfrm>
          <a:prstGeom prst="rect">
            <a:avLst/>
          </a:prstGeom>
          <a:noFill/>
        </p:spPr>
        <p:txBody>
          <a:bodyPr wrap="square" rtlCol="0">
            <a:spAutoFit/>
          </a:bodyPr>
          <a:lstStyle/>
          <a:p>
            <a:pPr algn="just"/>
            <a:r>
              <a:rPr lang="es-CO" b="1" i="1" dirty="0">
                <a:solidFill>
                  <a:schemeClr val="accent2"/>
                </a:solidFill>
              </a:rPr>
              <a:t>Menores ingresos efectivos</a:t>
            </a:r>
            <a:r>
              <a:rPr lang="es-CO" b="1" i="1" dirty="0">
                <a:solidFill>
                  <a:schemeClr val="tx1">
                    <a:lumMod val="75000"/>
                    <a:lumOff val="25000"/>
                  </a:schemeClr>
                </a:solidFill>
              </a:rPr>
              <a:t> </a:t>
            </a:r>
            <a:r>
              <a:rPr lang="es-CO" dirty="0">
                <a:solidFill>
                  <a:schemeClr val="tx1">
                    <a:lumMod val="75000"/>
                    <a:lumOff val="25000"/>
                  </a:schemeClr>
                </a:solidFill>
              </a:rPr>
              <a:t>por no incorporación de Modificación Tarifaria a partir de Enero 2022</a:t>
            </a:r>
          </a:p>
        </p:txBody>
      </p:sp>
      <p:graphicFrame>
        <p:nvGraphicFramePr>
          <p:cNvPr id="11" name="Gráfico 10">
            <a:extLst>
              <a:ext uri="{FF2B5EF4-FFF2-40B4-BE49-F238E27FC236}">
                <a16:creationId xmlns:a16="http://schemas.microsoft.com/office/drawing/2014/main" id="{07C125FC-9871-42A9-9F9B-F830191DDA50}"/>
              </a:ext>
            </a:extLst>
          </p:cNvPr>
          <p:cNvGraphicFramePr>
            <a:graphicFrameLocks/>
          </p:cNvGraphicFramePr>
          <p:nvPr>
            <p:extLst>
              <p:ext uri="{D42A27DB-BD31-4B8C-83A1-F6EECF244321}">
                <p14:modId xmlns:p14="http://schemas.microsoft.com/office/powerpoint/2010/main" val="2109917719"/>
              </p:ext>
            </p:extLst>
          </p:nvPr>
        </p:nvGraphicFramePr>
        <p:xfrm>
          <a:off x="5925261" y="1038419"/>
          <a:ext cx="5835815" cy="3191297"/>
        </p:xfrm>
        <a:graphic>
          <a:graphicData uri="http://schemas.openxmlformats.org/drawingml/2006/chart">
            <c:chart xmlns:c="http://schemas.openxmlformats.org/drawingml/2006/chart" xmlns:r="http://schemas.openxmlformats.org/officeDocument/2006/relationships" r:id="rId4"/>
          </a:graphicData>
        </a:graphic>
      </p:graphicFrame>
      <p:sp>
        <p:nvSpPr>
          <p:cNvPr id="12" name="CuadroTexto 11">
            <a:extLst>
              <a:ext uri="{FF2B5EF4-FFF2-40B4-BE49-F238E27FC236}">
                <a16:creationId xmlns:a16="http://schemas.microsoft.com/office/drawing/2014/main" id="{432760F7-CC44-45DE-AA48-977590948FB6}"/>
              </a:ext>
            </a:extLst>
          </p:cNvPr>
          <p:cNvSpPr txBox="1"/>
          <p:nvPr/>
        </p:nvSpPr>
        <p:spPr>
          <a:xfrm>
            <a:off x="5669430" y="5090844"/>
            <a:ext cx="5941769" cy="646331"/>
          </a:xfrm>
          <a:prstGeom prst="rect">
            <a:avLst/>
          </a:prstGeom>
          <a:noFill/>
        </p:spPr>
        <p:txBody>
          <a:bodyPr wrap="square">
            <a:spAutoFit/>
          </a:bodyPr>
          <a:lstStyle/>
          <a:p>
            <a:pPr algn="just"/>
            <a:r>
              <a:rPr lang="es-MX" b="1" i="1" dirty="0">
                <a:solidFill>
                  <a:schemeClr val="accent2"/>
                </a:solidFill>
              </a:rPr>
              <a:t>Cumplimiento de costos y gastos efectivos</a:t>
            </a:r>
            <a:r>
              <a:rPr lang="es-MX" b="1" i="1" dirty="0">
                <a:solidFill>
                  <a:schemeClr val="tx1">
                    <a:lumMod val="75000"/>
                    <a:lumOff val="25000"/>
                  </a:schemeClr>
                </a:solidFill>
              </a:rPr>
              <a:t> </a:t>
            </a:r>
            <a:r>
              <a:rPr lang="es-MX" dirty="0">
                <a:solidFill>
                  <a:schemeClr val="tx1">
                    <a:lumMod val="75000"/>
                    <a:lumOff val="25000"/>
                  </a:schemeClr>
                </a:solidFill>
              </a:rPr>
              <a:t>llegando a una ejecución del 99.2%.</a:t>
            </a:r>
          </a:p>
        </p:txBody>
      </p:sp>
    </p:spTree>
    <p:extLst>
      <p:ext uri="{BB962C8B-B14F-4D97-AF65-F5344CB8AC3E}">
        <p14:creationId xmlns:p14="http://schemas.microsoft.com/office/powerpoint/2010/main" val="165671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persona con una playera de color naranja&#10;&#10;Descripción generada automáticamente con confianza media">
            <a:extLst>
              <a:ext uri="{FF2B5EF4-FFF2-40B4-BE49-F238E27FC236}">
                <a16:creationId xmlns:a16="http://schemas.microsoft.com/office/drawing/2014/main" id="{580BF7B3-0DA7-8F4C-FCE2-5FC3A0585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0"/>
            <a:ext cx="12192000" cy="6858000"/>
          </a:xfrm>
          <a:prstGeom prst="rect">
            <a:avLst/>
          </a:prstGeom>
        </p:spPr>
      </p:pic>
      <p:sp>
        <p:nvSpPr>
          <p:cNvPr id="4" name="CuadroTexto 3">
            <a:hlinkClick r:id="rId3" action="ppaction://hlinksldjump"/>
            <a:extLst>
              <a:ext uri="{FF2B5EF4-FFF2-40B4-BE49-F238E27FC236}">
                <a16:creationId xmlns:a16="http://schemas.microsoft.com/office/drawing/2014/main" id="{5C6CFAD9-A442-DD8B-D3EB-592351244648}"/>
              </a:ext>
            </a:extLst>
          </p:cNvPr>
          <p:cNvSpPr txBox="1"/>
          <p:nvPr/>
        </p:nvSpPr>
        <p:spPr>
          <a:xfrm>
            <a:off x="5502570" y="729657"/>
            <a:ext cx="6368460"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UTILIDAD NETA y Mg NETO</a:t>
            </a:r>
          </a:p>
        </p:txBody>
      </p:sp>
      <p:sp>
        <p:nvSpPr>
          <p:cNvPr id="5" name="CuadroTexto 4">
            <a:extLst>
              <a:ext uri="{FF2B5EF4-FFF2-40B4-BE49-F238E27FC236}">
                <a16:creationId xmlns:a16="http://schemas.microsoft.com/office/drawing/2014/main" id="{9E5C4F37-78D4-8DCB-01B8-CFF9E81CBD01}"/>
              </a:ext>
            </a:extLst>
          </p:cNvPr>
          <p:cNvSpPr txBox="1"/>
          <p:nvPr/>
        </p:nvSpPr>
        <p:spPr>
          <a:xfrm>
            <a:off x="5625295" y="4197214"/>
            <a:ext cx="6223000" cy="1477328"/>
          </a:xfrm>
          <a:prstGeom prst="rect">
            <a:avLst/>
          </a:prstGeom>
          <a:noFill/>
        </p:spPr>
        <p:txBody>
          <a:bodyPr wrap="square" rtlCol="0">
            <a:spAutoFit/>
          </a:bodyPr>
          <a:lstStyle/>
          <a:p>
            <a:r>
              <a:rPr lang="es-MX" b="1" i="1" dirty="0">
                <a:solidFill>
                  <a:schemeClr val="accent2"/>
                </a:solidFill>
              </a:rPr>
              <a:t>Menor  EBITDA  </a:t>
            </a:r>
            <a:r>
              <a:rPr lang="es-MX" b="1" i="1" dirty="0">
                <a:solidFill>
                  <a:schemeClr val="tx1">
                    <a:lumMod val="75000"/>
                    <a:lumOff val="25000"/>
                  </a:schemeClr>
                </a:solidFill>
              </a:rPr>
              <a:t>-$ 28,169,</a:t>
            </a:r>
          </a:p>
          <a:p>
            <a:r>
              <a:rPr lang="es-MX" b="1" i="1" dirty="0">
                <a:solidFill>
                  <a:schemeClr val="tx1">
                    <a:lumMod val="75000"/>
                    <a:lumOff val="25000"/>
                  </a:schemeClr>
                </a:solidFill>
              </a:rPr>
              <a:t>Mayores ingresos no efectivos $ 876</a:t>
            </a:r>
            <a:r>
              <a:rPr lang="es-MX" dirty="0">
                <a:solidFill>
                  <a:schemeClr val="tx1">
                    <a:lumMod val="75000"/>
                    <a:lumOff val="25000"/>
                  </a:schemeClr>
                </a:solidFill>
              </a:rPr>
              <a:t>.</a:t>
            </a:r>
          </a:p>
          <a:p>
            <a:r>
              <a:rPr lang="es-MX" i="1" dirty="0">
                <a:solidFill>
                  <a:schemeClr val="tx1">
                    <a:lumMod val="75000"/>
                    <a:lumOff val="25000"/>
                  </a:schemeClr>
                </a:solidFill>
              </a:rPr>
              <a:t>Menores costos en depreciaciones por </a:t>
            </a:r>
            <a:r>
              <a:rPr lang="es-MX" b="1" i="1" dirty="0">
                <a:solidFill>
                  <a:schemeClr val="tx1">
                    <a:lumMod val="75000"/>
                    <a:lumOff val="25000"/>
                  </a:schemeClr>
                </a:solidFill>
              </a:rPr>
              <a:t>$1.389.</a:t>
            </a:r>
          </a:p>
          <a:p>
            <a:r>
              <a:rPr lang="es-MX" i="1" dirty="0">
                <a:solidFill>
                  <a:schemeClr val="tx1">
                    <a:lumMod val="75000"/>
                    <a:lumOff val="25000"/>
                  </a:schemeClr>
                </a:solidFill>
              </a:rPr>
              <a:t>Mayores ingresos financieros netos por </a:t>
            </a:r>
            <a:r>
              <a:rPr lang="es-MX" b="1" i="1" dirty="0">
                <a:solidFill>
                  <a:schemeClr val="tx1">
                    <a:lumMod val="75000"/>
                    <a:lumOff val="25000"/>
                  </a:schemeClr>
                </a:solidFill>
              </a:rPr>
              <a:t>$ 1,113.</a:t>
            </a:r>
          </a:p>
          <a:p>
            <a:r>
              <a:rPr lang="es-MX" b="1" i="1" dirty="0">
                <a:solidFill>
                  <a:schemeClr val="accent2"/>
                </a:solidFill>
              </a:rPr>
              <a:t>Menor provisión del impuesto de renta </a:t>
            </a:r>
            <a:r>
              <a:rPr lang="es-MX" b="1" i="1" dirty="0">
                <a:solidFill>
                  <a:schemeClr val="tx1">
                    <a:lumMod val="75000"/>
                    <a:lumOff val="25000"/>
                  </a:schemeClr>
                </a:solidFill>
              </a:rPr>
              <a:t>$ 6,480</a:t>
            </a:r>
            <a:r>
              <a:rPr lang="es-MX" dirty="0">
                <a:solidFill>
                  <a:schemeClr val="tx1">
                    <a:lumMod val="75000"/>
                    <a:lumOff val="25000"/>
                  </a:schemeClr>
                </a:solidFill>
              </a:rPr>
              <a:t>.</a:t>
            </a:r>
            <a:r>
              <a:rPr lang="es-CO" dirty="0">
                <a:solidFill>
                  <a:schemeClr val="tx1">
                    <a:lumMod val="75000"/>
                    <a:lumOff val="25000"/>
                  </a:schemeClr>
                </a:solidFill>
              </a:rPr>
              <a:t> </a:t>
            </a:r>
          </a:p>
        </p:txBody>
      </p:sp>
      <p:pic>
        <p:nvPicPr>
          <p:cNvPr id="9" name="Imagen 8" descr="Patrón de fondo&#10;&#10;Descripción generada automáticamente">
            <a:extLst>
              <a:ext uri="{FF2B5EF4-FFF2-40B4-BE49-F238E27FC236}">
                <a16:creationId xmlns:a16="http://schemas.microsoft.com/office/drawing/2014/main" id="{28A404F7-D40F-33E2-23FE-8996132B5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461247" y="605519"/>
            <a:ext cx="618745" cy="6680201"/>
          </a:xfrm>
          <a:prstGeom prst="rect">
            <a:avLst/>
          </a:prstGeom>
        </p:spPr>
      </p:pic>
      <p:sp>
        <p:nvSpPr>
          <p:cNvPr id="8" name="106 Pentágono">
            <a:hlinkClick r:id="" action="ppaction://noaction"/>
            <a:extLst>
              <a:ext uri="{FF2B5EF4-FFF2-40B4-BE49-F238E27FC236}">
                <a16:creationId xmlns:a16="http://schemas.microsoft.com/office/drawing/2014/main" id="{0050D18C-3649-404C-A35B-5912493D23C8}"/>
              </a:ext>
            </a:extLst>
          </p:cNvPr>
          <p:cNvSpPr/>
          <p:nvPr/>
        </p:nvSpPr>
        <p:spPr>
          <a:xfrm>
            <a:off x="5430519" y="0"/>
            <a:ext cx="6832600" cy="669047"/>
          </a:xfrm>
          <a:prstGeom prst="rect">
            <a:avLst/>
          </a:prstGeom>
          <a:solidFill>
            <a:schemeClr val="accent4"/>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VAG Rounded Std Thin" panose="020F0802020204020204"/>
                <a:sym typeface="Calibri"/>
              </a:rPr>
              <a:t>Generación de Valor</a:t>
            </a:r>
          </a:p>
        </p:txBody>
      </p:sp>
      <p:graphicFrame>
        <p:nvGraphicFramePr>
          <p:cNvPr id="10" name="Gráfico 9">
            <a:extLst>
              <a:ext uri="{FF2B5EF4-FFF2-40B4-BE49-F238E27FC236}">
                <a16:creationId xmlns:a16="http://schemas.microsoft.com/office/drawing/2014/main" id="{A9ECC3E9-1EF7-4D47-8A7D-0F96BB1D5836}"/>
              </a:ext>
            </a:extLst>
          </p:cNvPr>
          <p:cNvGraphicFramePr>
            <a:graphicFrameLocks/>
          </p:cNvGraphicFramePr>
          <p:nvPr>
            <p:extLst>
              <p:ext uri="{D42A27DB-BD31-4B8C-83A1-F6EECF244321}">
                <p14:modId xmlns:p14="http://schemas.microsoft.com/office/powerpoint/2010/main" val="577109570"/>
              </p:ext>
            </p:extLst>
          </p:nvPr>
        </p:nvGraphicFramePr>
        <p:xfrm>
          <a:off x="5625295" y="1210358"/>
          <a:ext cx="6295730" cy="27384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Tabla 11">
            <a:extLst>
              <a:ext uri="{FF2B5EF4-FFF2-40B4-BE49-F238E27FC236}">
                <a16:creationId xmlns:a16="http://schemas.microsoft.com/office/drawing/2014/main" id="{E232F908-72AA-4DFB-A2AF-06920AD89741}"/>
              </a:ext>
            </a:extLst>
          </p:cNvPr>
          <p:cNvGraphicFramePr>
            <a:graphicFrameLocks noGrp="1"/>
          </p:cNvGraphicFramePr>
          <p:nvPr>
            <p:extLst>
              <p:ext uri="{D42A27DB-BD31-4B8C-83A1-F6EECF244321}">
                <p14:modId xmlns:p14="http://schemas.microsoft.com/office/powerpoint/2010/main" val="233676940"/>
              </p:ext>
            </p:extLst>
          </p:nvPr>
        </p:nvGraphicFramePr>
        <p:xfrm>
          <a:off x="5594815" y="5922903"/>
          <a:ext cx="4321346" cy="660499"/>
        </p:xfrm>
        <a:graphic>
          <a:graphicData uri="http://schemas.openxmlformats.org/drawingml/2006/table">
            <a:tbl>
              <a:tblPr firstRow="1"/>
              <a:tblGrid>
                <a:gridCol w="1032991">
                  <a:extLst>
                    <a:ext uri="{9D8B030D-6E8A-4147-A177-3AD203B41FA5}">
                      <a16:colId xmlns:a16="http://schemas.microsoft.com/office/drawing/2014/main" val="3806570166"/>
                    </a:ext>
                  </a:extLst>
                </a:gridCol>
                <a:gridCol w="1222373">
                  <a:extLst>
                    <a:ext uri="{9D8B030D-6E8A-4147-A177-3AD203B41FA5}">
                      <a16:colId xmlns:a16="http://schemas.microsoft.com/office/drawing/2014/main" val="4251205891"/>
                    </a:ext>
                  </a:extLst>
                </a:gridCol>
                <a:gridCol w="1032991">
                  <a:extLst>
                    <a:ext uri="{9D8B030D-6E8A-4147-A177-3AD203B41FA5}">
                      <a16:colId xmlns:a16="http://schemas.microsoft.com/office/drawing/2014/main" val="1534084244"/>
                    </a:ext>
                  </a:extLst>
                </a:gridCol>
                <a:gridCol w="1032991">
                  <a:extLst>
                    <a:ext uri="{9D8B030D-6E8A-4147-A177-3AD203B41FA5}">
                      <a16:colId xmlns:a16="http://schemas.microsoft.com/office/drawing/2014/main" val="2124152693"/>
                    </a:ext>
                  </a:extLst>
                </a:gridCol>
              </a:tblGrid>
              <a:tr h="296883">
                <a:tc>
                  <a:txBody>
                    <a:bodyPr/>
                    <a:lstStyle/>
                    <a:p>
                      <a:pPr algn="ctr" rtl="0" fontAlgn="ctr"/>
                      <a:r>
                        <a:rPr lang="es-MX" sz="12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Meta del </a:t>
                      </a:r>
                    </a:p>
                    <a:p>
                      <a:pPr algn="ctr" rtl="0" fontAlgn="ctr"/>
                      <a:r>
                        <a:rPr lang="es-MX" sz="1200" b="1" i="0" u="none" strike="noStrike" dirty="0">
                          <a:solidFill>
                            <a:schemeClr val="bg1"/>
                          </a:solidFill>
                          <a:effectLst/>
                          <a:latin typeface="Arial Rounded MT Bold" panose="020F0704030504030204" pitchFamily="34" charset="0"/>
                        </a:rPr>
                        <a:t>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3158943928"/>
                  </a:ext>
                </a:extLst>
              </a:tr>
              <a:tr h="288389">
                <a:tc>
                  <a:txBody>
                    <a:bodyPr/>
                    <a:lstStyle/>
                    <a:p>
                      <a:pPr algn="ctr" rtl="0" fontAlgn="b"/>
                      <a:r>
                        <a:rPr lang="es-CO" sz="1200" b="1" i="1" u="none" strike="noStrike" dirty="0">
                          <a:solidFill>
                            <a:schemeClr val="bg1">
                              <a:lumMod val="50000"/>
                            </a:schemeClr>
                          </a:solidFill>
                          <a:effectLst/>
                          <a:latin typeface="Arial Rounded MT Bold" panose="020F0704030504030204" pitchFamily="34" charset="0"/>
                        </a:rPr>
                        <a:t>$  37.730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$ 3.115</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  21.427</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 $ 18.312</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03221183"/>
                  </a:ext>
                </a:extLst>
              </a:tr>
            </a:tbl>
          </a:graphicData>
        </a:graphic>
      </p:graphicFrame>
    </p:spTree>
    <p:extLst>
      <p:ext uri="{BB962C8B-B14F-4D97-AF65-F5344CB8AC3E}">
        <p14:creationId xmlns:p14="http://schemas.microsoft.com/office/powerpoint/2010/main" val="57289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BDBEB916-21EE-1719-326A-E20ED4CFB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69"/>
            <a:ext cx="12192000" cy="6858000"/>
          </a:xfrm>
          <a:prstGeom prst="rect">
            <a:avLst/>
          </a:prstGeom>
        </p:spPr>
      </p:pic>
      <p:sp>
        <p:nvSpPr>
          <p:cNvPr id="50" name="106 Pentágono">
            <a:hlinkClick r:id="" action="ppaction://noaction"/>
            <a:extLst>
              <a:ext uri="{FF2B5EF4-FFF2-40B4-BE49-F238E27FC236}">
                <a16:creationId xmlns:a16="http://schemas.microsoft.com/office/drawing/2014/main" id="{E4C8B8B0-3E37-488D-875D-DDE26BC18F45}"/>
              </a:ext>
            </a:extLst>
          </p:cNvPr>
          <p:cNvSpPr/>
          <p:nvPr/>
        </p:nvSpPr>
        <p:spPr>
          <a:xfrm>
            <a:off x="0" y="6869"/>
            <a:ext cx="5816599" cy="719847"/>
          </a:xfrm>
          <a:prstGeom prst="rect">
            <a:avLst/>
          </a:prstGeom>
          <a:solidFill>
            <a:srgbClr val="92D050"/>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Clientes y Mercados</a:t>
            </a:r>
          </a:p>
        </p:txBody>
      </p:sp>
      <p:sp>
        <p:nvSpPr>
          <p:cNvPr id="51" name="CuadroTexto 50">
            <a:hlinkClick r:id="rId3" action="ppaction://hlinksldjump"/>
            <a:extLst>
              <a:ext uri="{FF2B5EF4-FFF2-40B4-BE49-F238E27FC236}">
                <a16:creationId xmlns:a16="http://schemas.microsoft.com/office/drawing/2014/main" id="{54633C93-BB88-4CE9-894D-2398661DB0B9}"/>
              </a:ext>
            </a:extLst>
          </p:cNvPr>
          <p:cNvSpPr txBox="1"/>
          <p:nvPr/>
        </p:nvSpPr>
        <p:spPr>
          <a:xfrm>
            <a:off x="6233315" y="24438"/>
            <a:ext cx="5700794"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UNIVERSALIZACION</a:t>
            </a:r>
          </a:p>
        </p:txBody>
      </p:sp>
      <p:graphicFrame>
        <p:nvGraphicFramePr>
          <p:cNvPr id="52" name="Gráfico 51">
            <a:extLst>
              <a:ext uri="{FF2B5EF4-FFF2-40B4-BE49-F238E27FC236}">
                <a16:creationId xmlns:a16="http://schemas.microsoft.com/office/drawing/2014/main" id="{2459B486-DF2A-4BE6-9FAA-D022D659F501}"/>
              </a:ext>
            </a:extLst>
          </p:cNvPr>
          <p:cNvGraphicFramePr>
            <a:graphicFrameLocks/>
          </p:cNvGraphicFramePr>
          <p:nvPr>
            <p:extLst>
              <p:ext uri="{D42A27DB-BD31-4B8C-83A1-F6EECF244321}">
                <p14:modId xmlns:p14="http://schemas.microsoft.com/office/powerpoint/2010/main" val="2496575630"/>
              </p:ext>
            </p:extLst>
          </p:nvPr>
        </p:nvGraphicFramePr>
        <p:xfrm>
          <a:off x="4064004" y="955040"/>
          <a:ext cx="5394956" cy="2995414"/>
        </p:xfrm>
        <a:graphic>
          <a:graphicData uri="http://schemas.openxmlformats.org/drawingml/2006/chart">
            <c:chart xmlns:c="http://schemas.openxmlformats.org/drawingml/2006/chart" xmlns:r="http://schemas.openxmlformats.org/officeDocument/2006/relationships" r:id="rId4"/>
          </a:graphicData>
        </a:graphic>
      </p:graphicFrame>
      <p:sp>
        <p:nvSpPr>
          <p:cNvPr id="55" name="CuadroTexto 54">
            <a:extLst>
              <a:ext uri="{FF2B5EF4-FFF2-40B4-BE49-F238E27FC236}">
                <a16:creationId xmlns:a16="http://schemas.microsoft.com/office/drawing/2014/main" id="{DF6F4040-5AD0-4A5D-BFE1-99FF303BDE71}"/>
              </a:ext>
            </a:extLst>
          </p:cNvPr>
          <p:cNvSpPr txBox="1"/>
          <p:nvPr/>
        </p:nvSpPr>
        <p:spPr>
          <a:xfrm>
            <a:off x="9077960" y="2354580"/>
            <a:ext cx="1574800" cy="369332"/>
          </a:xfrm>
          <a:prstGeom prst="rect">
            <a:avLst/>
          </a:prstGeom>
          <a:noFill/>
        </p:spPr>
        <p:txBody>
          <a:bodyPr wrap="square" rtlCol="0">
            <a:spAutoFit/>
          </a:bodyPr>
          <a:lstStyle/>
          <a:p>
            <a:pPr algn="ctr"/>
            <a:r>
              <a:rPr lang="es-ES" b="1" dirty="0">
                <a:solidFill>
                  <a:srgbClr val="EE750A"/>
                </a:solidFill>
                <a:latin typeface="VAG Rounded Std Thin" panose="020F0802020204020204" pitchFamily="34" charset="0"/>
              </a:rPr>
              <a:t>Var 2021</a:t>
            </a:r>
            <a:endParaRPr lang="es-CO" b="1" dirty="0">
              <a:solidFill>
                <a:srgbClr val="EE750A"/>
              </a:solidFill>
              <a:latin typeface="VAG Rounded Std Thin" panose="020F0802020204020204" pitchFamily="34" charset="0"/>
            </a:endParaRPr>
          </a:p>
        </p:txBody>
      </p:sp>
      <p:sp>
        <p:nvSpPr>
          <p:cNvPr id="56" name="CuadroTexto 55">
            <a:extLst>
              <a:ext uri="{FF2B5EF4-FFF2-40B4-BE49-F238E27FC236}">
                <a16:creationId xmlns:a16="http://schemas.microsoft.com/office/drawing/2014/main" id="{3490F431-D91B-4A0F-8D2C-2DD1B9FB1E15}"/>
              </a:ext>
            </a:extLst>
          </p:cNvPr>
          <p:cNvSpPr txBox="1"/>
          <p:nvPr/>
        </p:nvSpPr>
        <p:spPr>
          <a:xfrm>
            <a:off x="10777220" y="2334260"/>
            <a:ext cx="1207691" cy="369332"/>
          </a:xfrm>
          <a:prstGeom prst="rect">
            <a:avLst/>
          </a:prstGeom>
          <a:noFill/>
        </p:spPr>
        <p:txBody>
          <a:bodyPr wrap="square" rtlCol="0">
            <a:spAutoFit/>
          </a:bodyPr>
          <a:lstStyle/>
          <a:p>
            <a:pPr algn="ctr"/>
            <a:r>
              <a:rPr lang="es-ES" b="1" dirty="0">
                <a:solidFill>
                  <a:srgbClr val="EE750A"/>
                </a:solidFill>
                <a:latin typeface="VAG Rounded Std Thin" panose="020F0802020204020204" pitchFamily="34" charset="0"/>
              </a:rPr>
              <a:t>Var </a:t>
            </a:r>
            <a:r>
              <a:rPr lang="es-ES" b="1" dirty="0" err="1">
                <a:solidFill>
                  <a:srgbClr val="EE750A"/>
                </a:solidFill>
                <a:latin typeface="VAG Rounded Std Thin" panose="020F0802020204020204" pitchFamily="34" charset="0"/>
              </a:rPr>
              <a:t>Ppto</a:t>
            </a:r>
            <a:endParaRPr lang="es-CO" b="1" dirty="0">
              <a:solidFill>
                <a:srgbClr val="EE750A"/>
              </a:solidFill>
              <a:latin typeface="VAG Rounded Std Thin" panose="020F0802020204020204" pitchFamily="34" charset="0"/>
            </a:endParaRPr>
          </a:p>
        </p:txBody>
      </p:sp>
      <p:sp>
        <p:nvSpPr>
          <p:cNvPr id="58" name="CuadroTexto 57">
            <a:extLst>
              <a:ext uri="{FF2B5EF4-FFF2-40B4-BE49-F238E27FC236}">
                <a16:creationId xmlns:a16="http://schemas.microsoft.com/office/drawing/2014/main" id="{2410D25D-AEC2-4906-B5BD-8FAD066B4D5B}"/>
              </a:ext>
            </a:extLst>
          </p:cNvPr>
          <p:cNvSpPr txBox="1"/>
          <p:nvPr/>
        </p:nvSpPr>
        <p:spPr>
          <a:xfrm>
            <a:off x="9311640" y="2804160"/>
            <a:ext cx="1239521" cy="369332"/>
          </a:xfrm>
          <a:prstGeom prst="rect">
            <a:avLst/>
          </a:prstGeom>
          <a:noFill/>
        </p:spPr>
        <p:txBody>
          <a:bodyPr wrap="square" rtlCol="0">
            <a:spAutoFit/>
          </a:bodyPr>
          <a:lstStyle/>
          <a:p>
            <a:pPr algn="ctr"/>
            <a:r>
              <a:rPr lang="es-ES" b="1" dirty="0">
                <a:solidFill>
                  <a:schemeClr val="tx1">
                    <a:lumMod val="75000"/>
                    <a:lumOff val="25000"/>
                  </a:schemeClr>
                </a:solidFill>
                <a:latin typeface="VAG Rounded Std Light" panose="020F0502020204020204" pitchFamily="34" charset="0"/>
              </a:rPr>
              <a:t>0,09%</a:t>
            </a:r>
            <a:endParaRPr lang="es-CO" b="1" dirty="0">
              <a:solidFill>
                <a:schemeClr val="tx1">
                  <a:lumMod val="75000"/>
                  <a:lumOff val="25000"/>
                </a:schemeClr>
              </a:solidFill>
              <a:latin typeface="VAG Rounded Std Light" panose="020F0502020204020204" pitchFamily="34" charset="0"/>
            </a:endParaRPr>
          </a:p>
        </p:txBody>
      </p:sp>
      <p:sp>
        <p:nvSpPr>
          <p:cNvPr id="59" name="CuadroTexto 58">
            <a:extLst>
              <a:ext uri="{FF2B5EF4-FFF2-40B4-BE49-F238E27FC236}">
                <a16:creationId xmlns:a16="http://schemas.microsoft.com/office/drawing/2014/main" id="{C08AF8B9-3694-431F-86F3-AC13E16C07E4}"/>
              </a:ext>
            </a:extLst>
          </p:cNvPr>
          <p:cNvSpPr txBox="1"/>
          <p:nvPr/>
        </p:nvSpPr>
        <p:spPr>
          <a:xfrm>
            <a:off x="10777220" y="2804160"/>
            <a:ext cx="1156889" cy="369332"/>
          </a:xfrm>
          <a:prstGeom prst="rect">
            <a:avLst/>
          </a:prstGeom>
          <a:noFill/>
        </p:spPr>
        <p:txBody>
          <a:bodyPr wrap="square" rtlCol="0">
            <a:spAutoFit/>
          </a:bodyPr>
          <a:lstStyle/>
          <a:p>
            <a:pPr algn="ctr"/>
            <a:r>
              <a:rPr lang="es-ES" b="1" dirty="0">
                <a:solidFill>
                  <a:schemeClr val="tx1">
                    <a:lumMod val="75000"/>
                    <a:lumOff val="25000"/>
                  </a:schemeClr>
                </a:solidFill>
                <a:latin typeface="VAG Rounded Std Light" panose="020F0502020204020204" pitchFamily="34" charset="0"/>
              </a:rPr>
              <a:t>-2,04%</a:t>
            </a:r>
            <a:endParaRPr lang="es-CO" b="1" dirty="0">
              <a:solidFill>
                <a:schemeClr val="tx1">
                  <a:lumMod val="75000"/>
                  <a:lumOff val="25000"/>
                </a:schemeClr>
              </a:solidFill>
              <a:latin typeface="VAG Rounded Std Light" panose="020F0502020204020204" pitchFamily="34" charset="0"/>
            </a:endParaRPr>
          </a:p>
        </p:txBody>
      </p:sp>
      <p:cxnSp>
        <p:nvCxnSpPr>
          <p:cNvPr id="62" name="Conector recto 61">
            <a:extLst>
              <a:ext uri="{FF2B5EF4-FFF2-40B4-BE49-F238E27FC236}">
                <a16:creationId xmlns:a16="http://schemas.microsoft.com/office/drawing/2014/main" id="{7EE8C2B2-C713-4D40-86FA-AD41F10F875A}"/>
              </a:ext>
            </a:extLst>
          </p:cNvPr>
          <p:cNvCxnSpPr>
            <a:cxnSpLocks/>
          </p:cNvCxnSpPr>
          <p:nvPr/>
        </p:nvCxnSpPr>
        <p:spPr>
          <a:xfrm>
            <a:off x="10601960" y="2439948"/>
            <a:ext cx="0" cy="628888"/>
          </a:xfrm>
          <a:prstGeom prst="line">
            <a:avLst/>
          </a:prstGeom>
          <a:ln w="19050">
            <a:solidFill>
              <a:srgbClr val="FF871C"/>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4" name="Gráfico 13">
            <a:extLst>
              <a:ext uri="{FF2B5EF4-FFF2-40B4-BE49-F238E27FC236}">
                <a16:creationId xmlns:a16="http://schemas.microsoft.com/office/drawing/2014/main" id="{8669887D-EAAA-4045-BB96-CA63303C2644}"/>
              </a:ext>
            </a:extLst>
          </p:cNvPr>
          <p:cNvGraphicFramePr>
            <a:graphicFrameLocks/>
          </p:cNvGraphicFramePr>
          <p:nvPr>
            <p:extLst>
              <p:ext uri="{D42A27DB-BD31-4B8C-83A1-F6EECF244321}">
                <p14:modId xmlns:p14="http://schemas.microsoft.com/office/powerpoint/2010/main" val="2733972875"/>
              </p:ext>
            </p:extLst>
          </p:nvPr>
        </p:nvGraphicFramePr>
        <p:xfrm>
          <a:off x="4470404" y="4361059"/>
          <a:ext cx="5394956" cy="24141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Tabla 14">
            <a:extLst>
              <a:ext uri="{FF2B5EF4-FFF2-40B4-BE49-F238E27FC236}">
                <a16:creationId xmlns:a16="http://schemas.microsoft.com/office/drawing/2014/main" id="{F81D0FCB-852A-4A5D-B183-1D84E83662C5}"/>
              </a:ext>
            </a:extLst>
          </p:cNvPr>
          <p:cNvGraphicFramePr>
            <a:graphicFrameLocks noGrp="1"/>
          </p:cNvGraphicFramePr>
          <p:nvPr>
            <p:extLst>
              <p:ext uri="{D42A27DB-BD31-4B8C-83A1-F6EECF244321}">
                <p14:modId xmlns:p14="http://schemas.microsoft.com/office/powerpoint/2010/main" val="2322785852"/>
              </p:ext>
            </p:extLst>
          </p:nvPr>
        </p:nvGraphicFramePr>
        <p:xfrm>
          <a:off x="152399" y="790460"/>
          <a:ext cx="4419600" cy="640800"/>
        </p:xfrm>
        <a:graphic>
          <a:graphicData uri="http://schemas.openxmlformats.org/drawingml/2006/table">
            <a:tbl>
              <a:tblPr firstRow="1"/>
              <a:tblGrid>
                <a:gridCol w="852656">
                  <a:extLst>
                    <a:ext uri="{9D8B030D-6E8A-4147-A177-3AD203B41FA5}">
                      <a16:colId xmlns:a16="http://schemas.microsoft.com/office/drawing/2014/main" val="425497840"/>
                    </a:ext>
                  </a:extLst>
                </a:gridCol>
                <a:gridCol w="852656">
                  <a:extLst>
                    <a:ext uri="{9D8B030D-6E8A-4147-A177-3AD203B41FA5}">
                      <a16:colId xmlns:a16="http://schemas.microsoft.com/office/drawing/2014/main" val="2447597525"/>
                    </a:ext>
                  </a:extLst>
                </a:gridCol>
                <a:gridCol w="852656">
                  <a:extLst>
                    <a:ext uri="{9D8B030D-6E8A-4147-A177-3AD203B41FA5}">
                      <a16:colId xmlns:a16="http://schemas.microsoft.com/office/drawing/2014/main" val="838014283"/>
                    </a:ext>
                  </a:extLst>
                </a:gridCol>
                <a:gridCol w="1008976">
                  <a:extLst>
                    <a:ext uri="{9D8B030D-6E8A-4147-A177-3AD203B41FA5}">
                      <a16:colId xmlns:a16="http://schemas.microsoft.com/office/drawing/2014/main" val="1476799087"/>
                    </a:ext>
                  </a:extLst>
                </a:gridCol>
                <a:gridCol w="852656">
                  <a:extLst>
                    <a:ext uri="{9D8B030D-6E8A-4147-A177-3AD203B41FA5}">
                      <a16:colId xmlns:a16="http://schemas.microsoft.com/office/drawing/2014/main" val="3797298421"/>
                    </a:ext>
                  </a:extLst>
                </a:gridCol>
              </a:tblGrid>
              <a:tr h="380149">
                <a:tc>
                  <a:txBody>
                    <a:bodyPr/>
                    <a:lstStyle/>
                    <a:p>
                      <a:pPr algn="ctr" rtl="0" fontAlgn="ctr"/>
                      <a:r>
                        <a:rPr lang="es-MX" sz="12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68064295"/>
                  </a:ext>
                </a:extLst>
              </a:tr>
              <a:tr h="260651">
                <a:tc>
                  <a:txBody>
                    <a:bodyPr/>
                    <a:lstStyle/>
                    <a:p>
                      <a:pPr algn="ctr" rtl="0" fontAlgn="b"/>
                      <a:r>
                        <a:rPr lang="es-CO" sz="1200" b="1" i="1" u="none" strike="noStrike" dirty="0">
                          <a:solidFill>
                            <a:schemeClr val="bg1">
                              <a:lumMod val="50000"/>
                            </a:schemeClr>
                          </a:solidFill>
                          <a:effectLst/>
                          <a:latin typeface="Arial Rounded MT Bold" panose="020F0704030504030204" pitchFamily="34" charset="0"/>
                        </a:rPr>
                        <a:t>99.34%</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99.32%</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99.31%</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99.34%</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200" b="1" i="1" u="none" strike="noStrike" dirty="0">
                        <a:solidFill>
                          <a:srgbClr val="FF0000"/>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504435"/>
                  </a:ext>
                </a:extLst>
              </a:tr>
            </a:tbl>
          </a:graphicData>
        </a:graphic>
      </p:graphicFrame>
    </p:spTree>
    <p:extLst>
      <p:ext uri="{BB962C8B-B14F-4D97-AF65-F5344CB8AC3E}">
        <p14:creationId xmlns:p14="http://schemas.microsoft.com/office/powerpoint/2010/main" val="254261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hombre, fuego&#10;&#10;Descripción generada automáticamente">
            <a:extLst>
              <a:ext uri="{FF2B5EF4-FFF2-40B4-BE49-F238E27FC236}">
                <a16:creationId xmlns:a16="http://schemas.microsoft.com/office/drawing/2014/main" id="{DAC04164-13F7-252E-6CF2-AB20BCF2F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573"/>
            <a:ext cx="12192000" cy="6858000"/>
          </a:xfrm>
          <a:prstGeom prst="rect">
            <a:avLst/>
          </a:prstGeom>
        </p:spPr>
      </p:pic>
      <p:sp>
        <p:nvSpPr>
          <p:cNvPr id="10" name="CuadroTexto 9">
            <a:hlinkClick r:id="rId3" action="ppaction://hlinksldjump"/>
            <a:extLst>
              <a:ext uri="{FF2B5EF4-FFF2-40B4-BE49-F238E27FC236}">
                <a16:creationId xmlns:a16="http://schemas.microsoft.com/office/drawing/2014/main" id="{46C27AAA-D507-DCE8-2EF1-BAEFAA8B3712}"/>
              </a:ext>
            </a:extLst>
          </p:cNvPr>
          <p:cNvSpPr txBox="1"/>
          <p:nvPr/>
        </p:nvSpPr>
        <p:spPr>
          <a:xfrm>
            <a:off x="5326329" y="731812"/>
            <a:ext cx="6368460" cy="400110"/>
          </a:xfrm>
          <a:prstGeom prst="rect">
            <a:avLst/>
          </a:prstGeom>
          <a:noFill/>
        </p:spPr>
        <p:txBody>
          <a:bodyPr wrap="square" rtlCol="0">
            <a:spAutoFit/>
          </a:bodyPr>
          <a:lstStyle/>
          <a:p>
            <a:r>
              <a:rPr lang="es-ES" sz="2000" b="1" spc="300" dirty="0">
                <a:solidFill>
                  <a:srgbClr val="EE7509"/>
                </a:solidFill>
                <a:latin typeface="VAG Rounded Std Thin" panose="020F0802020204020204" pitchFamily="34" charset="0"/>
              </a:rPr>
              <a:t>CONTINUIDAD EN BARRIDO Y LIMPIEZA</a:t>
            </a:r>
          </a:p>
        </p:txBody>
      </p:sp>
      <p:sp>
        <p:nvSpPr>
          <p:cNvPr id="11" name="106 Pentágono">
            <a:hlinkClick r:id="" action="ppaction://noaction"/>
            <a:extLst>
              <a:ext uri="{FF2B5EF4-FFF2-40B4-BE49-F238E27FC236}">
                <a16:creationId xmlns:a16="http://schemas.microsoft.com/office/drawing/2014/main" id="{75869504-2539-46D3-B7FF-8620F0A2B3B2}"/>
              </a:ext>
            </a:extLst>
          </p:cNvPr>
          <p:cNvSpPr/>
          <p:nvPr/>
        </p:nvSpPr>
        <p:spPr>
          <a:xfrm>
            <a:off x="5270500" y="0"/>
            <a:ext cx="6921499" cy="719847"/>
          </a:xfrm>
          <a:prstGeom prst="rect">
            <a:avLst/>
          </a:prstGeom>
          <a:solidFill>
            <a:srgbClr val="92D050"/>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Clientes y Mercados</a:t>
            </a:r>
          </a:p>
        </p:txBody>
      </p:sp>
      <p:graphicFrame>
        <p:nvGraphicFramePr>
          <p:cNvPr id="13" name="Gráfico 12">
            <a:extLst>
              <a:ext uri="{FF2B5EF4-FFF2-40B4-BE49-F238E27FC236}">
                <a16:creationId xmlns:a16="http://schemas.microsoft.com/office/drawing/2014/main" id="{F29ADE4B-48D8-4566-9F82-6CFED8CE8811}"/>
              </a:ext>
            </a:extLst>
          </p:cNvPr>
          <p:cNvGraphicFramePr>
            <a:graphicFrameLocks/>
          </p:cNvGraphicFramePr>
          <p:nvPr>
            <p:extLst>
              <p:ext uri="{D42A27DB-BD31-4B8C-83A1-F6EECF244321}">
                <p14:modId xmlns:p14="http://schemas.microsoft.com/office/powerpoint/2010/main" val="3427021725"/>
              </p:ext>
            </p:extLst>
          </p:nvPr>
        </p:nvGraphicFramePr>
        <p:xfrm>
          <a:off x="5412827" y="1143887"/>
          <a:ext cx="6281961" cy="30875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a 14">
            <a:extLst>
              <a:ext uri="{FF2B5EF4-FFF2-40B4-BE49-F238E27FC236}">
                <a16:creationId xmlns:a16="http://schemas.microsoft.com/office/drawing/2014/main" id="{CA297DB1-1626-435A-86F9-C7DB5B72A641}"/>
              </a:ext>
            </a:extLst>
          </p:cNvPr>
          <p:cNvGraphicFramePr>
            <a:graphicFrameLocks noGrp="1"/>
          </p:cNvGraphicFramePr>
          <p:nvPr>
            <p:extLst>
              <p:ext uri="{D42A27DB-BD31-4B8C-83A1-F6EECF244321}">
                <p14:modId xmlns:p14="http://schemas.microsoft.com/office/powerpoint/2010/main" val="989422592"/>
              </p:ext>
            </p:extLst>
          </p:nvPr>
        </p:nvGraphicFramePr>
        <p:xfrm>
          <a:off x="5326329" y="6126188"/>
          <a:ext cx="4542881" cy="658239"/>
        </p:xfrm>
        <a:graphic>
          <a:graphicData uri="http://schemas.openxmlformats.org/drawingml/2006/table">
            <a:tbl>
              <a:tblPr firstRow="1"/>
              <a:tblGrid>
                <a:gridCol w="876440">
                  <a:extLst>
                    <a:ext uri="{9D8B030D-6E8A-4147-A177-3AD203B41FA5}">
                      <a16:colId xmlns:a16="http://schemas.microsoft.com/office/drawing/2014/main" val="425497840"/>
                    </a:ext>
                  </a:extLst>
                </a:gridCol>
                <a:gridCol w="876440">
                  <a:extLst>
                    <a:ext uri="{9D8B030D-6E8A-4147-A177-3AD203B41FA5}">
                      <a16:colId xmlns:a16="http://schemas.microsoft.com/office/drawing/2014/main" val="2447597525"/>
                    </a:ext>
                  </a:extLst>
                </a:gridCol>
                <a:gridCol w="876440">
                  <a:extLst>
                    <a:ext uri="{9D8B030D-6E8A-4147-A177-3AD203B41FA5}">
                      <a16:colId xmlns:a16="http://schemas.microsoft.com/office/drawing/2014/main" val="838014283"/>
                    </a:ext>
                  </a:extLst>
                </a:gridCol>
                <a:gridCol w="1037121">
                  <a:extLst>
                    <a:ext uri="{9D8B030D-6E8A-4147-A177-3AD203B41FA5}">
                      <a16:colId xmlns:a16="http://schemas.microsoft.com/office/drawing/2014/main" val="1476799087"/>
                    </a:ext>
                  </a:extLst>
                </a:gridCol>
                <a:gridCol w="876440">
                  <a:extLst>
                    <a:ext uri="{9D8B030D-6E8A-4147-A177-3AD203B41FA5}">
                      <a16:colId xmlns:a16="http://schemas.microsoft.com/office/drawing/2014/main" val="3797298421"/>
                    </a:ext>
                  </a:extLst>
                </a:gridCol>
              </a:tblGrid>
              <a:tr h="435947">
                <a:tc>
                  <a:txBody>
                    <a:bodyPr/>
                    <a:lstStyle/>
                    <a:p>
                      <a:pPr algn="ctr" rtl="0" fontAlgn="ctr"/>
                      <a:r>
                        <a:rPr lang="es-MX" sz="1200" b="1" i="0" u="none" strike="noStrike" dirty="0">
                          <a:solidFill>
                            <a:schemeClr val="bg1"/>
                          </a:solidFill>
                          <a:effectLst/>
                          <a:latin typeface="Arial Rounded MT Bold" panose="020F0704030504030204" pitchFamily="34" charset="0"/>
                        </a:rPr>
                        <a:t>Meta 2022 </a:t>
                      </a: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Mensual</a:t>
                      </a: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Acumulado</a:t>
                      </a: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Meta del Periodo</a:t>
                      </a: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Gap</a:t>
                      </a: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68064295"/>
                  </a:ext>
                </a:extLst>
              </a:tr>
              <a:tr h="222292">
                <a:tc>
                  <a:txBody>
                    <a:bodyPr/>
                    <a:lstStyle/>
                    <a:p>
                      <a:pPr algn="ctr" rtl="0" fontAlgn="b"/>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103,3%</a:t>
                      </a:r>
                      <a:endParaRPr lang="es-MX" sz="1200" b="1" i="1" u="none" strike="noStrike" dirty="0">
                        <a:solidFill>
                          <a:schemeClr val="bg1">
                            <a:lumMod val="50000"/>
                          </a:schemeClr>
                        </a:solidFill>
                        <a:effectLst/>
                        <a:latin typeface="Arial Rounded MT Bold" panose="020F0704030504030204" pitchFamily="34" charset="0"/>
                      </a:endParaRP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100.5%</a:t>
                      </a:r>
                      <a:endParaRPr lang="es-MX" sz="1200" b="1" i="1" u="none" strike="noStrike" dirty="0">
                        <a:solidFill>
                          <a:schemeClr val="bg1">
                            <a:lumMod val="50000"/>
                          </a:schemeClr>
                        </a:solidFill>
                        <a:effectLst/>
                        <a:latin typeface="Arial Rounded MT Bold" panose="020F0704030504030204" pitchFamily="34" charset="0"/>
                      </a:endParaRP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200" b="1" i="1" u="none" strike="noStrike" dirty="0">
                        <a:solidFill>
                          <a:schemeClr val="bg1">
                            <a:lumMod val="50000"/>
                          </a:schemeClr>
                        </a:solidFill>
                        <a:effectLst/>
                        <a:latin typeface="Arial Rounded MT Bold" panose="020F0704030504030204" pitchFamily="34" charset="0"/>
                      </a:endParaRPr>
                    </a:p>
                  </a:txBody>
                  <a:tcPr marL="5805" marR="5805" marT="5805"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504435"/>
                  </a:ext>
                </a:extLst>
              </a:tr>
            </a:tbl>
          </a:graphicData>
        </a:graphic>
      </p:graphicFrame>
      <p:sp>
        <p:nvSpPr>
          <p:cNvPr id="16" name="CuadroTexto 15">
            <a:extLst>
              <a:ext uri="{FF2B5EF4-FFF2-40B4-BE49-F238E27FC236}">
                <a16:creationId xmlns:a16="http://schemas.microsoft.com/office/drawing/2014/main" id="{4B3213D7-6158-49EE-9AC1-17DA9708F196}"/>
              </a:ext>
            </a:extLst>
          </p:cNvPr>
          <p:cNvSpPr txBox="1"/>
          <p:nvPr/>
        </p:nvSpPr>
        <p:spPr>
          <a:xfrm>
            <a:off x="5493687" y="4824862"/>
            <a:ext cx="4648388" cy="1200329"/>
          </a:xfrm>
          <a:prstGeom prst="rect">
            <a:avLst/>
          </a:prstGeom>
          <a:noFill/>
        </p:spPr>
        <p:txBody>
          <a:bodyPr wrap="square">
            <a:spAutoFit/>
          </a:bodyPr>
          <a:lstStyle/>
          <a:p>
            <a:r>
              <a:rPr lang="es-MX" i="1" dirty="0"/>
              <a:t>Rediseño en las diferentes zonas</a:t>
            </a:r>
          </a:p>
          <a:p>
            <a:r>
              <a:rPr lang="es-MX" i="1" dirty="0"/>
              <a:t> </a:t>
            </a:r>
          </a:p>
          <a:p>
            <a:pPr marL="285750" indent="-285750">
              <a:buFontTx/>
              <a:buChar char="-"/>
            </a:pPr>
            <a:r>
              <a:rPr lang="es-MX" i="1" dirty="0"/>
              <a:t>Corregimiento de Santa Elena</a:t>
            </a:r>
          </a:p>
          <a:p>
            <a:pPr marL="285750" indent="-285750">
              <a:buFontTx/>
              <a:buChar char="-"/>
            </a:pPr>
            <a:r>
              <a:rPr lang="es-MX" i="1" dirty="0"/>
              <a:t>Prado Centro (Zona 3 – 7</a:t>
            </a:r>
          </a:p>
        </p:txBody>
      </p:sp>
      <p:sp>
        <p:nvSpPr>
          <p:cNvPr id="19" name="CuadroTexto 18">
            <a:extLst>
              <a:ext uri="{FF2B5EF4-FFF2-40B4-BE49-F238E27FC236}">
                <a16:creationId xmlns:a16="http://schemas.microsoft.com/office/drawing/2014/main" id="{293F5149-A181-4C06-B0B8-49B8278CDFF7}"/>
              </a:ext>
            </a:extLst>
          </p:cNvPr>
          <p:cNvSpPr txBox="1"/>
          <p:nvPr/>
        </p:nvSpPr>
        <p:spPr>
          <a:xfrm>
            <a:off x="5493687" y="4381792"/>
            <a:ext cx="6201102" cy="369332"/>
          </a:xfrm>
          <a:prstGeom prst="rect">
            <a:avLst/>
          </a:prstGeom>
          <a:noFill/>
        </p:spPr>
        <p:txBody>
          <a:bodyPr wrap="square">
            <a:spAutoFit/>
          </a:bodyPr>
          <a:lstStyle/>
          <a:p>
            <a:pPr lvl="0"/>
            <a:r>
              <a:rPr lang="es-CO" i="1" dirty="0"/>
              <a:t>Ejecución de </a:t>
            </a:r>
            <a:r>
              <a:rPr lang="es-CO" b="1" i="1" dirty="0">
                <a:solidFill>
                  <a:srgbClr val="FF871C"/>
                </a:solidFill>
              </a:rPr>
              <a:t>25.059 Km </a:t>
            </a:r>
            <a:r>
              <a:rPr lang="es-CO" i="1" dirty="0"/>
              <a:t>más que el año 2021 – </a:t>
            </a:r>
            <a:r>
              <a:rPr lang="es-CO" b="1" i="1" dirty="0">
                <a:solidFill>
                  <a:srgbClr val="FF871C"/>
                </a:solidFill>
              </a:rPr>
              <a:t>3,12%</a:t>
            </a:r>
          </a:p>
        </p:txBody>
      </p:sp>
    </p:spTree>
    <p:extLst>
      <p:ext uri="{BB962C8B-B14F-4D97-AF65-F5344CB8AC3E}">
        <p14:creationId xmlns:p14="http://schemas.microsoft.com/office/powerpoint/2010/main" val="214774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owerPoint&#10;&#10;Descripción generada automáticamente">
            <a:extLst>
              <a:ext uri="{FF2B5EF4-FFF2-40B4-BE49-F238E27FC236}">
                <a16:creationId xmlns:a16="http://schemas.microsoft.com/office/drawing/2014/main" id="{61FCE174-4FCB-51B6-1C54-4C7381B11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79"/>
            <a:ext cx="12192000" cy="6858000"/>
          </a:xfrm>
          <a:prstGeom prst="rect">
            <a:avLst/>
          </a:prstGeom>
        </p:spPr>
      </p:pic>
      <p:sp>
        <p:nvSpPr>
          <p:cNvPr id="4" name="CuadroTexto 3">
            <a:hlinkClick r:id="rId3" action="ppaction://hlinksldjump"/>
            <a:extLst>
              <a:ext uri="{FF2B5EF4-FFF2-40B4-BE49-F238E27FC236}">
                <a16:creationId xmlns:a16="http://schemas.microsoft.com/office/drawing/2014/main" id="{CDAF9DCC-8146-6D93-E7DC-9B5FA224649C}"/>
              </a:ext>
            </a:extLst>
          </p:cNvPr>
          <p:cNvSpPr txBox="1"/>
          <p:nvPr/>
        </p:nvSpPr>
        <p:spPr>
          <a:xfrm>
            <a:off x="6180913" y="56054"/>
            <a:ext cx="5908306" cy="461665"/>
          </a:xfrm>
          <a:prstGeom prst="rect">
            <a:avLst/>
          </a:prstGeom>
          <a:noFill/>
        </p:spPr>
        <p:txBody>
          <a:bodyPr wrap="square" rtlCol="0">
            <a:spAutoFit/>
          </a:bodyPr>
          <a:lstStyle/>
          <a:p>
            <a:pPr algn="ctr"/>
            <a:r>
              <a:rPr lang="es-ES" sz="2400" b="1" spc="300" dirty="0">
                <a:solidFill>
                  <a:srgbClr val="EE750A"/>
                </a:solidFill>
                <a:latin typeface="VAG Rounded Std Thin" panose="020F0802020204020204" pitchFamily="34" charset="0"/>
              </a:rPr>
              <a:t>CONTINUIDAD EN RECOLECCION</a:t>
            </a:r>
          </a:p>
        </p:txBody>
      </p:sp>
      <p:sp>
        <p:nvSpPr>
          <p:cNvPr id="9" name="106 Pentágono">
            <a:hlinkClick r:id="" action="ppaction://noaction"/>
            <a:extLst>
              <a:ext uri="{FF2B5EF4-FFF2-40B4-BE49-F238E27FC236}">
                <a16:creationId xmlns:a16="http://schemas.microsoft.com/office/drawing/2014/main" id="{6CDBF7EA-2485-431B-AC85-49DC44C2AC56}"/>
              </a:ext>
            </a:extLst>
          </p:cNvPr>
          <p:cNvSpPr/>
          <p:nvPr/>
        </p:nvSpPr>
        <p:spPr>
          <a:xfrm>
            <a:off x="0" y="0"/>
            <a:ext cx="6096000" cy="719847"/>
          </a:xfrm>
          <a:prstGeom prst="rect">
            <a:avLst/>
          </a:prstGeom>
          <a:solidFill>
            <a:srgbClr val="92D050"/>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Clientes y Mercados</a:t>
            </a:r>
          </a:p>
        </p:txBody>
      </p:sp>
      <p:graphicFrame>
        <p:nvGraphicFramePr>
          <p:cNvPr id="10" name="Tabla 9">
            <a:extLst>
              <a:ext uri="{FF2B5EF4-FFF2-40B4-BE49-F238E27FC236}">
                <a16:creationId xmlns:a16="http://schemas.microsoft.com/office/drawing/2014/main" id="{B4857923-E9FE-4CAD-95FE-E196B444FA80}"/>
              </a:ext>
            </a:extLst>
          </p:cNvPr>
          <p:cNvGraphicFramePr>
            <a:graphicFrameLocks noGrp="1"/>
          </p:cNvGraphicFramePr>
          <p:nvPr>
            <p:extLst>
              <p:ext uri="{D42A27DB-BD31-4B8C-83A1-F6EECF244321}">
                <p14:modId xmlns:p14="http://schemas.microsoft.com/office/powerpoint/2010/main" val="1282159262"/>
              </p:ext>
            </p:extLst>
          </p:nvPr>
        </p:nvGraphicFramePr>
        <p:xfrm>
          <a:off x="6820659" y="575223"/>
          <a:ext cx="4568491" cy="643668"/>
        </p:xfrm>
        <a:graphic>
          <a:graphicData uri="http://schemas.openxmlformats.org/drawingml/2006/table">
            <a:tbl>
              <a:tblPr firstRow="1"/>
              <a:tblGrid>
                <a:gridCol w="881381">
                  <a:extLst>
                    <a:ext uri="{9D8B030D-6E8A-4147-A177-3AD203B41FA5}">
                      <a16:colId xmlns:a16="http://schemas.microsoft.com/office/drawing/2014/main" val="425497840"/>
                    </a:ext>
                  </a:extLst>
                </a:gridCol>
                <a:gridCol w="881381">
                  <a:extLst>
                    <a:ext uri="{9D8B030D-6E8A-4147-A177-3AD203B41FA5}">
                      <a16:colId xmlns:a16="http://schemas.microsoft.com/office/drawing/2014/main" val="2447597525"/>
                    </a:ext>
                  </a:extLst>
                </a:gridCol>
                <a:gridCol w="881381">
                  <a:extLst>
                    <a:ext uri="{9D8B030D-6E8A-4147-A177-3AD203B41FA5}">
                      <a16:colId xmlns:a16="http://schemas.microsoft.com/office/drawing/2014/main" val="838014283"/>
                    </a:ext>
                  </a:extLst>
                </a:gridCol>
                <a:gridCol w="1042967">
                  <a:extLst>
                    <a:ext uri="{9D8B030D-6E8A-4147-A177-3AD203B41FA5}">
                      <a16:colId xmlns:a16="http://schemas.microsoft.com/office/drawing/2014/main" val="1476799087"/>
                    </a:ext>
                  </a:extLst>
                </a:gridCol>
                <a:gridCol w="881381">
                  <a:extLst>
                    <a:ext uri="{9D8B030D-6E8A-4147-A177-3AD203B41FA5}">
                      <a16:colId xmlns:a16="http://schemas.microsoft.com/office/drawing/2014/main" val="3797298421"/>
                    </a:ext>
                  </a:extLst>
                </a:gridCol>
              </a:tblGrid>
              <a:tr h="381850">
                <a:tc>
                  <a:txBody>
                    <a:bodyPr/>
                    <a:lstStyle/>
                    <a:p>
                      <a:pPr algn="ctr" rtl="0" fontAlgn="ctr"/>
                      <a:r>
                        <a:rPr lang="es-MX" sz="12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68064295"/>
                  </a:ext>
                </a:extLst>
              </a:tr>
              <a:tr h="261818">
                <a:tc>
                  <a:txBody>
                    <a:bodyPr/>
                    <a:lstStyle/>
                    <a:p>
                      <a:pPr algn="ctr" rtl="0" fontAlgn="b"/>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200" b="1" i="1" u="none" strike="noStrike" dirty="0">
                        <a:solidFill>
                          <a:srgbClr val="000000"/>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504435"/>
                  </a:ext>
                </a:extLst>
              </a:tr>
            </a:tbl>
          </a:graphicData>
        </a:graphic>
      </p:graphicFrame>
      <p:graphicFrame>
        <p:nvGraphicFramePr>
          <p:cNvPr id="11" name="Tabla 10">
            <a:extLst>
              <a:ext uri="{FF2B5EF4-FFF2-40B4-BE49-F238E27FC236}">
                <a16:creationId xmlns:a16="http://schemas.microsoft.com/office/drawing/2014/main" id="{21E34D98-FF44-485E-920C-C5C4805F713C}"/>
              </a:ext>
            </a:extLst>
          </p:cNvPr>
          <p:cNvGraphicFramePr>
            <a:graphicFrameLocks noGrp="1"/>
          </p:cNvGraphicFramePr>
          <p:nvPr>
            <p:extLst>
              <p:ext uri="{D42A27DB-BD31-4B8C-83A1-F6EECF244321}">
                <p14:modId xmlns:p14="http://schemas.microsoft.com/office/powerpoint/2010/main" val="672036174"/>
              </p:ext>
            </p:extLst>
          </p:nvPr>
        </p:nvGraphicFramePr>
        <p:xfrm>
          <a:off x="1428519" y="3111755"/>
          <a:ext cx="2450952" cy="561340"/>
        </p:xfrm>
        <a:graphic>
          <a:graphicData uri="http://schemas.openxmlformats.org/drawingml/2006/table">
            <a:tbl>
              <a:tblPr>
                <a:tableStyleId>{2A488322-F2BA-4B5B-9748-0D474271808F}</a:tableStyleId>
              </a:tblPr>
              <a:tblGrid>
                <a:gridCol w="1225476">
                  <a:extLst>
                    <a:ext uri="{9D8B030D-6E8A-4147-A177-3AD203B41FA5}">
                      <a16:colId xmlns:a16="http://schemas.microsoft.com/office/drawing/2014/main" val="2036401281"/>
                    </a:ext>
                  </a:extLst>
                </a:gridCol>
                <a:gridCol w="1225476">
                  <a:extLst>
                    <a:ext uri="{9D8B030D-6E8A-4147-A177-3AD203B41FA5}">
                      <a16:colId xmlns:a16="http://schemas.microsoft.com/office/drawing/2014/main" val="204560509"/>
                    </a:ext>
                  </a:extLst>
                </a:gridCol>
              </a:tblGrid>
              <a:tr h="152721">
                <a:tc>
                  <a:txBody>
                    <a:bodyPr/>
                    <a:lstStyle/>
                    <a:p>
                      <a:pPr algn="ctr" fontAlgn="b"/>
                      <a:r>
                        <a:rPr lang="es-MX" sz="1800" b="1" u="none" strike="noStrike" dirty="0">
                          <a:solidFill>
                            <a:schemeClr val="bg1"/>
                          </a:solidFill>
                          <a:effectLst/>
                        </a:rPr>
                        <a:t>2021</a:t>
                      </a:r>
                      <a:endParaRPr lang="es-MX" sz="1800" b="1" i="0" u="none" strike="noStrike" dirty="0">
                        <a:solidFill>
                          <a:schemeClr val="bg1"/>
                        </a:solidFill>
                        <a:effectLst/>
                        <a:latin typeface="Calibri" panose="020F0502020204030204" pitchFamily="34" charset="0"/>
                      </a:endParaRPr>
                    </a:p>
                  </a:txBody>
                  <a:tcPr marL="6350" marR="6350" marT="6350" marB="0" anchor="b">
                    <a:solidFill>
                      <a:srgbClr val="EE7509"/>
                    </a:solidFill>
                  </a:tcPr>
                </a:tc>
                <a:tc>
                  <a:txBody>
                    <a:bodyPr/>
                    <a:lstStyle/>
                    <a:p>
                      <a:pPr algn="ctr" fontAlgn="b"/>
                      <a:r>
                        <a:rPr lang="es-MX" sz="1800" b="1" u="none" strike="noStrike" dirty="0">
                          <a:solidFill>
                            <a:schemeClr val="bg1"/>
                          </a:solidFill>
                          <a:effectLst/>
                        </a:rPr>
                        <a:t>         30.379 </a:t>
                      </a:r>
                      <a:endParaRPr lang="es-MX" sz="1800" b="1" i="0" u="none" strike="noStrike" dirty="0">
                        <a:solidFill>
                          <a:schemeClr val="bg1"/>
                        </a:solidFill>
                        <a:effectLst/>
                        <a:latin typeface="Calibri" panose="020F0502020204030204" pitchFamily="34" charset="0"/>
                      </a:endParaRPr>
                    </a:p>
                  </a:txBody>
                  <a:tcPr marL="6350" marR="6350" marT="6350" marB="0" anchor="b">
                    <a:solidFill>
                      <a:srgbClr val="EE7509"/>
                    </a:solidFill>
                  </a:tcPr>
                </a:tc>
                <a:extLst>
                  <a:ext uri="{0D108BD9-81ED-4DB2-BD59-A6C34878D82A}">
                    <a16:rowId xmlns:a16="http://schemas.microsoft.com/office/drawing/2014/main" val="1057368929"/>
                  </a:ext>
                </a:extLst>
              </a:tr>
              <a:tr h="0">
                <a:tc>
                  <a:txBody>
                    <a:bodyPr/>
                    <a:lstStyle/>
                    <a:p>
                      <a:pPr algn="ctr" fontAlgn="b"/>
                      <a:r>
                        <a:rPr lang="es-MX" sz="1800" b="1" u="none" strike="noStrike" dirty="0">
                          <a:solidFill>
                            <a:schemeClr val="bg1"/>
                          </a:solidFill>
                          <a:effectLst/>
                        </a:rPr>
                        <a:t>2022</a:t>
                      </a:r>
                      <a:endParaRPr lang="es-MX" sz="1800" b="1" i="0" u="none" strike="noStrike" dirty="0">
                        <a:solidFill>
                          <a:schemeClr val="bg1"/>
                        </a:solidFill>
                        <a:effectLst/>
                        <a:latin typeface="Calibri" panose="020F0502020204030204" pitchFamily="34" charset="0"/>
                      </a:endParaRPr>
                    </a:p>
                  </a:txBody>
                  <a:tcPr marL="6350" marR="6350" marT="6350" marB="0" anchor="b">
                    <a:solidFill>
                      <a:srgbClr val="EE7509"/>
                    </a:solidFill>
                  </a:tcPr>
                </a:tc>
                <a:tc>
                  <a:txBody>
                    <a:bodyPr/>
                    <a:lstStyle/>
                    <a:p>
                      <a:pPr algn="ctr" fontAlgn="b"/>
                      <a:r>
                        <a:rPr lang="es-MX" sz="1800" b="1" u="none" strike="noStrike" dirty="0">
                          <a:solidFill>
                            <a:schemeClr val="bg1"/>
                          </a:solidFill>
                          <a:effectLst/>
                        </a:rPr>
                        <a:t>         30.840</a:t>
                      </a:r>
                      <a:endParaRPr lang="es-MX" sz="1800" b="1" i="0" u="none" strike="noStrike" dirty="0">
                        <a:solidFill>
                          <a:schemeClr val="bg1"/>
                        </a:solidFill>
                        <a:effectLst/>
                        <a:latin typeface="Calibri" panose="020F0502020204030204" pitchFamily="34" charset="0"/>
                      </a:endParaRPr>
                    </a:p>
                  </a:txBody>
                  <a:tcPr marL="6350" marR="6350" marT="6350" marB="0" anchor="b">
                    <a:solidFill>
                      <a:srgbClr val="EE7509"/>
                    </a:solidFill>
                  </a:tcPr>
                </a:tc>
                <a:extLst>
                  <a:ext uri="{0D108BD9-81ED-4DB2-BD59-A6C34878D82A}">
                    <a16:rowId xmlns:a16="http://schemas.microsoft.com/office/drawing/2014/main" val="2263222372"/>
                  </a:ext>
                </a:extLst>
              </a:tr>
            </a:tbl>
          </a:graphicData>
        </a:graphic>
      </p:graphicFrame>
      <p:sp>
        <p:nvSpPr>
          <p:cNvPr id="12" name="CuadroTexto 11">
            <a:extLst>
              <a:ext uri="{FF2B5EF4-FFF2-40B4-BE49-F238E27FC236}">
                <a16:creationId xmlns:a16="http://schemas.microsoft.com/office/drawing/2014/main" id="{EF9622AA-D5AE-45F7-8F08-1A349B495064}"/>
              </a:ext>
            </a:extLst>
          </p:cNvPr>
          <p:cNvSpPr txBox="1"/>
          <p:nvPr/>
        </p:nvSpPr>
        <p:spPr>
          <a:xfrm>
            <a:off x="948931" y="2604738"/>
            <a:ext cx="3383986" cy="400110"/>
          </a:xfrm>
          <a:prstGeom prst="rect">
            <a:avLst/>
          </a:prstGeom>
          <a:noFill/>
        </p:spPr>
        <p:txBody>
          <a:bodyPr wrap="square">
            <a:spAutoFit/>
          </a:bodyPr>
          <a:lstStyle/>
          <a:p>
            <a:pPr algn="r"/>
            <a:r>
              <a:rPr lang="es-CO" sz="2000" b="1" spc="300" dirty="0">
                <a:solidFill>
                  <a:schemeClr val="bg1"/>
                </a:solidFill>
                <a:latin typeface="VAG Rounded Std Thin" panose="020F0802020204020204" pitchFamily="34" charset="0"/>
              </a:rPr>
              <a:t>Servicios Ejecutados</a:t>
            </a:r>
            <a:endParaRPr lang="es-MX" sz="2000" b="1" spc="300" dirty="0">
              <a:solidFill>
                <a:schemeClr val="bg1"/>
              </a:solidFill>
              <a:latin typeface="VAG Rounded Std Thin" panose="020F0802020204020204" pitchFamily="34" charset="0"/>
            </a:endParaRPr>
          </a:p>
        </p:txBody>
      </p:sp>
      <p:sp>
        <p:nvSpPr>
          <p:cNvPr id="13" name="CuadroTexto 12">
            <a:extLst>
              <a:ext uri="{FF2B5EF4-FFF2-40B4-BE49-F238E27FC236}">
                <a16:creationId xmlns:a16="http://schemas.microsoft.com/office/drawing/2014/main" id="{76150C45-5EA4-41E3-9806-83DBF87D6D45}"/>
              </a:ext>
            </a:extLst>
          </p:cNvPr>
          <p:cNvSpPr txBox="1"/>
          <p:nvPr/>
        </p:nvSpPr>
        <p:spPr>
          <a:xfrm>
            <a:off x="959412" y="4201648"/>
            <a:ext cx="3373506" cy="1477328"/>
          </a:xfrm>
          <a:prstGeom prst="rect">
            <a:avLst/>
          </a:prstGeom>
          <a:noFill/>
        </p:spPr>
        <p:txBody>
          <a:bodyPr wrap="square">
            <a:spAutoFit/>
          </a:bodyPr>
          <a:lstStyle/>
          <a:p>
            <a:pPr lvl="0" algn="just"/>
            <a:r>
              <a:rPr lang="es-MX" i="1" dirty="0">
                <a:solidFill>
                  <a:schemeClr val="bg1"/>
                </a:solidFill>
              </a:rPr>
              <a:t>Con respecto al año 2021, se presenta un aumento de 1.52% en la cantidad de frecuencias diseñadas y cumplidas para la prestación del servicio</a:t>
            </a:r>
          </a:p>
        </p:txBody>
      </p:sp>
      <p:graphicFrame>
        <p:nvGraphicFramePr>
          <p:cNvPr id="14" name="Gráfico 13">
            <a:extLst>
              <a:ext uri="{FF2B5EF4-FFF2-40B4-BE49-F238E27FC236}">
                <a16:creationId xmlns:a16="http://schemas.microsoft.com/office/drawing/2014/main" id="{677E1C80-9FEF-433C-AF75-CC7A3D46C8FE}"/>
              </a:ext>
            </a:extLst>
          </p:cNvPr>
          <p:cNvGraphicFramePr>
            <a:graphicFrameLocks/>
          </p:cNvGraphicFramePr>
          <p:nvPr>
            <p:extLst>
              <p:ext uri="{D42A27DB-BD31-4B8C-83A1-F6EECF244321}">
                <p14:modId xmlns:p14="http://schemas.microsoft.com/office/powerpoint/2010/main" val="531475687"/>
              </p:ext>
            </p:extLst>
          </p:nvPr>
        </p:nvGraphicFramePr>
        <p:xfrm>
          <a:off x="8541989" y="2109593"/>
          <a:ext cx="3547230" cy="20920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a 14">
            <a:extLst>
              <a:ext uri="{FF2B5EF4-FFF2-40B4-BE49-F238E27FC236}">
                <a16:creationId xmlns:a16="http://schemas.microsoft.com/office/drawing/2014/main" id="{4B2D025D-227F-44C0-971C-A0D248C76104}"/>
              </a:ext>
            </a:extLst>
          </p:cNvPr>
          <p:cNvGraphicFramePr>
            <a:graphicFrameLocks noGrp="1"/>
          </p:cNvGraphicFramePr>
          <p:nvPr>
            <p:extLst>
              <p:ext uri="{D42A27DB-BD31-4B8C-83A1-F6EECF244321}">
                <p14:modId xmlns:p14="http://schemas.microsoft.com/office/powerpoint/2010/main" val="2041846856"/>
              </p:ext>
            </p:extLst>
          </p:nvPr>
        </p:nvGraphicFramePr>
        <p:xfrm>
          <a:off x="224825" y="996413"/>
          <a:ext cx="4568491" cy="643668"/>
        </p:xfrm>
        <a:graphic>
          <a:graphicData uri="http://schemas.openxmlformats.org/drawingml/2006/table">
            <a:tbl>
              <a:tblPr firstRow="1"/>
              <a:tblGrid>
                <a:gridCol w="881381">
                  <a:extLst>
                    <a:ext uri="{9D8B030D-6E8A-4147-A177-3AD203B41FA5}">
                      <a16:colId xmlns:a16="http://schemas.microsoft.com/office/drawing/2014/main" val="425497840"/>
                    </a:ext>
                  </a:extLst>
                </a:gridCol>
                <a:gridCol w="881381">
                  <a:extLst>
                    <a:ext uri="{9D8B030D-6E8A-4147-A177-3AD203B41FA5}">
                      <a16:colId xmlns:a16="http://schemas.microsoft.com/office/drawing/2014/main" val="2447597525"/>
                    </a:ext>
                  </a:extLst>
                </a:gridCol>
                <a:gridCol w="881381">
                  <a:extLst>
                    <a:ext uri="{9D8B030D-6E8A-4147-A177-3AD203B41FA5}">
                      <a16:colId xmlns:a16="http://schemas.microsoft.com/office/drawing/2014/main" val="838014283"/>
                    </a:ext>
                  </a:extLst>
                </a:gridCol>
                <a:gridCol w="1042967">
                  <a:extLst>
                    <a:ext uri="{9D8B030D-6E8A-4147-A177-3AD203B41FA5}">
                      <a16:colId xmlns:a16="http://schemas.microsoft.com/office/drawing/2014/main" val="1476799087"/>
                    </a:ext>
                  </a:extLst>
                </a:gridCol>
                <a:gridCol w="881381">
                  <a:extLst>
                    <a:ext uri="{9D8B030D-6E8A-4147-A177-3AD203B41FA5}">
                      <a16:colId xmlns:a16="http://schemas.microsoft.com/office/drawing/2014/main" val="3797298421"/>
                    </a:ext>
                  </a:extLst>
                </a:gridCol>
              </a:tblGrid>
              <a:tr h="381850">
                <a:tc>
                  <a:txBody>
                    <a:bodyPr/>
                    <a:lstStyle/>
                    <a:p>
                      <a:pPr algn="ctr" rtl="0" fontAlgn="ctr"/>
                      <a:r>
                        <a:rPr lang="es-MX" sz="1200" b="1" i="0" u="none" strike="noStrike" dirty="0">
                          <a:solidFill>
                            <a:schemeClr val="bg1"/>
                          </a:solidFill>
                          <a:effectLst/>
                          <a:latin typeface="Arial Rounded MT Bold" panose="020F0704030504030204" pitchFamily="34" charset="0"/>
                        </a:rPr>
                        <a:t>Meta 2022 </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2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68064295"/>
                  </a:ext>
                </a:extLst>
              </a:tr>
              <a:tr h="261818">
                <a:tc>
                  <a:txBody>
                    <a:bodyPr/>
                    <a:lstStyle/>
                    <a:p>
                      <a:pPr algn="ctr" rtl="0" fontAlgn="b"/>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200" b="1" i="1" u="none" strike="noStrike" dirty="0">
                          <a:solidFill>
                            <a:schemeClr val="bg1">
                              <a:lumMod val="50000"/>
                            </a:schemeClr>
                          </a:solidFill>
                          <a:effectLst/>
                          <a:latin typeface="Arial Rounded MT Bold" panose="020F0704030504030204" pitchFamily="34" charset="0"/>
                        </a:rPr>
                        <a:t>100%</a:t>
                      </a:r>
                      <a:endParaRPr lang="es-MX" sz="12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200" b="1" i="1" u="none" strike="noStrike" dirty="0">
                        <a:solidFill>
                          <a:srgbClr val="000000"/>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504435"/>
                  </a:ext>
                </a:extLst>
              </a:tr>
            </a:tbl>
          </a:graphicData>
        </a:graphic>
      </p:graphicFrame>
    </p:spTree>
    <p:extLst>
      <p:ext uri="{BB962C8B-B14F-4D97-AF65-F5344CB8AC3E}">
        <p14:creationId xmlns:p14="http://schemas.microsoft.com/office/powerpoint/2010/main" val="293364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vistiendo, sostener, esquiando, parado&#10;&#10;Descripción generada automáticamente">
            <a:extLst>
              <a:ext uri="{FF2B5EF4-FFF2-40B4-BE49-F238E27FC236}">
                <a16:creationId xmlns:a16="http://schemas.microsoft.com/office/drawing/2014/main" id="{33DA5670-8FC8-13AD-3FB9-C4457735F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20"/>
            <a:ext cx="12192000" cy="6858000"/>
          </a:xfrm>
          <a:prstGeom prst="rect">
            <a:avLst/>
          </a:prstGeom>
        </p:spPr>
      </p:pic>
      <p:sp>
        <p:nvSpPr>
          <p:cNvPr id="43" name="CuadroTexto 42">
            <a:hlinkClick r:id="rId3" action="ppaction://hlinksldjump"/>
            <a:extLst>
              <a:ext uri="{FF2B5EF4-FFF2-40B4-BE49-F238E27FC236}">
                <a16:creationId xmlns:a16="http://schemas.microsoft.com/office/drawing/2014/main" id="{65ABC968-A399-D713-52BC-BE5499489DB6}"/>
              </a:ext>
            </a:extLst>
          </p:cNvPr>
          <p:cNvSpPr txBox="1"/>
          <p:nvPr/>
        </p:nvSpPr>
        <p:spPr>
          <a:xfrm>
            <a:off x="5380072" y="799799"/>
            <a:ext cx="6368460" cy="461665"/>
          </a:xfrm>
          <a:prstGeom prst="rect">
            <a:avLst/>
          </a:prstGeom>
          <a:noFill/>
        </p:spPr>
        <p:txBody>
          <a:bodyPr wrap="square" rtlCol="0">
            <a:spAutoFit/>
          </a:bodyPr>
          <a:lstStyle/>
          <a:p>
            <a:r>
              <a:rPr lang="es-ES" sz="2400" b="1" spc="300" dirty="0">
                <a:solidFill>
                  <a:srgbClr val="EE7509"/>
                </a:solidFill>
                <a:latin typeface="VAG Rounded Std Thin" panose="020F0802020204020204" pitchFamily="34" charset="0"/>
              </a:rPr>
              <a:t>QUEJAS</a:t>
            </a:r>
          </a:p>
        </p:txBody>
      </p:sp>
      <p:sp>
        <p:nvSpPr>
          <p:cNvPr id="37" name="106 Pentágono">
            <a:hlinkClick r:id="" action="ppaction://noaction"/>
            <a:extLst>
              <a:ext uri="{FF2B5EF4-FFF2-40B4-BE49-F238E27FC236}">
                <a16:creationId xmlns:a16="http://schemas.microsoft.com/office/drawing/2014/main" id="{F1360FB1-336D-4F74-BD29-24C126DA3BEA}"/>
              </a:ext>
            </a:extLst>
          </p:cNvPr>
          <p:cNvSpPr/>
          <p:nvPr/>
        </p:nvSpPr>
        <p:spPr>
          <a:xfrm>
            <a:off x="5380072" y="15420"/>
            <a:ext cx="6811928" cy="719847"/>
          </a:xfrm>
          <a:prstGeom prst="rect">
            <a:avLst/>
          </a:prstGeom>
          <a:solidFill>
            <a:srgbClr val="92D050"/>
          </a:solidFill>
          <a:ln>
            <a:noFill/>
          </a:ln>
          <a:effectLst/>
          <a:scene3d>
            <a:camera prst="orthographicFront">
              <a:rot lat="0" lon="0" rev="0"/>
            </a:camera>
            <a:lightRig rig="balanced" dir="t">
              <a:rot lat="0" lon="0" rev="8700000"/>
            </a:lightRig>
          </a:scene3d>
          <a:sp3d/>
        </p:spPr>
        <p:txBody>
          <a:bodyPr lIns="91411" tIns="45706" rIns="91411" bIns="4570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500" b="1" u="none" kern="1200" cap="none" spc="0" normalizeH="0" baseline="0" noProof="0" dirty="0">
                <a:ln>
                  <a:noFill/>
                </a:ln>
                <a:solidFill>
                  <a:schemeClr val="bg1"/>
                </a:solidFill>
                <a:effectLst/>
                <a:uLnTx/>
                <a:uFillTx/>
                <a:latin typeface="Arial Rounded MT Bold" panose="020F0704030504030204" pitchFamily="34" charset="0"/>
                <a:sym typeface="Calibri"/>
              </a:rPr>
              <a:t>Clientes y Mercados</a:t>
            </a:r>
          </a:p>
        </p:txBody>
      </p:sp>
      <p:graphicFrame>
        <p:nvGraphicFramePr>
          <p:cNvPr id="42" name="Tabla 41">
            <a:extLst>
              <a:ext uri="{FF2B5EF4-FFF2-40B4-BE49-F238E27FC236}">
                <a16:creationId xmlns:a16="http://schemas.microsoft.com/office/drawing/2014/main" id="{D9591F3E-F5B0-4279-99D4-DB756CBAEC9C}"/>
              </a:ext>
            </a:extLst>
          </p:cNvPr>
          <p:cNvGraphicFramePr>
            <a:graphicFrameLocks noGrp="1"/>
          </p:cNvGraphicFramePr>
          <p:nvPr>
            <p:extLst>
              <p:ext uri="{D42A27DB-BD31-4B8C-83A1-F6EECF244321}">
                <p14:modId xmlns:p14="http://schemas.microsoft.com/office/powerpoint/2010/main" val="119920537"/>
              </p:ext>
            </p:extLst>
          </p:nvPr>
        </p:nvGraphicFramePr>
        <p:xfrm>
          <a:off x="5462770" y="6164306"/>
          <a:ext cx="4338081" cy="570387"/>
        </p:xfrm>
        <a:graphic>
          <a:graphicData uri="http://schemas.openxmlformats.org/drawingml/2006/table">
            <a:tbl>
              <a:tblPr firstRow="1"/>
              <a:tblGrid>
                <a:gridCol w="836929">
                  <a:extLst>
                    <a:ext uri="{9D8B030D-6E8A-4147-A177-3AD203B41FA5}">
                      <a16:colId xmlns:a16="http://schemas.microsoft.com/office/drawing/2014/main" val="425497840"/>
                    </a:ext>
                  </a:extLst>
                </a:gridCol>
                <a:gridCol w="836929">
                  <a:extLst>
                    <a:ext uri="{9D8B030D-6E8A-4147-A177-3AD203B41FA5}">
                      <a16:colId xmlns:a16="http://schemas.microsoft.com/office/drawing/2014/main" val="2447597525"/>
                    </a:ext>
                  </a:extLst>
                </a:gridCol>
                <a:gridCol w="836929">
                  <a:extLst>
                    <a:ext uri="{9D8B030D-6E8A-4147-A177-3AD203B41FA5}">
                      <a16:colId xmlns:a16="http://schemas.microsoft.com/office/drawing/2014/main" val="838014283"/>
                    </a:ext>
                  </a:extLst>
                </a:gridCol>
                <a:gridCol w="990365">
                  <a:extLst>
                    <a:ext uri="{9D8B030D-6E8A-4147-A177-3AD203B41FA5}">
                      <a16:colId xmlns:a16="http://schemas.microsoft.com/office/drawing/2014/main" val="1476799087"/>
                    </a:ext>
                  </a:extLst>
                </a:gridCol>
                <a:gridCol w="836929">
                  <a:extLst>
                    <a:ext uri="{9D8B030D-6E8A-4147-A177-3AD203B41FA5}">
                      <a16:colId xmlns:a16="http://schemas.microsoft.com/office/drawing/2014/main" val="3797298421"/>
                    </a:ext>
                  </a:extLst>
                </a:gridCol>
              </a:tblGrid>
              <a:tr h="333631">
                <a:tc>
                  <a:txBody>
                    <a:bodyPr/>
                    <a:lstStyle/>
                    <a:p>
                      <a:pPr algn="ctr" rtl="0" fontAlgn="ctr"/>
                      <a:r>
                        <a:rPr lang="es-MX" sz="1100" b="1" i="0" u="none" strike="noStrike" dirty="0">
                          <a:solidFill>
                            <a:schemeClr val="bg1"/>
                          </a:solidFill>
                          <a:effectLst/>
                          <a:latin typeface="Arial Rounded MT Bold" panose="020F0704030504030204" pitchFamily="34" charset="0"/>
                        </a:rPr>
                        <a:t>Meta 2022</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Mensual</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Resultado Acumulado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Meta del Periodo</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ctr"/>
                      <a:r>
                        <a:rPr lang="es-MX" sz="1100" b="1" i="0" u="none" strike="noStrike" dirty="0">
                          <a:solidFill>
                            <a:schemeClr val="bg1"/>
                          </a:solidFill>
                          <a:effectLst/>
                          <a:latin typeface="Arial Rounded MT Bold" panose="020F0704030504030204" pitchFamily="34" charset="0"/>
                        </a:rPr>
                        <a:t>Gap</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68064295"/>
                  </a:ext>
                </a:extLst>
              </a:tr>
              <a:tr h="228757">
                <a:tc>
                  <a:txBody>
                    <a:bodyPr/>
                    <a:lstStyle/>
                    <a:p>
                      <a:pPr algn="ctr" rtl="0" fontAlgn="b"/>
                      <a:r>
                        <a:rPr lang="es-CO" sz="1100" b="1" i="1" u="none" strike="noStrike" dirty="0">
                          <a:solidFill>
                            <a:schemeClr val="bg1">
                              <a:lumMod val="50000"/>
                            </a:schemeClr>
                          </a:solidFill>
                          <a:effectLst/>
                          <a:latin typeface="Arial Rounded MT Bold" panose="020F0704030504030204" pitchFamily="34" charset="0"/>
                        </a:rPr>
                        <a:t>2</a:t>
                      </a:r>
                      <a:r>
                        <a:rPr lang="es-MX" sz="1100" b="1" i="1" u="none" strike="noStrike" dirty="0">
                          <a:solidFill>
                            <a:schemeClr val="bg1">
                              <a:lumMod val="50000"/>
                            </a:schemeClr>
                          </a:solidFill>
                          <a:effectLst/>
                          <a:latin typeface="Arial Rounded MT Bold" panose="020F0704030504030204" pitchFamily="34" charset="0"/>
                        </a:rPr>
                        <a:t>.06</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1.35</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MX" sz="1100" b="1" i="1" u="none" strike="noStrike" dirty="0">
                          <a:solidFill>
                            <a:schemeClr val="bg1">
                              <a:lumMod val="50000"/>
                            </a:schemeClr>
                          </a:solidFill>
                          <a:effectLst/>
                          <a:latin typeface="Arial Rounded MT Bold" panose="020F0704030504030204" pitchFamily="34" charset="0"/>
                        </a:rPr>
                        <a:t>1.85</a:t>
                      </a: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s-CO" sz="1100" b="1" i="1" u="none" strike="noStrike" dirty="0">
                          <a:solidFill>
                            <a:schemeClr val="bg1">
                              <a:lumMod val="50000"/>
                            </a:schemeClr>
                          </a:solidFill>
                          <a:effectLst/>
                          <a:latin typeface="Arial Rounded MT Bold" panose="020F0704030504030204" pitchFamily="34" charset="0"/>
                        </a:rPr>
                        <a:t>2.06</a:t>
                      </a: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s-MX" sz="1100" b="1" i="1" u="none" strike="noStrike" dirty="0">
                        <a:solidFill>
                          <a:schemeClr val="bg1">
                            <a:lumMod val="50000"/>
                          </a:schemeClr>
                        </a:solidFill>
                        <a:effectLst/>
                        <a:latin typeface="Arial Rounded MT Bold" panose="020F0704030504030204" pitchFamily="34" charset="0"/>
                      </a:endParaRPr>
                    </a:p>
                  </a:txBody>
                  <a:tcPr marL="6350" marR="6350" marT="635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504435"/>
                  </a:ext>
                </a:extLst>
              </a:tr>
            </a:tbl>
          </a:graphicData>
        </a:graphic>
      </p:graphicFrame>
      <p:graphicFrame>
        <p:nvGraphicFramePr>
          <p:cNvPr id="2" name="Tabla 1">
            <a:extLst>
              <a:ext uri="{FF2B5EF4-FFF2-40B4-BE49-F238E27FC236}">
                <a16:creationId xmlns:a16="http://schemas.microsoft.com/office/drawing/2014/main" id="{8CA9F79F-8FE2-41F1-9D53-F1623CBB064D}"/>
              </a:ext>
            </a:extLst>
          </p:cNvPr>
          <p:cNvGraphicFramePr>
            <a:graphicFrameLocks noGrp="1"/>
          </p:cNvGraphicFramePr>
          <p:nvPr>
            <p:extLst>
              <p:ext uri="{D42A27DB-BD31-4B8C-83A1-F6EECF244321}">
                <p14:modId xmlns:p14="http://schemas.microsoft.com/office/powerpoint/2010/main" val="2492202233"/>
              </p:ext>
            </p:extLst>
          </p:nvPr>
        </p:nvGraphicFramePr>
        <p:xfrm>
          <a:off x="5555990" y="1194285"/>
          <a:ext cx="6460092" cy="2346960"/>
        </p:xfrm>
        <a:graphic>
          <a:graphicData uri="http://schemas.openxmlformats.org/drawingml/2006/table">
            <a:tbl>
              <a:tblPr/>
              <a:tblGrid>
                <a:gridCol w="3011984">
                  <a:extLst>
                    <a:ext uri="{9D8B030D-6E8A-4147-A177-3AD203B41FA5}">
                      <a16:colId xmlns:a16="http://schemas.microsoft.com/office/drawing/2014/main" val="321355085"/>
                    </a:ext>
                  </a:extLst>
                </a:gridCol>
                <a:gridCol w="994909">
                  <a:extLst>
                    <a:ext uri="{9D8B030D-6E8A-4147-A177-3AD203B41FA5}">
                      <a16:colId xmlns:a16="http://schemas.microsoft.com/office/drawing/2014/main" val="46503765"/>
                    </a:ext>
                  </a:extLst>
                </a:gridCol>
                <a:gridCol w="817733">
                  <a:extLst>
                    <a:ext uri="{9D8B030D-6E8A-4147-A177-3AD203B41FA5}">
                      <a16:colId xmlns:a16="http://schemas.microsoft.com/office/drawing/2014/main" val="3582581048"/>
                    </a:ext>
                  </a:extLst>
                </a:gridCol>
                <a:gridCol w="817733">
                  <a:extLst>
                    <a:ext uri="{9D8B030D-6E8A-4147-A177-3AD203B41FA5}">
                      <a16:colId xmlns:a16="http://schemas.microsoft.com/office/drawing/2014/main" val="2952118940"/>
                    </a:ext>
                  </a:extLst>
                </a:gridCol>
                <a:gridCol w="817733">
                  <a:extLst>
                    <a:ext uri="{9D8B030D-6E8A-4147-A177-3AD203B41FA5}">
                      <a16:colId xmlns:a16="http://schemas.microsoft.com/office/drawing/2014/main" val="278347122"/>
                    </a:ext>
                  </a:extLst>
                </a:gridCol>
              </a:tblGrid>
              <a:tr h="165100">
                <a:tc>
                  <a:txBody>
                    <a:bodyPr/>
                    <a:lstStyle/>
                    <a:p>
                      <a:pPr algn="l" fontAlgn="b"/>
                      <a:r>
                        <a:rPr lang="es-MX" sz="1400" b="1" i="0" u="none" strike="noStrike">
                          <a:solidFill>
                            <a:srgbClr val="FFFFFF"/>
                          </a:solidFill>
                          <a:effectLst/>
                          <a:latin typeface="Calibri" panose="020F0502020204030204" pitchFamily="34" charset="0"/>
                        </a:rPr>
                        <a:t>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D7D31"/>
                    </a:solidFill>
                  </a:tcPr>
                </a:tc>
                <a:tc>
                  <a:txBody>
                    <a:bodyPr/>
                    <a:lstStyle/>
                    <a:p>
                      <a:pPr algn="ctr" fontAlgn="b"/>
                      <a:r>
                        <a:rPr lang="es-MX" sz="1400" b="1" i="0" u="none" strike="noStrike" dirty="0">
                          <a:solidFill>
                            <a:srgbClr val="FFFFFF"/>
                          </a:solidFill>
                          <a:effectLst/>
                          <a:latin typeface="Calibri" panose="020F0502020204030204" pitchFamily="34" charset="0"/>
                        </a:rPr>
                        <a:t>2022</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D7D31"/>
                    </a:solidFill>
                  </a:tcPr>
                </a:tc>
                <a:tc>
                  <a:txBody>
                    <a:bodyPr/>
                    <a:lstStyle/>
                    <a:p>
                      <a:pPr algn="ctr" fontAlgn="b"/>
                      <a:r>
                        <a:rPr lang="es-MX" sz="1400" b="1" i="0" u="none" strike="noStrike">
                          <a:solidFill>
                            <a:srgbClr val="FFFFFF"/>
                          </a:solidFill>
                          <a:effectLst/>
                          <a:latin typeface="Calibri" panose="020F0502020204030204" pitchFamily="34" charset="0"/>
                        </a:rPr>
                        <a:t>2021</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D7D31"/>
                    </a:solidFill>
                  </a:tcPr>
                </a:tc>
                <a:tc>
                  <a:txBody>
                    <a:bodyPr/>
                    <a:lstStyle/>
                    <a:p>
                      <a:pPr algn="ctr" fontAlgn="b"/>
                      <a:r>
                        <a:rPr lang="es-MX" sz="1400" b="1" i="0" u="none" strike="noStrike">
                          <a:solidFill>
                            <a:srgbClr val="FFFFFF"/>
                          </a:solidFill>
                          <a:effectLst/>
                          <a:latin typeface="Calibri" panose="020F0502020204030204" pitchFamily="34" charset="0"/>
                        </a:rPr>
                        <a:t>2020</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D7D31"/>
                    </a:solidFill>
                  </a:tcPr>
                </a:tc>
                <a:tc>
                  <a:txBody>
                    <a:bodyPr/>
                    <a:lstStyle/>
                    <a:p>
                      <a:pPr algn="ctr" fontAlgn="b"/>
                      <a:r>
                        <a:rPr lang="es-MX" sz="1400" b="1" i="0" u="none" strike="noStrike">
                          <a:solidFill>
                            <a:srgbClr val="FFFFFF"/>
                          </a:solidFill>
                          <a:effectLst/>
                          <a:latin typeface="Calibri" panose="020F0502020204030204" pitchFamily="34" charset="0"/>
                        </a:rPr>
                        <a:t>2019</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D7D31"/>
                    </a:solidFill>
                  </a:tcPr>
                </a:tc>
                <a:extLst>
                  <a:ext uri="{0D108BD9-81ED-4DB2-BD59-A6C34878D82A}">
                    <a16:rowId xmlns:a16="http://schemas.microsoft.com/office/drawing/2014/main" val="4013686158"/>
                  </a:ext>
                </a:extLst>
              </a:tr>
              <a:tr h="165100">
                <a:tc>
                  <a:txBody>
                    <a:bodyPr/>
                    <a:lstStyle/>
                    <a:p>
                      <a:pPr algn="l" fontAlgn="b"/>
                      <a:r>
                        <a:rPr lang="es-MX" sz="1400" b="0" i="0" u="none" strike="noStrike" dirty="0">
                          <a:solidFill>
                            <a:srgbClr val="808080"/>
                          </a:solidFill>
                          <a:effectLst/>
                          <a:latin typeface="Calibri" panose="020F0502020204030204" pitchFamily="34" charset="0"/>
                        </a:rPr>
                        <a:t>Barrido y Limpieza de vías</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519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340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417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645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778658451"/>
                  </a:ext>
                </a:extLst>
              </a:tr>
              <a:tr h="165100">
                <a:tc>
                  <a:txBody>
                    <a:bodyPr/>
                    <a:lstStyle/>
                    <a:p>
                      <a:pPr algn="l" fontAlgn="b"/>
                      <a:r>
                        <a:rPr lang="es-MX" sz="1400" b="0" i="0" u="none" strike="noStrike" dirty="0">
                          <a:solidFill>
                            <a:srgbClr val="808080"/>
                          </a:solidFill>
                          <a:effectLst/>
                          <a:latin typeface="Calibri" panose="020F0502020204030204" pitchFamily="34" charset="0"/>
                        </a:rPr>
                        <a:t>Recolección de Residuos Ordinarios</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168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89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165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150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163194158"/>
                  </a:ext>
                </a:extLst>
              </a:tr>
              <a:tr h="165100">
                <a:tc>
                  <a:txBody>
                    <a:bodyPr/>
                    <a:lstStyle/>
                    <a:p>
                      <a:pPr algn="l" fontAlgn="b"/>
                      <a:r>
                        <a:rPr lang="es-MX" sz="1400" b="0" i="0" u="none" strike="noStrike" dirty="0">
                          <a:solidFill>
                            <a:srgbClr val="808080"/>
                          </a:solidFill>
                          <a:effectLst/>
                          <a:latin typeface="Calibri" panose="020F0502020204030204" pitchFamily="34" charset="0"/>
                        </a:rPr>
                        <a:t>Corte y Poda</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159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136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100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54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718409054"/>
                  </a:ext>
                </a:extLst>
              </a:tr>
              <a:tr h="165100">
                <a:tc>
                  <a:txBody>
                    <a:bodyPr/>
                    <a:lstStyle/>
                    <a:p>
                      <a:pPr algn="l" fontAlgn="b"/>
                      <a:r>
                        <a:rPr lang="es-MX" sz="1400" b="0" i="0" u="none" strike="noStrike" dirty="0">
                          <a:solidFill>
                            <a:srgbClr val="808080"/>
                          </a:solidFill>
                          <a:effectLst/>
                          <a:latin typeface="Calibri" panose="020F0502020204030204" pitchFamily="34" charset="0"/>
                        </a:rPr>
                        <a:t>Quejas Administrativas</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59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52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75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106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928665039"/>
                  </a:ext>
                </a:extLst>
              </a:tr>
              <a:tr h="165100">
                <a:tc>
                  <a:txBody>
                    <a:bodyPr/>
                    <a:lstStyle/>
                    <a:p>
                      <a:pPr algn="l" fontAlgn="b"/>
                      <a:r>
                        <a:rPr lang="es-MX" sz="1400" b="0" i="0" u="none" strike="noStrike" dirty="0">
                          <a:solidFill>
                            <a:srgbClr val="808080"/>
                          </a:solidFill>
                          <a:effectLst/>
                          <a:latin typeface="Calibri" panose="020F0502020204030204" pitchFamily="34" charset="0"/>
                        </a:rPr>
                        <a:t>Recolección de Especiales y Hospitalarios</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16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19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66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36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29700402"/>
                  </a:ext>
                </a:extLst>
              </a:tr>
              <a:tr h="165100">
                <a:tc>
                  <a:txBody>
                    <a:bodyPr/>
                    <a:lstStyle/>
                    <a:p>
                      <a:pPr algn="l" fontAlgn="b"/>
                      <a:r>
                        <a:rPr lang="es-MX" sz="1400" b="0" i="0" u="none" strike="noStrike" dirty="0">
                          <a:solidFill>
                            <a:srgbClr val="808080"/>
                          </a:solidFill>
                          <a:effectLst/>
                          <a:latin typeface="Calibri" panose="020F0502020204030204" pitchFamily="34" charset="0"/>
                        </a:rPr>
                        <a:t>No atención a las condiciones de seguridad y riesgo</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47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65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35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14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70038563"/>
                  </a:ext>
                </a:extLst>
              </a:tr>
              <a:tr h="165100">
                <a:tc>
                  <a:txBody>
                    <a:bodyPr/>
                    <a:lstStyle/>
                    <a:p>
                      <a:pPr algn="l" fontAlgn="b"/>
                      <a:r>
                        <a:rPr lang="es-MX" sz="1400" b="0" i="0" u="none" strike="noStrike" dirty="0">
                          <a:solidFill>
                            <a:srgbClr val="808080"/>
                          </a:solidFill>
                          <a:effectLst/>
                          <a:latin typeface="Calibri" panose="020F0502020204030204" pitchFamily="34" charset="0"/>
                        </a:rPr>
                        <a:t>Otras</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33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17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27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0" i="0" u="none" strike="noStrike">
                          <a:solidFill>
                            <a:srgbClr val="808080"/>
                          </a:solidFill>
                          <a:effectLst/>
                          <a:latin typeface="Calibri" panose="020F0502020204030204" pitchFamily="34" charset="0"/>
                        </a:rPr>
                        <a:t>47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16720088"/>
                  </a:ext>
                </a:extLst>
              </a:tr>
              <a:tr h="165100">
                <a:tc>
                  <a:txBody>
                    <a:bodyPr/>
                    <a:lstStyle/>
                    <a:p>
                      <a:pPr algn="l" fontAlgn="b"/>
                      <a:r>
                        <a:rPr lang="es-MX" sz="1400" b="1" i="0" u="none" strike="noStrike" dirty="0">
                          <a:solidFill>
                            <a:srgbClr val="808080"/>
                          </a:solidFill>
                          <a:effectLst/>
                          <a:latin typeface="Calibri" panose="020F0502020204030204" pitchFamily="34" charset="0"/>
                        </a:rPr>
                        <a:t>Total Quejas</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808080"/>
                          </a:solidFill>
                          <a:effectLst/>
                          <a:latin typeface="Calibri" panose="020F0502020204030204" pitchFamily="34" charset="0"/>
                        </a:rPr>
                        <a:t>1.001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808080"/>
                          </a:solidFill>
                          <a:effectLst/>
                          <a:latin typeface="Calibri" panose="020F0502020204030204" pitchFamily="34" charset="0"/>
                        </a:rPr>
                        <a:t>718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808080"/>
                          </a:solidFill>
                          <a:effectLst/>
                          <a:latin typeface="Calibri" panose="020F0502020204030204" pitchFamily="34" charset="0"/>
                        </a:rPr>
                        <a:t>885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808080"/>
                          </a:solidFill>
                          <a:effectLst/>
                          <a:latin typeface="Calibri" panose="020F0502020204030204" pitchFamily="34" charset="0"/>
                        </a:rPr>
                        <a:t>1.052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886019207"/>
                  </a:ext>
                </a:extLst>
              </a:tr>
              <a:tr h="165100">
                <a:tc>
                  <a:txBody>
                    <a:bodyPr/>
                    <a:lstStyle/>
                    <a:p>
                      <a:pPr algn="l" fontAlgn="b"/>
                      <a:r>
                        <a:rPr lang="es-MX" sz="1400" b="1" i="0" u="none" strike="noStrike" dirty="0">
                          <a:solidFill>
                            <a:srgbClr val="ED7D31"/>
                          </a:solidFill>
                          <a:effectLst/>
                          <a:latin typeface="Calibri" panose="020F0502020204030204" pitchFamily="34" charset="0"/>
                        </a:rPr>
                        <a:t>Variación con respecto al 2022</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ED7D31"/>
                          </a:solidFill>
                          <a:effectLst/>
                          <a:latin typeface="Calibri" panose="020F0502020204030204" pitchFamily="34" charset="0"/>
                        </a:rPr>
                        <a:t> </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ED7D31"/>
                          </a:solidFill>
                          <a:effectLst/>
                          <a:latin typeface="Calibri" panose="020F0502020204030204" pitchFamily="34" charset="0"/>
                        </a:rPr>
                        <a:t>39,42%</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a:solidFill>
                            <a:srgbClr val="ED7D31"/>
                          </a:solidFill>
                          <a:effectLst/>
                          <a:latin typeface="Calibri" panose="020F0502020204030204" pitchFamily="34" charset="0"/>
                        </a:rPr>
                        <a:t>13,11%</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s-MX" sz="1400" b="1" i="0" u="none" strike="noStrike" dirty="0">
                          <a:solidFill>
                            <a:srgbClr val="ED7D31"/>
                          </a:solidFill>
                          <a:effectLst/>
                          <a:latin typeface="Calibri" panose="020F0502020204030204" pitchFamily="34" charset="0"/>
                        </a:rPr>
                        <a:t>-4,85%</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805106202"/>
                  </a:ext>
                </a:extLst>
              </a:tr>
            </a:tbl>
          </a:graphicData>
        </a:graphic>
      </p:graphicFrame>
      <p:graphicFrame>
        <p:nvGraphicFramePr>
          <p:cNvPr id="102" name="Gráfico 101">
            <a:extLst>
              <a:ext uri="{FF2B5EF4-FFF2-40B4-BE49-F238E27FC236}">
                <a16:creationId xmlns:a16="http://schemas.microsoft.com/office/drawing/2014/main" id="{42D16C62-54CB-455C-87C8-8661B7861443}"/>
              </a:ext>
            </a:extLst>
          </p:cNvPr>
          <p:cNvGraphicFramePr>
            <a:graphicFrameLocks/>
          </p:cNvGraphicFramePr>
          <p:nvPr>
            <p:extLst>
              <p:ext uri="{D42A27DB-BD31-4B8C-83A1-F6EECF244321}">
                <p14:modId xmlns:p14="http://schemas.microsoft.com/office/powerpoint/2010/main" val="2230666834"/>
              </p:ext>
            </p:extLst>
          </p:nvPr>
        </p:nvGraphicFramePr>
        <p:xfrm>
          <a:off x="5645888" y="3625935"/>
          <a:ext cx="6230680" cy="23996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869075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2817</TotalTime>
  <Words>1355</Words>
  <Application>Microsoft Office PowerPoint</Application>
  <PresentationFormat>Panorámica</PresentationFormat>
  <Paragraphs>403</Paragraphs>
  <Slides>15</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Arial</vt:lpstr>
      <vt:lpstr>Arial Rounded MT</vt:lpstr>
      <vt:lpstr>Arial Rounded MT Bold</vt:lpstr>
      <vt:lpstr>Calibri</vt:lpstr>
      <vt:lpstr>Calibri Light</vt:lpstr>
      <vt:lpstr>Segoe UI</vt:lpstr>
      <vt:lpstr>VAG Rounded Std Light</vt:lpstr>
      <vt:lpstr>VAG Rounded Std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gomez</dc:creator>
  <cp:lastModifiedBy>NORA PATRICIA ALVAREZ PEREIRA</cp:lastModifiedBy>
  <cp:revision>85</cp:revision>
  <dcterms:created xsi:type="dcterms:W3CDTF">2022-07-09T17:47:49Z</dcterms:created>
  <dcterms:modified xsi:type="dcterms:W3CDTF">2022-08-11T13:03:52Z</dcterms:modified>
</cp:coreProperties>
</file>