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3" r:id="rId3"/>
    <p:sldId id="258" r:id="rId4"/>
    <p:sldId id="259" r:id="rId5"/>
    <p:sldId id="260" r:id="rId6"/>
    <p:sldId id="262" r:id="rId7"/>
    <p:sldId id="263" r:id="rId8"/>
    <p:sldId id="264" r:id="rId9"/>
    <p:sldId id="267" r:id="rId10"/>
    <p:sldId id="268" r:id="rId11"/>
    <p:sldId id="270" r:id="rId12"/>
    <p:sldId id="271" r:id="rId13"/>
    <p:sldId id="272" r:id="rId14"/>
  </p:sldIdLst>
  <p:sldSz cx="9144000" cy="5143500" type="screen16x9"/>
  <p:notesSz cx="12357100" cy="16497300"/>
  <p:defaultTextStyle>
    <a:defPPr>
      <a:defRPr lang="en-US"/>
    </a:defPPr>
    <a:lvl1pPr marL="0" algn="l" defTabSz="452719" rtl="0" eaLnBrk="1" latinLnBrk="0" hangingPunct="1">
      <a:defRPr sz="891" kern="1200">
        <a:solidFill>
          <a:schemeClr val="tx1"/>
        </a:solidFill>
        <a:latin typeface="+mn-lt"/>
        <a:ea typeface="+mn-ea"/>
        <a:cs typeface="+mn-cs"/>
      </a:defRPr>
    </a:lvl1pPr>
    <a:lvl2pPr marL="226360" algn="l" defTabSz="452719" rtl="0" eaLnBrk="1" latinLnBrk="0" hangingPunct="1">
      <a:defRPr sz="891" kern="1200">
        <a:solidFill>
          <a:schemeClr val="tx1"/>
        </a:solidFill>
        <a:latin typeface="+mn-lt"/>
        <a:ea typeface="+mn-ea"/>
        <a:cs typeface="+mn-cs"/>
      </a:defRPr>
    </a:lvl2pPr>
    <a:lvl3pPr marL="452719" algn="l" defTabSz="452719" rtl="0" eaLnBrk="1" latinLnBrk="0" hangingPunct="1">
      <a:defRPr sz="891" kern="1200">
        <a:solidFill>
          <a:schemeClr val="tx1"/>
        </a:solidFill>
        <a:latin typeface="+mn-lt"/>
        <a:ea typeface="+mn-ea"/>
        <a:cs typeface="+mn-cs"/>
      </a:defRPr>
    </a:lvl3pPr>
    <a:lvl4pPr marL="679079" algn="l" defTabSz="452719" rtl="0" eaLnBrk="1" latinLnBrk="0" hangingPunct="1">
      <a:defRPr sz="891" kern="1200">
        <a:solidFill>
          <a:schemeClr val="tx1"/>
        </a:solidFill>
        <a:latin typeface="+mn-lt"/>
        <a:ea typeface="+mn-ea"/>
        <a:cs typeface="+mn-cs"/>
      </a:defRPr>
    </a:lvl4pPr>
    <a:lvl5pPr marL="905439" algn="l" defTabSz="452719" rtl="0" eaLnBrk="1" latinLnBrk="0" hangingPunct="1">
      <a:defRPr sz="891" kern="1200">
        <a:solidFill>
          <a:schemeClr val="tx1"/>
        </a:solidFill>
        <a:latin typeface="+mn-lt"/>
        <a:ea typeface="+mn-ea"/>
        <a:cs typeface="+mn-cs"/>
      </a:defRPr>
    </a:lvl5pPr>
    <a:lvl6pPr marL="1131799" algn="l" defTabSz="452719" rtl="0" eaLnBrk="1" latinLnBrk="0" hangingPunct="1">
      <a:defRPr sz="891" kern="1200">
        <a:solidFill>
          <a:schemeClr val="tx1"/>
        </a:solidFill>
        <a:latin typeface="+mn-lt"/>
        <a:ea typeface="+mn-ea"/>
        <a:cs typeface="+mn-cs"/>
      </a:defRPr>
    </a:lvl6pPr>
    <a:lvl7pPr marL="1358158" algn="l" defTabSz="452719" rtl="0" eaLnBrk="1" latinLnBrk="0" hangingPunct="1">
      <a:defRPr sz="891" kern="1200">
        <a:solidFill>
          <a:schemeClr val="tx1"/>
        </a:solidFill>
        <a:latin typeface="+mn-lt"/>
        <a:ea typeface="+mn-ea"/>
        <a:cs typeface="+mn-cs"/>
      </a:defRPr>
    </a:lvl7pPr>
    <a:lvl8pPr marL="1584518" algn="l" defTabSz="452719" rtl="0" eaLnBrk="1" latinLnBrk="0" hangingPunct="1">
      <a:defRPr sz="891" kern="1200">
        <a:solidFill>
          <a:schemeClr val="tx1"/>
        </a:solidFill>
        <a:latin typeface="+mn-lt"/>
        <a:ea typeface="+mn-ea"/>
        <a:cs typeface="+mn-cs"/>
      </a:defRPr>
    </a:lvl8pPr>
    <a:lvl9pPr marL="1810878" algn="l" defTabSz="452719" rtl="0" eaLnBrk="1" latinLnBrk="0" hangingPunct="1">
      <a:defRPr sz="89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9" userDrawn="1">
          <p15:clr>
            <a:srgbClr val="A4A3A4"/>
          </p15:clr>
        </p15:guide>
        <p15:guide id="2" pos="15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8" d="100"/>
          <a:sy n="138" d="100"/>
        </p:scale>
        <p:origin x="834" y="120"/>
      </p:cViewPr>
      <p:guideLst>
        <p:guide orient="horz" pos="899"/>
        <p:guide pos="15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A PATRICIA ALVAREZ PEREIRA" userId="ec27db76-7d59-4b7d-a413-a70ad0a994cc" providerId="ADAL" clId="{2BBB644D-DAF1-4D83-86CD-140E86594F4D}"/>
    <pc:docChg chg="custSel addSld delSld modSld">
      <pc:chgData name="NORA PATRICIA ALVAREZ PEREIRA" userId="ec27db76-7d59-4b7d-a413-a70ad0a994cc" providerId="ADAL" clId="{2BBB644D-DAF1-4D83-86CD-140E86594F4D}" dt="2025-11-10T17:23:15.912" v="174" actId="47"/>
      <pc:docMkLst>
        <pc:docMk/>
      </pc:docMkLst>
      <pc:sldChg chg="addSp delSp modSp mod">
        <pc:chgData name="NORA PATRICIA ALVAREZ PEREIRA" userId="ec27db76-7d59-4b7d-a413-a70ad0a994cc" providerId="ADAL" clId="{2BBB644D-DAF1-4D83-86CD-140E86594F4D}" dt="2025-11-10T17:23:12.769" v="173" actId="478"/>
        <pc:sldMkLst>
          <pc:docMk/>
          <pc:sldMk cId="0" sldId="27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epmco-my.sharepoint.com/personal/nora_alvarez_emvarias_com_co/Documents/A&#209;O%202025/CMI/9%20-%20Septiembre%202025/PLANTILLA%20CMI-%20FINAN%20SEPTIEMBRE20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Graficas!$B$3:$B$4</c:f>
              <c:strCache>
                <c:ptCount val="2"/>
                <c:pt idx="0">
                  <c:v>Ebitda</c:v>
                </c:pt>
              </c:strCache>
            </c:strRef>
          </c:tx>
          <c:spPr>
            <a:solidFill>
              <a:schemeClr val="accent6"/>
            </a:solidFill>
            <a:ln>
              <a:solidFill>
                <a:schemeClr val="accent2"/>
              </a:solidFill>
            </a:ln>
            <a:effectLst/>
            <a:scene3d>
              <a:camera prst="orthographicFront"/>
              <a:lightRig rig="threePt" dir="t"/>
            </a:scene3d>
            <a:sp3d>
              <a:bevelT/>
            </a:sp3d>
          </c:spPr>
          <c:invertIfNegative val="0"/>
          <c:dPt>
            <c:idx val="0"/>
            <c:invertIfNegative val="0"/>
            <c:bubble3D val="0"/>
            <c:spPr>
              <a:solidFill>
                <a:schemeClr val="bg1">
                  <a:lumMod val="65000"/>
                </a:schemeClr>
              </a:solidFill>
              <a:ln>
                <a:solidFill>
                  <a:schemeClr val="bg1">
                    <a:lumMod val="65000"/>
                  </a:schemeClr>
                </a:solidFill>
              </a:ln>
              <a:effectLst/>
              <a:scene3d>
                <a:camera prst="orthographicFront"/>
                <a:lightRig rig="threePt" dir="t"/>
              </a:scene3d>
              <a:sp3d>
                <a:bevelT/>
              </a:sp3d>
            </c:spPr>
            <c:extLst>
              <c:ext xmlns:c16="http://schemas.microsoft.com/office/drawing/2014/chart" uri="{C3380CC4-5D6E-409C-BE32-E72D297353CC}">
                <c16:uniqueId val="{00000001-CFEC-4B5C-940D-5AF2860DC515}"/>
              </c:ext>
            </c:extLst>
          </c:dPt>
          <c:dPt>
            <c:idx val="1"/>
            <c:invertIfNegative val="0"/>
            <c:bubble3D val="0"/>
            <c:spPr>
              <a:solidFill>
                <a:srgbClr val="92D050"/>
              </a:solidFill>
              <a:ln>
                <a:solidFill>
                  <a:srgbClr val="92D050"/>
                </a:solidFill>
              </a:ln>
              <a:effectLst/>
              <a:scene3d>
                <a:camera prst="orthographicFront"/>
                <a:lightRig rig="threePt" dir="t"/>
              </a:scene3d>
              <a:sp3d>
                <a:bevelT/>
              </a:sp3d>
            </c:spPr>
            <c:extLst>
              <c:ext xmlns:c16="http://schemas.microsoft.com/office/drawing/2014/chart" uri="{C3380CC4-5D6E-409C-BE32-E72D297353CC}">
                <c16:uniqueId val="{00000003-CFEC-4B5C-940D-5AF2860DC515}"/>
              </c:ext>
            </c:extLst>
          </c:dPt>
          <c:dLbls>
            <c:dLbl>
              <c:idx val="0"/>
              <c:layout>
                <c:manualLayout>
                  <c:x val="-5.5555555555555558E-3"/>
                  <c:y val="0.437788018433179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EC-4B5C-940D-5AF2860DC515}"/>
                </c:ext>
              </c:extLst>
            </c:dLbl>
            <c:dLbl>
              <c:idx val="1"/>
              <c:layout>
                <c:manualLayout>
                  <c:x val="-5.5555737445501224E-3"/>
                  <c:y val="0.32089021077605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FEC-4B5C-940D-5AF2860DC515}"/>
                </c:ext>
              </c:extLst>
            </c:dLbl>
            <c:dLbl>
              <c:idx val="2"/>
              <c:layout>
                <c:manualLayout>
                  <c:x val="-2.777677738307558E-3"/>
                  <c:y val="0.384460681497782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FEC-4B5C-940D-5AF2860DC515}"/>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Graficas!$A$5:$A$7</c:f>
              <c:strCache>
                <c:ptCount val="3"/>
                <c:pt idx="0">
                  <c:v>Ejec Sept 2024</c:v>
                </c:pt>
                <c:pt idx="1">
                  <c:v>Ppto</c:v>
                </c:pt>
                <c:pt idx="2">
                  <c:v>Ejec Sept 2025</c:v>
                </c:pt>
              </c:strCache>
            </c:strRef>
          </c:cat>
          <c:val>
            <c:numRef>
              <c:f>Graficas!$B$5:$B$7</c:f>
              <c:numCache>
                <c:formatCode>"$"#,##0_);\("$"#,##0\)</c:formatCode>
                <c:ptCount val="3"/>
                <c:pt idx="0">
                  <c:v>76259.479094360155</c:v>
                </c:pt>
                <c:pt idx="1">
                  <c:v>54726.212841072062</c:v>
                </c:pt>
                <c:pt idx="2">
                  <c:v>88137.514703669978</c:v>
                </c:pt>
              </c:numCache>
            </c:numRef>
          </c:val>
          <c:extLst>
            <c:ext xmlns:c16="http://schemas.microsoft.com/office/drawing/2014/chart" uri="{C3380CC4-5D6E-409C-BE32-E72D297353CC}">
              <c16:uniqueId val="{00000005-CFEC-4B5C-940D-5AF2860DC515}"/>
            </c:ext>
          </c:extLst>
        </c:ser>
        <c:dLbls>
          <c:showLegendKey val="0"/>
          <c:showVal val="0"/>
          <c:showCatName val="0"/>
          <c:showSerName val="0"/>
          <c:showPercent val="0"/>
          <c:showBubbleSize val="0"/>
        </c:dLbls>
        <c:gapWidth val="150"/>
        <c:axId val="1953273568"/>
        <c:axId val="1953269248"/>
      </c:barChart>
      <c:lineChart>
        <c:grouping val="standard"/>
        <c:varyColors val="0"/>
        <c:ser>
          <c:idx val="1"/>
          <c:order val="1"/>
          <c:tx>
            <c:strRef>
              <c:f>Graficas!$C$3:$C$4</c:f>
              <c:strCache>
                <c:ptCount val="2"/>
                <c:pt idx="0">
                  <c:v>Margen Ebitda</c:v>
                </c:pt>
              </c:strCache>
            </c:strRef>
          </c:tx>
          <c:spPr>
            <a:ln w="28575" cap="rnd">
              <a:solidFill>
                <a:schemeClr val="accent2"/>
              </a:solidFill>
              <a:prstDash val="sysDot"/>
              <a:round/>
            </a:ln>
            <a:effectLst/>
          </c:spPr>
          <c:marker>
            <c:symbol val="none"/>
          </c:marker>
          <c:dLbls>
            <c:dLbl>
              <c:idx val="0"/>
              <c:layout>
                <c:manualLayout>
                  <c:x val="-4.1597284746891047E-2"/>
                  <c:y val="-4.43926004882577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FEC-4B5C-940D-5AF2860DC515}"/>
                </c:ext>
              </c:extLst>
            </c:dLbl>
            <c:dLbl>
              <c:idx val="1"/>
              <c:layout>
                <c:manualLayout>
                  <c:x val="-4.7187563093074904E-2"/>
                  <c:y val="-6.8400096276175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FEC-4B5C-940D-5AF2860DC515}"/>
                </c:ext>
              </c:extLst>
            </c:dLbl>
            <c:dLbl>
              <c:idx val="2"/>
              <c:layout>
                <c:manualLayout>
                  <c:x val="-3.8949274197868124E-2"/>
                  <c:y val="2.5199700716143494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FEC-4B5C-940D-5AF2860DC51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Graficas!$A$5:$A$7</c:f>
              <c:strCache>
                <c:ptCount val="3"/>
                <c:pt idx="0">
                  <c:v>Ejec Sept 2024</c:v>
                </c:pt>
                <c:pt idx="1">
                  <c:v>Ppto</c:v>
                </c:pt>
                <c:pt idx="2">
                  <c:v>Ejec Sept 2025</c:v>
                </c:pt>
              </c:strCache>
            </c:strRef>
          </c:cat>
          <c:val>
            <c:numRef>
              <c:f>Graficas!$C$5:$C$7</c:f>
              <c:numCache>
                <c:formatCode>0%</c:formatCode>
                <c:ptCount val="3"/>
                <c:pt idx="0">
                  <c:v>0.24836561509632599</c:v>
                </c:pt>
                <c:pt idx="1">
                  <c:v>0.16141989782551602</c:v>
                </c:pt>
                <c:pt idx="2">
                  <c:v>0.24714098129616796</c:v>
                </c:pt>
              </c:numCache>
            </c:numRef>
          </c:val>
          <c:smooth val="0"/>
          <c:extLst>
            <c:ext xmlns:c16="http://schemas.microsoft.com/office/drawing/2014/chart" uri="{C3380CC4-5D6E-409C-BE32-E72D297353CC}">
              <c16:uniqueId val="{00000009-CFEC-4B5C-940D-5AF2860DC515}"/>
            </c:ext>
          </c:extLst>
        </c:ser>
        <c:dLbls>
          <c:showLegendKey val="0"/>
          <c:showVal val="0"/>
          <c:showCatName val="0"/>
          <c:showSerName val="0"/>
          <c:showPercent val="0"/>
          <c:showBubbleSize val="0"/>
        </c:dLbls>
        <c:marker val="1"/>
        <c:smooth val="0"/>
        <c:axId val="1953271168"/>
        <c:axId val="1953269728"/>
      </c:lineChart>
      <c:catAx>
        <c:axId val="195327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53269248"/>
        <c:crosses val="autoZero"/>
        <c:auto val="1"/>
        <c:lblAlgn val="ctr"/>
        <c:lblOffset val="100"/>
        <c:noMultiLvlLbl val="0"/>
      </c:catAx>
      <c:valAx>
        <c:axId val="1953269248"/>
        <c:scaling>
          <c:orientation val="minMax"/>
        </c:scaling>
        <c:delete val="0"/>
        <c:axPos val="l"/>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53273568"/>
        <c:crosses val="autoZero"/>
        <c:crossBetween val="between"/>
      </c:valAx>
      <c:valAx>
        <c:axId val="1953269728"/>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53271168"/>
        <c:crosses val="max"/>
        <c:crossBetween val="between"/>
      </c:valAx>
      <c:catAx>
        <c:axId val="1953271168"/>
        <c:scaling>
          <c:orientation val="minMax"/>
        </c:scaling>
        <c:delete val="1"/>
        <c:axPos val="b"/>
        <c:numFmt formatCode="General" sourceLinked="1"/>
        <c:majorTickMark val="none"/>
        <c:minorTickMark val="none"/>
        <c:tickLblPos val="nextTo"/>
        <c:crossAx val="19532697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Graficas!$I$3:$I$4</c:f>
              <c:strCache>
                <c:ptCount val="2"/>
                <c:pt idx="0">
                  <c:v>Utilidad Neta</c:v>
                </c:pt>
              </c:strCache>
            </c:strRef>
          </c:tx>
          <c:spPr>
            <a:solidFill>
              <a:schemeClr val="accent2"/>
            </a:solidFill>
            <a:ln>
              <a:solidFill>
                <a:schemeClr val="accent2"/>
              </a:solidFill>
            </a:ln>
            <a:effectLst/>
            <a:scene3d>
              <a:camera prst="orthographicFront"/>
              <a:lightRig rig="threePt" dir="t"/>
            </a:scene3d>
            <a:sp3d>
              <a:bevelT/>
            </a:sp3d>
          </c:spPr>
          <c:invertIfNegative val="0"/>
          <c:dPt>
            <c:idx val="0"/>
            <c:invertIfNegative val="0"/>
            <c:bubble3D val="0"/>
            <c:spPr>
              <a:solidFill>
                <a:schemeClr val="bg1">
                  <a:lumMod val="65000"/>
                </a:schemeClr>
              </a:solidFill>
              <a:ln>
                <a:solidFill>
                  <a:schemeClr val="bg1">
                    <a:lumMod val="65000"/>
                  </a:schemeClr>
                </a:solidFill>
              </a:ln>
              <a:effectLst/>
              <a:scene3d>
                <a:camera prst="orthographicFront"/>
                <a:lightRig rig="threePt" dir="t"/>
              </a:scene3d>
              <a:sp3d>
                <a:bevelT/>
              </a:sp3d>
            </c:spPr>
            <c:extLst>
              <c:ext xmlns:c16="http://schemas.microsoft.com/office/drawing/2014/chart" uri="{C3380CC4-5D6E-409C-BE32-E72D297353CC}">
                <c16:uniqueId val="{00000001-A959-403B-BEAD-9D1DC1DCFF66}"/>
              </c:ext>
            </c:extLst>
          </c:dPt>
          <c:dPt>
            <c:idx val="1"/>
            <c:invertIfNegative val="0"/>
            <c:bubble3D val="0"/>
            <c:spPr>
              <a:solidFill>
                <a:srgbClr val="92D050"/>
              </a:solidFill>
              <a:ln>
                <a:solidFill>
                  <a:srgbClr val="92D050"/>
                </a:solidFill>
              </a:ln>
              <a:effectLst/>
              <a:scene3d>
                <a:camera prst="orthographicFront"/>
                <a:lightRig rig="threePt" dir="t"/>
              </a:scene3d>
              <a:sp3d>
                <a:bevelT/>
              </a:sp3d>
            </c:spPr>
            <c:extLst>
              <c:ext xmlns:c16="http://schemas.microsoft.com/office/drawing/2014/chart" uri="{C3380CC4-5D6E-409C-BE32-E72D297353CC}">
                <c16:uniqueId val="{00000003-A959-403B-BEAD-9D1DC1DCFF66}"/>
              </c:ext>
            </c:extLst>
          </c:dPt>
          <c:dLbls>
            <c:dLbl>
              <c:idx val="0"/>
              <c:layout>
                <c:manualLayout>
                  <c:x val="-5.4757015742642025E-3"/>
                  <c:y val="0.10342542029011413"/>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59-403B-BEAD-9D1DC1DCFF66}"/>
                </c:ext>
              </c:extLst>
            </c:dLbl>
            <c:dLbl>
              <c:idx val="1"/>
              <c:layout>
                <c:manualLayout>
                  <c:x val="-0.12172247462906978"/>
                  <c:y val="7.7893231563988669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959-403B-BEAD-9D1DC1DCFF66}"/>
                </c:ext>
              </c:extLst>
            </c:dLbl>
            <c:dLbl>
              <c:idx val="2"/>
              <c:layout>
                <c:manualLayout>
                  <c:x val="-1.7366787626799667E-5"/>
                  <c:y val="0.16416741891372547"/>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lumMod val="50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959-403B-BEAD-9D1DC1DCFF6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Graficas!$H$5:$H$7</c:f>
              <c:strCache>
                <c:ptCount val="3"/>
                <c:pt idx="0">
                  <c:v>Ejec Sept 2024</c:v>
                </c:pt>
                <c:pt idx="1">
                  <c:v>Ppto</c:v>
                </c:pt>
                <c:pt idx="2">
                  <c:v>Ejec Sept 2025</c:v>
                </c:pt>
              </c:strCache>
            </c:strRef>
          </c:cat>
          <c:val>
            <c:numRef>
              <c:f>Graficas!$I$5:$I$7</c:f>
              <c:numCache>
                <c:formatCode>"$"#,##0_);\("$"#,##0\)</c:formatCode>
                <c:ptCount val="3"/>
                <c:pt idx="0">
                  <c:v>3448.7559546401421</c:v>
                </c:pt>
                <c:pt idx="1">
                  <c:v>-19468.016942934199</c:v>
                </c:pt>
                <c:pt idx="2">
                  <c:v>-3201.3742600299674</c:v>
                </c:pt>
              </c:numCache>
            </c:numRef>
          </c:val>
          <c:extLst>
            <c:ext xmlns:c16="http://schemas.microsoft.com/office/drawing/2014/chart" uri="{C3380CC4-5D6E-409C-BE32-E72D297353CC}">
              <c16:uniqueId val="{00000005-A959-403B-BEAD-9D1DC1DCFF66}"/>
            </c:ext>
          </c:extLst>
        </c:ser>
        <c:dLbls>
          <c:showLegendKey val="0"/>
          <c:showVal val="0"/>
          <c:showCatName val="0"/>
          <c:showSerName val="0"/>
          <c:showPercent val="0"/>
          <c:showBubbleSize val="0"/>
        </c:dLbls>
        <c:gapWidth val="150"/>
        <c:axId val="1916383696"/>
        <c:axId val="1916394736"/>
      </c:barChart>
      <c:lineChart>
        <c:grouping val="standard"/>
        <c:varyColors val="0"/>
        <c:ser>
          <c:idx val="1"/>
          <c:order val="1"/>
          <c:tx>
            <c:strRef>
              <c:f>Graficas!$J$3:$J$4</c:f>
              <c:strCache>
                <c:ptCount val="2"/>
                <c:pt idx="0">
                  <c:v>Mg Neto</c:v>
                </c:pt>
              </c:strCache>
            </c:strRef>
          </c:tx>
          <c:spPr>
            <a:ln w="28575" cap="rnd">
              <a:solidFill>
                <a:schemeClr val="accent2"/>
              </a:solidFill>
              <a:prstDash val="sysDot"/>
              <a:round/>
            </a:ln>
            <a:effectLst/>
          </c:spPr>
          <c:marker>
            <c:symbol val="none"/>
          </c:marker>
          <c:dLbls>
            <c:dLbl>
              <c:idx val="0"/>
              <c:layout>
                <c:manualLayout>
                  <c:x val="-4.4132866645583531E-2"/>
                  <c:y val="-6.4350639484479874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lumMod val="50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959-403B-BEAD-9D1DC1DCFF66}"/>
                </c:ext>
              </c:extLst>
            </c:dLbl>
            <c:dLbl>
              <c:idx val="1"/>
              <c:layout>
                <c:manualLayout>
                  <c:x val="-5.2724102384138015E-2"/>
                  <c:y val="4.0941770313836848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959-403B-BEAD-9D1DC1DCFF66}"/>
                </c:ext>
              </c:extLst>
            </c:dLbl>
            <c:dLbl>
              <c:idx val="2"/>
              <c:layout>
                <c:manualLayout>
                  <c:x val="-1.9742491120848086E-2"/>
                  <c:y val="1.0095185320904126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959-403B-BEAD-9D1DC1DCFF66}"/>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Graficas!$H$5:$H$7</c:f>
              <c:strCache>
                <c:ptCount val="3"/>
                <c:pt idx="0">
                  <c:v>Ejec Sept 2024</c:v>
                </c:pt>
                <c:pt idx="1">
                  <c:v>Ppto</c:v>
                </c:pt>
                <c:pt idx="2">
                  <c:v>Ejec Sept 2025</c:v>
                </c:pt>
              </c:strCache>
            </c:strRef>
          </c:cat>
          <c:val>
            <c:numRef>
              <c:f>Graficas!$J$5:$J$7</c:f>
              <c:numCache>
                <c:formatCode>0.0%</c:formatCode>
                <c:ptCount val="3"/>
                <c:pt idx="0">
                  <c:v>1.1189923788025399E-2</c:v>
                </c:pt>
                <c:pt idx="1">
                  <c:v>-5.7205853116004998E-2</c:v>
                </c:pt>
                <c:pt idx="2">
                  <c:v>-8.6698074092991205E-3</c:v>
                </c:pt>
              </c:numCache>
            </c:numRef>
          </c:val>
          <c:smooth val="0"/>
          <c:extLst>
            <c:ext xmlns:c16="http://schemas.microsoft.com/office/drawing/2014/chart" uri="{C3380CC4-5D6E-409C-BE32-E72D297353CC}">
              <c16:uniqueId val="{00000009-A959-403B-BEAD-9D1DC1DCFF66}"/>
            </c:ext>
          </c:extLst>
        </c:ser>
        <c:dLbls>
          <c:showLegendKey val="0"/>
          <c:showVal val="0"/>
          <c:showCatName val="0"/>
          <c:showSerName val="0"/>
          <c:showPercent val="0"/>
          <c:showBubbleSize val="0"/>
        </c:dLbls>
        <c:marker val="1"/>
        <c:smooth val="0"/>
        <c:axId val="1916395696"/>
        <c:axId val="1916389456"/>
      </c:lineChart>
      <c:catAx>
        <c:axId val="191638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16394736"/>
        <c:crosses val="autoZero"/>
        <c:auto val="1"/>
        <c:lblAlgn val="ctr"/>
        <c:lblOffset val="100"/>
        <c:noMultiLvlLbl val="0"/>
      </c:catAx>
      <c:valAx>
        <c:axId val="1916394736"/>
        <c:scaling>
          <c:orientation val="minMax"/>
        </c:scaling>
        <c:delete val="0"/>
        <c:axPos val="l"/>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16383696"/>
        <c:crosses val="autoZero"/>
        <c:crossBetween val="between"/>
      </c:valAx>
      <c:valAx>
        <c:axId val="1916389456"/>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16395696"/>
        <c:crosses val="max"/>
        <c:crossBetween val="between"/>
      </c:valAx>
      <c:catAx>
        <c:axId val="1916395696"/>
        <c:scaling>
          <c:orientation val="minMax"/>
        </c:scaling>
        <c:delete val="1"/>
        <c:axPos val="b"/>
        <c:numFmt formatCode="General" sourceLinked="1"/>
        <c:majorTickMark val="none"/>
        <c:minorTickMark val="none"/>
        <c:tickLblPos val="nextTo"/>
        <c:crossAx val="191638945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0"/>
            <c:invertIfNegative val="0"/>
            <c:bubble3D val="0"/>
            <c:spPr>
              <a:solidFill>
                <a:schemeClr val="bg1">
                  <a:lumMod val="75000"/>
                </a:schemeClr>
              </a:solidFill>
              <a:ln>
                <a:noFill/>
              </a:ln>
              <a:effectLst/>
              <a:sp3d/>
            </c:spPr>
            <c:extLst>
              <c:ext xmlns:c16="http://schemas.microsoft.com/office/drawing/2014/chart" uri="{C3380CC4-5D6E-409C-BE32-E72D297353CC}">
                <c16:uniqueId val="{00000001-3971-47EE-9C24-61C0E788B3BA}"/>
              </c:ext>
            </c:extLst>
          </c:dPt>
          <c:dPt>
            <c:idx val="1"/>
            <c:invertIfNegative val="0"/>
            <c:bubble3D val="0"/>
            <c:spPr>
              <a:solidFill>
                <a:srgbClr val="92D050"/>
              </a:solidFill>
              <a:ln>
                <a:noFill/>
              </a:ln>
              <a:effectLst/>
              <a:sp3d/>
            </c:spPr>
            <c:extLst>
              <c:ext xmlns:c16="http://schemas.microsoft.com/office/drawing/2014/chart" uri="{C3380CC4-5D6E-409C-BE32-E72D297353CC}">
                <c16:uniqueId val="{00000003-3971-47EE-9C24-61C0E788B3BA}"/>
              </c:ext>
            </c:extLst>
          </c:dPt>
          <c:dPt>
            <c:idx val="2"/>
            <c:invertIfNegative val="0"/>
            <c:bubble3D val="0"/>
            <c:spPr>
              <a:solidFill>
                <a:schemeClr val="accent2"/>
              </a:solidFill>
              <a:ln>
                <a:noFill/>
              </a:ln>
              <a:effectLst/>
              <a:sp3d/>
            </c:spPr>
            <c:extLst>
              <c:ext xmlns:c16="http://schemas.microsoft.com/office/drawing/2014/chart" uri="{C3380CC4-5D6E-409C-BE32-E72D297353CC}">
                <c16:uniqueId val="{00000005-3971-47EE-9C24-61C0E788B3BA}"/>
              </c:ext>
            </c:extLst>
          </c:dPt>
          <c:dLbls>
            <c:dLbl>
              <c:idx val="0"/>
              <c:layout>
                <c:manualLayout>
                  <c:x val="-8.3333333333333592E-3"/>
                  <c:y val="0.462962962962962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971-47EE-9C24-61C0E788B3BA}"/>
                </c:ext>
              </c:extLst>
            </c:dLbl>
            <c:dLbl>
              <c:idx val="1"/>
              <c:layout>
                <c:manualLayout>
                  <c:x val="5.5555555555554534E-3"/>
                  <c:y val="0.393518518518518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971-47EE-9C24-61C0E788B3BA}"/>
                </c:ext>
              </c:extLst>
            </c:dLbl>
            <c:dLbl>
              <c:idx val="2"/>
              <c:layout>
                <c:manualLayout>
                  <c:x val="2.777777777777676E-3"/>
                  <c:y val="0.277777777777777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971-47EE-9C24-61C0E788B3BA}"/>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'CMI 2025'!$T$32:$V$32</c:f>
              <c:strCache>
                <c:ptCount val="3"/>
                <c:pt idx="0">
                  <c:v>sep-24</c:v>
                </c:pt>
                <c:pt idx="1">
                  <c:v>Ppto</c:v>
                </c:pt>
                <c:pt idx="2">
                  <c:v>sep-25</c:v>
                </c:pt>
              </c:strCache>
            </c:strRef>
          </c:cat>
          <c:val>
            <c:numRef>
              <c:f>'CMI 2025'!$T$33:$V$33</c:f>
              <c:numCache>
                <c:formatCode>_-* #,##0_-;\-* #,##0_-;_-* "-"??_-;_-@_-</c:formatCode>
                <c:ptCount val="3"/>
                <c:pt idx="0">
                  <c:v>522998.13699999999</c:v>
                </c:pt>
                <c:pt idx="1">
                  <c:v>527494.26</c:v>
                </c:pt>
                <c:pt idx="2">
                  <c:v>559701.81999999995</c:v>
                </c:pt>
              </c:numCache>
            </c:numRef>
          </c:val>
          <c:extLst>
            <c:ext xmlns:c16="http://schemas.microsoft.com/office/drawing/2014/chart" uri="{C3380CC4-5D6E-409C-BE32-E72D297353CC}">
              <c16:uniqueId val="{00000006-3971-47EE-9C24-61C0E788B3BA}"/>
            </c:ext>
          </c:extLst>
        </c:ser>
        <c:dLbls>
          <c:showLegendKey val="0"/>
          <c:showVal val="0"/>
          <c:showCatName val="0"/>
          <c:showSerName val="0"/>
          <c:showPercent val="0"/>
          <c:showBubbleSize val="0"/>
        </c:dLbls>
        <c:gapWidth val="150"/>
        <c:shape val="box"/>
        <c:axId val="546229167"/>
        <c:axId val="546228687"/>
        <c:axId val="0"/>
      </c:bar3DChart>
      <c:catAx>
        <c:axId val="54622916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46228687"/>
        <c:crosses val="autoZero"/>
        <c:auto val="1"/>
        <c:lblAlgn val="ctr"/>
        <c:lblOffset val="100"/>
        <c:noMultiLvlLbl val="0"/>
      </c:catAx>
      <c:valAx>
        <c:axId val="546228687"/>
        <c:scaling>
          <c:orientation val="minMax"/>
          <c:min val="300000"/>
        </c:scaling>
        <c:delete val="1"/>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crossAx val="5462291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'ACUMULADO 2025'!$A$21</c:f>
              <c:strCache>
                <c:ptCount val="1"/>
                <c:pt idx="0">
                  <c:v>2024</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dLbls>
            <c:dLbl>
              <c:idx val="0"/>
              <c:layout>
                <c:manualLayout>
                  <c:x val="-4.8457754231257984E-2"/>
                  <c:y val="4.18373046850145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8C-4332-A088-8B41685F7707}"/>
                </c:ext>
              </c:extLst>
            </c:dLbl>
            <c:dLbl>
              <c:idx val="2"/>
              <c:layout>
                <c:manualLayout>
                  <c:x val="-3.7499159915694136E-2"/>
                  <c:y val="5.92659369589998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8C-4332-A088-8B41685F7707}"/>
                </c:ext>
              </c:extLst>
            </c:dLbl>
            <c:dLbl>
              <c:idx val="3"/>
              <c:layout>
                <c:manualLayout>
                  <c:x val="-3.5500270794388444E-2"/>
                  <c:y val="4.89655175210539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8C-4332-A088-8B41685F7707}"/>
                </c:ext>
              </c:extLst>
            </c:dLbl>
            <c:dLbl>
              <c:idx val="4"/>
              <c:layout>
                <c:manualLayout>
                  <c:x val="-4.1496938158305484E-2"/>
                  <c:y val="6.44161466779727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E8C-4332-A088-8B41685F7707}"/>
                </c:ext>
              </c:extLst>
            </c:dLbl>
            <c:dLbl>
              <c:idx val="6"/>
              <c:layout>
                <c:manualLayout>
                  <c:x val="-3.7499159915694094E-2"/>
                  <c:y val="5.41157272400269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8C-4332-A088-8B41685F7707}"/>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2025'!$B$17:$J$17</c:f>
              <c:strCache>
                <c:ptCount val="9"/>
                <c:pt idx="0">
                  <c:v>enero</c:v>
                </c:pt>
                <c:pt idx="1">
                  <c:v>febrero</c:v>
                </c:pt>
                <c:pt idx="2">
                  <c:v>marzo</c:v>
                </c:pt>
                <c:pt idx="3">
                  <c:v>abril</c:v>
                </c:pt>
                <c:pt idx="4">
                  <c:v>mayo</c:v>
                </c:pt>
                <c:pt idx="5">
                  <c:v>junio</c:v>
                </c:pt>
                <c:pt idx="6">
                  <c:v>julio</c:v>
                </c:pt>
                <c:pt idx="7">
                  <c:v>agosto</c:v>
                </c:pt>
                <c:pt idx="8">
                  <c:v>septiembre</c:v>
                </c:pt>
              </c:strCache>
            </c:strRef>
          </c:cat>
          <c:val>
            <c:numRef>
              <c:f>'ACUMULADO 2025'!$B$21:$J$21</c:f>
              <c:numCache>
                <c:formatCode>_(* #,##0_);_(* \(#,##0\);_(* "-"_);_(@_)</c:formatCode>
                <c:ptCount val="9"/>
                <c:pt idx="0">
                  <c:v>5625</c:v>
                </c:pt>
                <c:pt idx="1">
                  <c:v>5195</c:v>
                </c:pt>
                <c:pt idx="2">
                  <c:v>5417</c:v>
                </c:pt>
                <c:pt idx="3">
                  <c:v>5416</c:v>
                </c:pt>
                <c:pt idx="4">
                  <c:v>5625</c:v>
                </c:pt>
                <c:pt idx="5">
                  <c:v>5430</c:v>
                </c:pt>
                <c:pt idx="6">
                  <c:v>5652</c:v>
                </c:pt>
                <c:pt idx="7">
                  <c:v>5652</c:v>
                </c:pt>
                <c:pt idx="8">
                  <c:v>5233</c:v>
                </c:pt>
              </c:numCache>
            </c:numRef>
          </c:val>
          <c:smooth val="0"/>
          <c:extLst>
            <c:ext xmlns:c16="http://schemas.microsoft.com/office/drawing/2014/chart" uri="{C3380CC4-5D6E-409C-BE32-E72D297353CC}">
              <c16:uniqueId val="{00000005-9E8C-4332-A088-8B41685F7707}"/>
            </c:ext>
          </c:extLst>
        </c:ser>
        <c:ser>
          <c:idx val="1"/>
          <c:order val="1"/>
          <c:tx>
            <c:strRef>
              <c:f>'ACUMULADO 2025'!$A$22</c:f>
              <c:strCache>
                <c:ptCount val="1"/>
                <c:pt idx="0">
                  <c:v>2025</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4.1496938158305408E-2"/>
                  <c:y val="5.41157272400268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8C-4332-A088-8B41685F7707}"/>
                </c:ext>
              </c:extLst>
            </c:dLbl>
            <c:dLbl>
              <c:idx val="5"/>
              <c:layout>
                <c:manualLayout>
                  <c:x val="-3.7464218704282369E-2"/>
                  <c:y val="5.41157272400269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8C-4332-A088-8B41685F7707}"/>
                </c:ext>
              </c:extLst>
            </c:dLbl>
            <c:dLbl>
              <c:idx val="7"/>
              <c:layout>
                <c:manualLayout>
                  <c:x val="-4.1496938158305553E-2"/>
                  <c:y val="4.38153078020810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E8C-4332-A088-8B41685F7707}"/>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2025'!$B$17:$J$17</c:f>
              <c:strCache>
                <c:ptCount val="9"/>
                <c:pt idx="0">
                  <c:v>enero</c:v>
                </c:pt>
                <c:pt idx="1">
                  <c:v>febrero</c:v>
                </c:pt>
                <c:pt idx="2">
                  <c:v>marzo</c:v>
                </c:pt>
                <c:pt idx="3">
                  <c:v>abril</c:v>
                </c:pt>
                <c:pt idx="4">
                  <c:v>mayo</c:v>
                </c:pt>
                <c:pt idx="5">
                  <c:v>junio</c:v>
                </c:pt>
                <c:pt idx="6">
                  <c:v>julio</c:v>
                </c:pt>
                <c:pt idx="7">
                  <c:v>agosto</c:v>
                </c:pt>
                <c:pt idx="8">
                  <c:v>septiembre</c:v>
                </c:pt>
              </c:strCache>
            </c:strRef>
          </c:cat>
          <c:val>
            <c:numRef>
              <c:f>'ACUMULADO 2025'!$B$22:$J$22</c:f>
              <c:numCache>
                <c:formatCode>_(* #,##0_);_(* \(#,##0\);_(* "-"_);_(@_)</c:formatCode>
                <c:ptCount val="9"/>
                <c:pt idx="0">
                  <c:v>5652</c:v>
                </c:pt>
                <c:pt idx="1">
                  <c:v>5024</c:v>
                </c:pt>
                <c:pt idx="2">
                  <c:v>5469</c:v>
                </c:pt>
                <c:pt idx="3">
                  <c:v>5469</c:v>
                </c:pt>
                <c:pt idx="4">
                  <c:v>5760</c:v>
                </c:pt>
                <c:pt idx="5" formatCode="#,##0">
                  <c:v>5333</c:v>
                </c:pt>
                <c:pt idx="6">
                  <c:v>5760</c:v>
                </c:pt>
                <c:pt idx="7">
                  <c:v>5547</c:v>
                </c:pt>
                <c:pt idx="8">
                  <c:v>5546</c:v>
                </c:pt>
              </c:numCache>
            </c:numRef>
          </c:val>
          <c:smooth val="0"/>
          <c:extLst>
            <c:ext xmlns:c16="http://schemas.microsoft.com/office/drawing/2014/chart" uri="{C3380CC4-5D6E-409C-BE32-E72D297353CC}">
              <c16:uniqueId val="{00000009-9E8C-4332-A088-8B41685F7707}"/>
            </c:ext>
          </c:extLst>
        </c:ser>
        <c:dLbls>
          <c:dLblPos val="t"/>
          <c:showLegendKey val="0"/>
          <c:showVal val="1"/>
          <c:showCatName val="0"/>
          <c:showSerName val="0"/>
          <c:showPercent val="0"/>
          <c:showBubbleSize val="0"/>
        </c:dLbls>
        <c:marker val="1"/>
        <c:smooth val="0"/>
        <c:axId val="1455535903"/>
        <c:axId val="1043035487"/>
      </c:lineChart>
      <c:catAx>
        <c:axId val="145553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043035487"/>
        <c:crosses val="autoZero"/>
        <c:auto val="1"/>
        <c:lblAlgn val="ctr"/>
        <c:lblOffset val="100"/>
        <c:noMultiLvlLbl val="0"/>
      </c:catAx>
      <c:valAx>
        <c:axId val="1043035487"/>
        <c:scaling>
          <c:orientation val="minMax"/>
        </c:scaling>
        <c:delete val="1"/>
        <c:axPos val="l"/>
        <c:numFmt formatCode="_(* #,##0_);_(* \(#,##0\);_(* &quot;-&quot;_);_(@_)" sourceLinked="1"/>
        <c:majorTickMark val="none"/>
        <c:minorTickMark val="none"/>
        <c:tickLblPos val="nextTo"/>
        <c:crossAx val="145553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700"/>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'Usuarios (2)'!$A$26</c:f>
              <c:strCache>
                <c:ptCount val="1"/>
                <c:pt idx="0">
                  <c:v>Usuarios 2024</c:v>
                </c:pt>
              </c:strCache>
            </c:strRef>
          </c:tx>
          <c:spPr>
            <a:ln w="28575" cap="rnd">
              <a:solidFill>
                <a:schemeClr val="bg1">
                  <a:lumMod val="50000"/>
                </a:schemeClr>
              </a:solidFill>
              <a:round/>
            </a:ln>
            <a:effectLst/>
          </c:spPr>
          <c:marker>
            <c:symbol val="circle"/>
            <c:size val="5"/>
            <c:spPr>
              <a:solidFill>
                <a:schemeClr val="bg1">
                  <a:lumMod val="50000"/>
                </a:schemeClr>
              </a:solidFill>
              <a:ln w="9525">
                <a:solidFill>
                  <a:schemeClr val="bg1">
                    <a:lumMod val="50000"/>
                  </a:schemeClr>
                </a:solidFill>
              </a:ln>
              <a:effectLst/>
            </c:spPr>
          </c:marker>
          <c:dLbls>
            <c:dLbl>
              <c:idx val="0"/>
              <c:layout>
                <c:manualLayout>
                  <c:x val="-4.4444444444444467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E9-448C-9555-76E257290CCA}"/>
                </c:ext>
              </c:extLst>
            </c:dLbl>
            <c:dLbl>
              <c:idx val="1"/>
              <c:layout>
                <c:manualLayout>
                  <c:x val="-4.7222222222222221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BE9-448C-9555-76E257290CCA}"/>
                </c:ext>
              </c:extLst>
            </c:dLbl>
            <c:dLbl>
              <c:idx val="2"/>
              <c:layout>
                <c:manualLayout>
                  <c:x val="-6.1111111111111109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BE9-448C-9555-76E257290CCA}"/>
                </c:ext>
              </c:extLst>
            </c:dLbl>
            <c:dLbl>
              <c:idx val="3"/>
              <c:layout>
                <c:manualLayout>
                  <c:x val="-5.2777777777777778E-2"/>
                  <c:y val="4.62962962962962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BE9-448C-9555-76E257290CCA}"/>
                </c:ext>
              </c:extLst>
            </c:dLbl>
            <c:dLbl>
              <c:idx val="4"/>
              <c:layout>
                <c:manualLayout>
                  <c:x val="-0.05"/>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BE9-448C-9555-76E257290CCA}"/>
                </c:ext>
              </c:extLst>
            </c:dLbl>
            <c:dLbl>
              <c:idx val="5"/>
              <c:layout>
                <c:manualLayout>
                  <c:x val="-6.1111111111111109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BE9-448C-9555-76E257290CCA}"/>
                </c:ext>
              </c:extLst>
            </c:dLbl>
            <c:dLbl>
              <c:idx val="6"/>
              <c:layout>
                <c:manualLayout>
                  <c:x val="-5.8333333333333438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BE9-448C-9555-76E257290CCA}"/>
                </c:ext>
              </c:extLst>
            </c:dLbl>
            <c:dLbl>
              <c:idx val="7"/>
              <c:layout>
                <c:manualLayout>
                  <c:x val="-4.4444444444444543E-2"/>
                  <c:y val="4.62962962962962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BE9-448C-9555-76E257290CCA}"/>
                </c:ext>
              </c:extLst>
            </c:dLbl>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'Usuarios (2)'!$B$25:$J$25</c:f>
              <c:numCache>
                <c:formatCode>mmm\-yy</c:formatCode>
                <c:ptCount val="9"/>
                <c:pt idx="0">
                  <c:v>45658</c:v>
                </c:pt>
                <c:pt idx="1">
                  <c:v>45689</c:v>
                </c:pt>
                <c:pt idx="2">
                  <c:v>45717</c:v>
                </c:pt>
                <c:pt idx="3">
                  <c:v>45748</c:v>
                </c:pt>
                <c:pt idx="4">
                  <c:v>45778</c:v>
                </c:pt>
                <c:pt idx="5">
                  <c:v>45809</c:v>
                </c:pt>
                <c:pt idx="6">
                  <c:v>45839</c:v>
                </c:pt>
                <c:pt idx="7">
                  <c:v>45870</c:v>
                </c:pt>
                <c:pt idx="8">
                  <c:v>45901</c:v>
                </c:pt>
              </c:numCache>
            </c:numRef>
          </c:cat>
          <c:val>
            <c:numRef>
              <c:f>'Usuarios (2)'!$B$26:$J$26</c:f>
              <c:numCache>
                <c:formatCode>#,##0</c:formatCode>
                <c:ptCount val="9"/>
                <c:pt idx="0">
                  <c:v>969737</c:v>
                </c:pt>
                <c:pt idx="1">
                  <c:v>972919</c:v>
                </c:pt>
                <c:pt idx="2">
                  <c:v>974343</c:v>
                </c:pt>
                <c:pt idx="3">
                  <c:v>977047</c:v>
                </c:pt>
                <c:pt idx="4">
                  <c:v>978489</c:v>
                </c:pt>
                <c:pt idx="5">
                  <c:v>979939</c:v>
                </c:pt>
                <c:pt idx="6">
                  <c:v>981017</c:v>
                </c:pt>
                <c:pt idx="7">
                  <c:v>983190</c:v>
                </c:pt>
                <c:pt idx="8">
                  <c:v>984077</c:v>
                </c:pt>
              </c:numCache>
            </c:numRef>
          </c:val>
          <c:smooth val="0"/>
          <c:extLst>
            <c:ext xmlns:c16="http://schemas.microsoft.com/office/drawing/2014/chart" uri="{C3380CC4-5D6E-409C-BE32-E72D297353CC}">
              <c16:uniqueId val="{00000008-7BE9-448C-9555-76E257290CCA}"/>
            </c:ext>
          </c:extLst>
        </c:ser>
        <c:ser>
          <c:idx val="1"/>
          <c:order val="1"/>
          <c:tx>
            <c:strRef>
              <c:f>'Usuarios (2)'!$A$27</c:f>
              <c:strCache>
                <c:ptCount val="1"/>
                <c:pt idx="0">
                  <c:v>Usuarios Proyectados 2025</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dLbls>
            <c:dLbl>
              <c:idx val="0"/>
              <c:layout>
                <c:manualLayout>
                  <c:x val="-4.1666666666666664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BE9-448C-9555-76E257290CCA}"/>
                </c:ext>
              </c:extLst>
            </c:dLbl>
            <c:dLbl>
              <c:idx val="1"/>
              <c:layout>
                <c:manualLayout>
                  <c:x val="-3.8888888888888938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BE9-448C-9555-76E257290CCA}"/>
                </c:ext>
              </c:extLst>
            </c:dLbl>
            <c:dLbl>
              <c:idx val="2"/>
              <c:layout>
                <c:manualLayout>
                  <c:x val="-5.2777777777777826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BE9-448C-9555-76E257290CCA}"/>
                </c:ext>
              </c:extLst>
            </c:dLbl>
            <c:dLbl>
              <c:idx val="3"/>
              <c:layout>
                <c:manualLayout>
                  <c:x val="-0.05"/>
                  <c:y val="-2.77777777777778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BE9-448C-9555-76E257290CCA}"/>
                </c:ext>
              </c:extLst>
            </c:dLbl>
            <c:dLbl>
              <c:idx val="4"/>
              <c:layout>
                <c:manualLayout>
                  <c:x val="-5.2777777777777778E-2"/>
                  <c:y val="-3.7037037037037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BE9-448C-9555-76E257290CCA}"/>
                </c:ext>
              </c:extLst>
            </c:dLbl>
            <c:dLbl>
              <c:idx val="5"/>
              <c:layout>
                <c:manualLayout>
                  <c:x val="-5.8333333333333438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BE9-448C-9555-76E257290CCA}"/>
                </c:ext>
              </c:extLst>
            </c:dLbl>
            <c:dLbl>
              <c:idx val="6"/>
              <c:layout>
                <c:manualLayout>
                  <c:x val="-6.1111111111111213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BE9-448C-9555-76E257290CCA}"/>
                </c:ext>
              </c:extLst>
            </c:dLbl>
            <c:dLbl>
              <c:idx val="7"/>
              <c:layout>
                <c:manualLayout>
                  <c:x val="-4.4444444444444543E-2"/>
                  <c:y val="-4.1666666666666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BE9-448C-9555-76E257290CCA}"/>
                </c:ext>
              </c:extLst>
            </c:dLbl>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'Usuarios (2)'!$B$25:$J$25</c:f>
              <c:numCache>
                <c:formatCode>mmm\-yy</c:formatCode>
                <c:ptCount val="9"/>
                <c:pt idx="0">
                  <c:v>45658</c:v>
                </c:pt>
                <c:pt idx="1">
                  <c:v>45689</c:v>
                </c:pt>
                <c:pt idx="2">
                  <c:v>45717</c:v>
                </c:pt>
                <c:pt idx="3">
                  <c:v>45748</c:v>
                </c:pt>
                <c:pt idx="4">
                  <c:v>45778</c:v>
                </c:pt>
                <c:pt idx="5">
                  <c:v>45809</c:v>
                </c:pt>
                <c:pt idx="6">
                  <c:v>45839</c:v>
                </c:pt>
                <c:pt idx="7">
                  <c:v>45870</c:v>
                </c:pt>
                <c:pt idx="8">
                  <c:v>45901</c:v>
                </c:pt>
              </c:numCache>
            </c:numRef>
          </c:cat>
          <c:val>
            <c:numRef>
              <c:f>'Usuarios (2)'!$B$27:$J$27</c:f>
              <c:numCache>
                <c:formatCode>#,##0</c:formatCode>
                <c:ptCount val="9"/>
                <c:pt idx="0">
                  <c:v>992204</c:v>
                </c:pt>
                <c:pt idx="1">
                  <c:v>995337</c:v>
                </c:pt>
                <c:pt idx="2">
                  <c:v>997422</c:v>
                </c:pt>
                <c:pt idx="3">
                  <c:v>999512</c:v>
                </c:pt>
                <c:pt idx="4">
                  <c:v>1001606</c:v>
                </c:pt>
                <c:pt idx="5">
                  <c:v>1003704</c:v>
                </c:pt>
                <c:pt idx="6">
                  <c:v>1008239</c:v>
                </c:pt>
                <c:pt idx="7">
                  <c:v>1010398</c:v>
                </c:pt>
                <c:pt idx="8">
                  <c:v>1012562</c:v>
                </c:pt>
              </c:numCache>
            </c:numRef>
          </c:val>
          <c:smooth val="0"/>
          <c:extLst>
            <c:ext xmlns:c16="http://schemas.microsoft.com/office/drawing/2014/chart" uri="{C3380CC4-5D6E-409C-BE32-E72D297353CC}">
              <c16:uniqueId val="{00000011-7BE9-448C-9555-76E257290CCA}"/>
            </c:ext>
          </c:extLst>
        </c:ser>
        <c:ser>
          <c:idx val="2"/>
          <c:order val="2"/>
          <c:tx>
            <c:strRef>
              <c:f>'Usuarios (2)'!$A$28</c:f>
              <c:strCache>
                <c:ptCount val="1"/>
                <c:pt idx="0">
                  <c:v>Usuarios 2025</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5.0000000000000024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BE9-448C-9555-76E257290CCA}"/>
                </c:ext>
              </c:extLst>
            </c:dLbl>
            <c:dLbl>
              <c:idx val="1"/>
              <c:layout>
                <c:manualLayout>
                  <c:x val="-4.4444444444444446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BE9-448C-9555-76E257290CCA}"/>
                </c:ext>
              </c:extLst>
            </c:dLbl>
            <c:dLbl>
              <c:idx val="2"/>
              <c:layout>
                <c:manualLayout>
                  <c:x val="-5.0000000000000051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BE9-448C-9555-76E257290CCA}"/>
                </c:ext>
              </c:extLst>
            </c:dLbl>
            <c:dLbl>
              <c:idx val="3"/>
              <c:layout>
                <c:manualLayout>
                  <c:x val="-5.5555555555555552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BE9-448C-9555-76E257290CCA}"/>
                </c:ext>
              </c:extLst>
            </c:dLbl>
            <c:dLbl>
              <c:idx val="4"/>
              <c:layout>
                <c:manualLayout>
                  <c:x val="-4.1666666666666664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BE9-448C-9555-76E257290CCA}"/>
                </c:ext>
              </c:extLst>
            </c:dLbl>
            <c:dLbl>
              <c:idx val="5"/>
              <c:layout>
                <c:manualLayout>
                  <c:x val="-5.5555555555555552E-2"/>
                  <c:y val="3.7037037037036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BE9-448C-9555-76E257290CCA}"/>
                </c:ext>
              </c:extLst>
            </c:dLbl>
            <c:dLbl>
              <c:idx val="6"/>
              <c:layout>
                <c:manualLayout>
                  <c:x val="-5.00000000000001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BE9-448C-9555-76E257290CCA}"/>
                </c:ext>
              </c:extLst>
            </c:dLbl>
            <c:dLbl>
              <c:idx val="7"/>
              <c:layout>
                <c:manualLayout>
                  <c:x val="-2.5000000000000102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BE9-448C-9555-76E257290CCA}"/>
                </c:ext>
              </c:extLst>
            </c:dLbl>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'Usuarios (2)'!$B$25:$J$25</c:f>
              <c:numCache>
                <c:formatCode>mmm\-yy</c:formatCode>
                <c:ptCount val="9"/>
                <c:pt idx="0">
                  <c:v>45658</c:v>
                </c:pt>
                <c:pt idx="1">
                  <c:v>45689</c:v>
                </c:pt>
                <c:pt idx="2">
                  <c:v>45717</c:v>
                </c:pt>
                <c:pt idx="3">
                  <c:v>45748</c:v>
                </c:pt>
                <c:pt idx="4">
                  <c:v>45778</c:v>
                </c:pt>
                <c:pt idx="5">
                  <c:v>45809</c:v>
                </c:pt>
                <c:pt idx="6">
                  <c:v>45839</c:v>
                </c:pt>
                <c:pt idx="7">
                  <c:v>45870</c:v>
                </c:pt>
                <c:pt idx="8">
                  <c:v>45901</c:v>
                </c:pt>
              </c:numCache>
            </c:numRef>
          </c:cat>
          <c:val>
            <c:numRef>
              <c:f>'Usuarios (2)'!$B$28:$J$28</c:f>
              <c:numCache>
                <c:formatCode>#,##0</c:formatCode>
                <c:ptCount val="9"/>
                <c:pt idx="0">
                  <c:v>990850</c:v>
                </c:pt>
                <c:pt idx="1">
                  <c:v>992905</c:v>
                </c:pt>
                <c:pt idx="2">
                  <c:v>993944</c:v>
                </c:pt>
                <c:pt idx="3">
                  <c:v>996698</c:v>
                </c:pt>
                <c:pt idx="4">
                  <c:v>998029</c:v>
                </c:pt>
                <c:pt idx="5">
                  <c:v>1000561</c:v>
                </c:pt>
                <c:pt idx="6">
                  <c:v>1002275</c:v>
                </c:pt>
                <c:pt idx="7">
                  <c:v>1003694</c:v>
                </c:pt>
                <c:pt idx="8">
                  <c:v>1005184.8749830493</c:v>
                </c:pt>
              </c:numCache>
            </c:numRef>
          </c:val>
          <c:smooth val="0"/>
          <c:extLst>
            <c:ext xmlns:c16="http://schemas.microsoft.com/office/drawing/2014/chart" uri="{C3380CC4-5D6E-409C-BE32-E72D297353CC}">
              <c16:uniqueId val="{0000001A-7BE9-448C-9555-76E257290CCA}"/>
            </c:ext>
          </c:extLst>
        </c:ser>
        <c:dLbls>
          <c:showLegendKey val="0"/>
          <c:showVal val="0"/>
          <c:showCatName val="0"/>
          <c:showSerName val="0"/>
          <c:showPercent val="0"/>
          <c:showBubbleSize val="0"/>
        </c:dLbls>
        <c:marker val="1"/>
        <c:smooth val="0"/>
        <c:axId val="1452251200"/>
        <c:axId val="1452244000"/>
      </c:lineChart>
      <c:dateAx>
        <c:axId val="14522512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452244000"/>
        <c:crosses val="autoZero"/>
        <c:auto val="1"/>
        <c:lblOffset val="100"/>
        <c:baseTimeUnit val="months"/>
      </c:dateAx>
      <c:valAx>
        <c:axId val="1452244000"/>
        <c:scaling>
          <c:orientation val="minMax"/>
          <c:min val="960000"/>
        </c:scaling>
        <c:delete val="1"/>
        <c:axPos val="l"/>
        <c:numFmt formatCode="#,##0" sourceLinked="1"/>
        <c:majorTickMark val="none"/>
        <c:minorTickMark val="none"/>
        <c:tickLblPos val="nextTo"/>
        <c:crossAx val="1452251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354638" cy="8270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6999288" y="0"/>
            <a:ext cx="5354637" cy="827088"/>
          </a:xfrm>
          <a:prstGeom prst="rect">
            <a:avLst/>
          </a:prstGeom>
        </p:spPr>
        <p:txBody>
          <a:bodyPr vert="horz" lIns="91440" tIns="45720" rIns="91440" bIns="45720" rtlCol="0"/>
          <a:lstStyle>
            <a:lvl1pPr algn="r">
              <a:defRPr sz="1200"/>
            </a:lvl1pPr>
          </a:lstStyle>
          <a:p>
            <a:fld id="{C89039A3-744E-4969-9629-B9E0712D476D}" type="datetimeFigureOut">
              <a:rPr lang="es-CO" smtClean="0"/>
              <a:t>2/12/2025</a:t>
            </a:fld>
            <a:endParaRPr lang="es-CO"/>
          </a:p>
        </p:txBody>
      </p:sp>
      <p:sp>
        <p:nvSpPr>
          <p:cNvPr id="4" name="Marcador de imagen de diapositiva 3"/>
          <p:cNvSpPr>
            <a:spLocks noGrp="1" noRot="1" noChangeAspect="1"/>
          </p:cNvSpPr>
          <p:nvPr>
            <p:ph type="sldImg" idx="2"/>
          </p:nvPr>
        </p:nvSpPr>
        <p:spPr>
          <a:xfrm>
            <a:off x="1230313" y="2062163"/>
            <a:ext cx="9896475" cy="5567362"/>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235075" y="7939088"/>
            <a:ext cx="9886950" cy="64960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15670213"/>
            <a:ext cx="5354638" cy="8270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6999288" y="15670213"/>
            <a:ext cx="5354637" cy="827087"/>
          </a:xfrm>
          <a:prstGeom prst="rect">
            <a:avLst/>
          </a:prstGeom>
        </p:spPr>
        <p:txBody>
          <a:bodyPr vert="horz" lIns="91440" tIns="45720" rIns="91440" bIns="45720" rtlCol="0" anchor="b"/>
          <a:lstStyle>
            <a:lvl1pPr algn="r">
              <a:defRPr sz="1200"/>
            </a:lvl1pPr>
          </a:lstStyle>
          <a:p>
            <a:fld id="{41BF2CC9-4101-4F25-925A-558EF48535F7}" type="slidenum">
              <a:rPr lang="es-CO" smtClean="0"/>
              <a:t>‹Nº›</a:t>
            </a:fld>
            <a:endParaRPr lang="es-CO"/>
          </a:p>
        </p:txBody>
      </p:sp>
    </p:spTree>
    <p:extLst>
      <p:ext uri="{BB962C8B-B14F-4D97-AF65-F5344CB8AC3E}">
        <p14:creationId xmlns:p14="http://schemas.microsoft.com/office/powerpoint/2010/main" val="2561194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Proyectado: 0.36% mensual</a:t>
            </a:r>
          </a:p>
          <a:p>
            <a:r>
              <a:rPr lang="es-CO" dirty="0"/>
              <a:t>Real: 0.17</a:t>
            </a:r>
            <a:r>
              <a:rPr lang="es-CO"/>
              <a:t>% mensual</a:t>
            </a:r>
          </a:p>
          <a:p>
            <a:endParaRPr lang="es-CO" dirty="0"/>
          </a:p>
        </p:txBody>
      </p:sp>
      <p:sp>
        <p:nvSpPr>
          <p:cNvPr id="4" name="Marcador de número de diapositiva 3"/>
          <p:cNvSpPr>
            <a:spLocks noGrp="1"/>
          </p:cNvSpPr>
          <p:nvPr>
            <p:ph type="sldNum" sz="quarter" idx="5"/>
          </p:nvPr>
        </p:nvSpPr>
        <p:spPr/>
        <p:txBody>
          <a:bodyPr/>
          <a:lstStyle/>
          <a:p>
            <a:fld id="{41BF2CC9-4101-4F25-925A-558EF48535F7}" type="slidenum">
              <a:rPr lang="es-CO" smtClean="0"/>
              <a:t>10</a:t>
            </a:fld>
            <a:endParaRPr lang="es-CO"/>
          </a:p>
        </p:txBody>
      </p:sp>
    </p:spTree>
    <p:extLst>
      <p:ext uri="{BB962C8B-B14F-4D97-AF65-F5344CB8AC3E}">
        <p14:creationId xmlns:p14="http://schemas.microsoft.com/office/powerpoint/2010/main" val="699523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0120" y="886765"/>
            <a:ext cx="4308028" cy="611881"/>
          </a:xfrm>
        </p:spPr>
        <p:txBody>
          <a:bodyPr/>
          <a:lstStyle/>
          <a:p>
            <a:r>
              <a:rPr lang="en-US"/>
              <a:t>Click to edit Master title style</a:t>
            </a:r>
          </a:p>
        </p:txBody>
      </p:sp>
      <p:sp>
        <p:nvSpPr>
          <p:cNvPr id="3" name="Subtitle 2"/>
          <p:cNvSpPr>
            <a:spLocks noGrp="1"/>
          </p:cNvSpPr>
          <p:nvPr>
            <p:ph type="subTitle" idx="1"/>
          </p:nvPr>
        </p:nvSpPr>
        <p:spPr>
          <a:xfrm>
            <a:off x="760240" y="1617586"/>
            <a:ext cx="3547788" cy="729499"/>
          </a:xfrm>
        </p:spPr>
        <p:txBody>
          <a:bodyPr/>
          <a:lstStyle>
            <a:lvl1pPr marL="0" indent="0" algn="ctr">
              <a:buNone/>
              <a:defRPr>
                <a:solidFill>
                  <a:schemeClr val="tx1">
                    <a:tint val="75000"/>
                  </a:schemeClr>
                </a:solidFill>
              </a:defRPr>
            </a:lvl1pPr>
            <a:lvl2pPr marL="190287" indent="0" algn="ctr">
              <a:buNone/>
              <a:defRPr>
                <a:solidFill>
                  <a:schemeClr val="tx1">
                    <a:tint val="75000"/>
                  </a:schemeClr>
                </a:solidFill>
              </a:defRPr>
            </a:lvl2pPr>
            <a:lvl3pPr marL="380573" indent="0" algn="ctr">
              <a:buNone/>
              <a:defRPr>
                <a:solidFill>
                  <a:schemeClr val="tx1">
                    <a:tint val="75000"/>
                  </a:schemeClr>
                </a:solidFill>
              </a:defRPr>
            </a:lvl3pPr>
            <a:lvl4pPr marL="570860" indent="0" algn="ctr">
              <a:buNone/>
              <a:defRPr>
                <a:solidFill>
                  <a:schemeClr val="tx1">
                    <a:tint val="75000"/>
                  </a:schemeClr>
                </a:solidFill>
              </a:defRPr>
            </a:lvl4pPr>
            <a:lvl5pPr marL="761147" indent="0" algn="ctr">
              <a:buNone/>
              <a:defRPr>
                <a:solidFill>
                  <a:schemeClr val="tx1">
                    <a:tint val="75000"/>
                  </a:schemeClr>
                </a:solidFill>
              </a:defRPr>
            </a:lvl5pPr>
            <a:lvl6pPr marL="951433" indent="0" algn="ctr">
              <a:buNone/>
              <a:defRPr>
                <a:solidFill>
                  <a:schemeClr val="tx1">
                    <a:tint val="75000"/>
                  </a:schemeClr>
                </a:solidFill>
              </a:defRPr>
            </a:lvl6pPr>
            <a:lvl7pPr marL="1141720" indent="0" algn="ctr">
              <a:buNone/>
              <a:defRPr>
                <a:solidFill>
                  <a:schemeClr val="tx1">
                    <a:tint val="75000"/>
                  </a:schemeClr>
                </a:solidFill>
              </a:defRPr>
            </a:lvl7pPr>
            <a:lvl8pPr marL="1332006" indent="0" algn="ctr">
              <a:buNone/>
              <a:defRPr>
                <a:solidFill>
                  <a:schemeClr val="tx1">
                    <a:tint val="75000"/>
                  </a:schemeClr>
                </a:solidFill>
              </a:defRPr>
            </a:lvl8pPr>
            <a:lvl9pPr marL="152229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8166F1F-CE9B-4651-A6AA-CD717754106B}"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116CE-C4A3-4A05-B2D7-7C2E9A889C0F}"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74494" y="114315"/>
            <a:ext cx="1140360" cy="243563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3413" y="114315"/>
            <a:ext cx="3336610" cy="24356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116CE-C4A3-4A05-B2D7-7C2E9A889C0F}"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buChar cha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116CE-C4A3-4A05-B2D7-7C2E9A889C0F}"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0358" y="1834321"/>
            <a:ext cx="4308028" cy="566948"/>
          </a:xfrm>
        </p:spPr>
        <p:txBody>
          <a:bodyPr anchor="t"/>
          <a:lstStyle>
            <a:lvl1pPr algn="l">
              <a:defRPr sz="1665" b="1" cap="all"/>
            </a:lvl1pPr>
          </a:lstStyle>
          <a:p>
            <a:r>
              <a:rPr lang="en-US"/>
              <a:t>Click to edit Master title style</a:t>
            </a:r>
          </a:p>
        </p:txBody>
      </p:sp>
      <p:sp>
        <p:nvSpPr>
          <p:cNvPr id="3" name="Text Placeholder 2"/>
          <p:cNvSpPr>
            <a:spLocks noGrp="1"/>
          </p:cNvSpPr>
          <p:nvPr>
            <p:ph type="body" idx="1"/>
          </p:nvPr>
        </p:nvSpPr>
        <p:spPr>
          <a:xfrm>
            <a:off x="400358" y="1209886"/>
            <a:ext cx="4308028" cy="624435"/>
          </a:xfrm>
        </p:spPr>
        <p:txBody>
          <a:bodyPr anchor="b"/>
          <a:lstStyle>
            <a:lvl1pPr marL="0" indent="0">
              <a:buNone/>
              <a:defRPr sz="832">
                <a:solidFill>
                  <a:schemeClr val="tx1">
                    <a:tint val="75000"/>
                  </a:schemeClr>
                </a:solidFill>
              </a:defRPr>
            </a:lvl1pPr>
            <a:lvl2pPr marL="190287" indent="0">
              <a:buNone/>
              <a:defRPr sz="749">
                <a:solidFill>
                  <a:schemeClr val="tx1">
                    <a:tint val="75000"/>
                  </a:schemeClr>
                </a:solidFill>
              </a:defRPr>
            </a:lvl2pPr>
            <a:lvl3pPr marL="380573" indent="0">
              <a:buNone/>
              <a:defRPr sz="666">
                <a:solidFill>
                  <a:schemeClr val="tx1">
                    <a:tint val="75000"/>
                  </a:schemeClr>
                </a:solidFill>
              </a:defRPr>
            </a:lvl3pPr>
            <a:lvl4pPr marL="570860" indent="0">
              <a:buNone/>
              <a:defRPr sz="583">
                <a:solidFill>
                  <a:schemeClr val="tx1">
                    <a:tint val="75000"/>
                  </a:schemeClr>
                </a:solidFill>
              </a:defRPr>
            </a:lvl4pPr>
            <a:lvl5pPr marL="761147" indent="0">
              <a:buNone/>
              <a:defRPr sz="583">
                <a:solidFill>
                  <a:schemeClr val="tx1">
                    <a:tint val="75000"/>
                  </a:schemeClr>
                </a:solidFill>
              </a:defRPr>
            </a:lvl5pPr>
            <a:lvl6pPr marL="951433" indent="0">
              <a:buNone/>
              <a:defRPr sz="583">
                <a:solidFill>
                  <a:schemeClr val="tx1">
                    <a:tint val="75000"/>
                  </a:schemeClr>
                </a:solidFill>
              </a:defRPr>
            </a:lvl6pPr>
            <a:lvl7pPr marL="1141720" indent="0">
              <a:buNone/>
              <a:defRPr sz="583">
                <a:solidFill>
                  <a:schemeClr val="tx1">
                    <a:tint val="75000"/>
                  </a:schemeClr>
                </a:solidFill>
              </a:defRPr>
            </a:lvl7pPr>
            <a:lvl8pPr marL="1332006" indent="0">
              <a:buNone/>
              <a:defRPr sz="583">
                <a:solidFill>
                  <a:schemeClr val="tx1">
                    <a:tint val="75000"/>
                  </a:schemeClr>
                </a:solidFill>
              </a:defRPr>
            </a:lvl8pPr>
            <a:lvl9pPr marL="1522293" indent="0">
              <a:buNone/>
              <a:defRPr sz="58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6116CE-C4A3-4A05-B2D7-7C2E9A889C0F}"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3413" y="666065"/>
            <a:ext cx="2238485" cy="1883880"/>
          </a:xfrm>
        </p:spPr>
        <p:txBody>
          <a:bodyPr/>
          <a:lstStyle>
            <a:lvl1pPr>
              <a:defRPr sz="1165"/>
            </a:lvl1pPr>
            <a:lvl2pPr>
              <a:defRPr sz="999"/>
            </a:lvl2pPr>
            <a:lvl3pPr>
              <a:defRPr sz="832"/>
            </a:lvl3pPr>
            <a:lvl4pPr>
              <a:defRPr sz="749"/>
            </a:lvl4pPr>
            <a:lvl5pPr>
              <a:defRPr sz="749"/>
            </a:lvl5pPr>
            <a:lvl6pPr>
              <a:defRPr sz="749"/>
            </a:lvl6pPr>
            <a:lvl7pPr>
              <a:defRPr sz="749"/>
            </a:lvl7pPr>
            <a:lvl8pPr>
              <a:defRPr sz="749"/>
            </a:lvl8pPr>
            <a:lvl9pPr>
              <a:defRPr sz="7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76370" y="666065"/>
            <a:ext cx="2238485" cy="1883880"/>
          </a:xfrm>
        </p:spPr>
        <p:txBody>
          <a:bodyPr/>
          <a:lstStyle>
            <a:lvl1pPr>
              <a:defRPr sz="1165"/>
            </a:lvl1pPr>
            <a:lvl2pPr>
              <a:defRPr sz="999"/>
            </a:lvl2pPr>
            <a:lvl3pPr>
              <a:defRPr sz="832"/>
            </a:lvl3pPr>
            <a:lvl4pPr>
              <a:defRPr sz="749"/>
            </a:lvl4pPr>
            <a:lvl5pPr>
              <a:defRPr sz="749"/>
            </a:lvl5pPr>
            <a:lvl6pPr>
              <a:defRPr sz="749"/>
            </a:lvl6pPr>
            <a:lvl7pPr>
              <a:defRPr sz="749"/>
            </a:lvl7pPr>
            <a:lvl8pPr>
              <a:defRPr sz="749"/>
            </a:lvl8pPr>
            <a:lvl9pPr>
              <a:defRPr sz="7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6116CE-C4A3-4A05-B2D7-7C2E9A889C0F}"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3413" y="638973"/>
            <a:ext cx="2239365" cy="266294"/>
          </a:xfrm>
        </p:spPr>
        <p:txBody>
          <a:bodyPr anchor="b"/>
          <a:lstStyle>
            <a:lvl1pPr marL="0" indent="0">
              <a:buNone/>
              <a:defRPr sz="999" b="1"/>
            </a:lvl1pPr>
            <a:lvl2pPr marL="190287" indent="0">
              <a:buNone/>
              <a:defRPr sz="832" b="1"/>
            </a:lvl2pPr>
            <a:lvl3pPr marL="380573" indent="0">
              <a:buNone/>
              <a:defRPr sz="749" b="1"/>
            </a:lvl3pPr>
            <a:lvl4pPr marL="570860" indent="0">
              <a:buNone/>
              <a:defRPr sz="666" b="1"/>
            </a:lvl4pPr>
            <a:lvl5pPr marL="761147" indent="0">
              <a:buNone/>
              <a:defRPr sz="666" b="1"/>
            </a:lvl5pPr>
            <a:lvl6pPr marL="951433" indent="0">
              <a:buNone/>
              <a:defRPr sz="666" b="1"/>
            </a:lvl6pPr>
            <a:lvl7pPr marL="1141720" indent="0">
              <a:buNone/>
              <a:defRPr sz="666" b="1"/>
            </a:lvl7pPr>
            <a:lvl8pPr marL="1332006" indent="0">
              <a:buNone/>
              <a:defRPr sz="666" b="1"/>
            </a:lvl8pPr>
            <a:lvl9pPr marL="1522293" indent="0">
              <a:buNone/>
              <a:defRPr sz="666" b="1"/>
            </a:lvl9pPr>
          </a:lstStyle>
          <a:p>
            <a:pPr lvl="0"/>
            <a:r>
              <a:rPr lang="en-US"/>
              <a:t>Click to edit Master text styles</a:t>
            </a:r>
          </a:p>
        </p:txBody>
      </p:sp>
      <p:sp>
        <p:nvSpPr>
          <p:cNvPr id="4" name="Content Placeholder 3"/>
          <p:cNvSpPr>
            <a:spLocks noGrp="1"/>
          </p:cNvSpPr>
          <p:nvPr>
            <p:ph sz="half" idx="2"/>
          </p:nvPr>
        </p:nvSpPr>
        <p:spPr>
          <a:xfrm>
            <a:off x="253413" y="905267"/>
            <a:ext cx="2239365" cy="1644678"/>
          </a:xfrm>
        </p:spPr>
        <p:txBody>
          <a:bodyPr/>
          <a:lstStyle>
            <a:lvl1pPr>
              <a:defRPr sz="999"/>
            </a:lvl1pPr>
            <a:lvl2pPr>
              <a:defRPr sz="832"/>
            </a:lvl2pPr>
            <a:lvl3pPr>
              <a:defRPr sz="749"/>
            </a:lvl3pPr>
            <a:lvl4pPr>
              <a:defRPr sz="666"/>
            </a:lvl4pPr>
            <a:lvl5pPr>
              <a:defRPr sz="666"/>
            </a:lvl5pPr>
            <a:lvl6pPr>
              <a:defRPr sz="666"/>
            </a:lvl6pPr>
            <a:lvl7pPr>
              <a:defRPr sz="666"/>
            </a:lvl7pPr>
            <a:lvl8pPr>
              <a:defRPr sz="666"/>
            </a:lvl8pPr>
            <a:lvl9pPr>
              <a:defRPr sz="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74610" y="638973"/>
            <a:ext cx="2240245" cy="266294"/>
          </a:xfrm>
        </p:spPr>
        <p:txBody>
          <a:bodyPr anchor="b"/>
          <a:lstStyle>
            <a:lvl1pPr marL="0" indent="0">
              <a:buNone/>
              <a:defRPr sz="999" b="1"/>
            </a:lvl1pPr>
            <a:lvl2pPr marL="190287" indent="0">
              <a:buNone/>
              <a:defRPr sz="832" b="1"/>
            </a:lvl2pPr>
            <a:lvl3pPr marL="380573" indent="0">
              <a:buNone/>
              <a:defRPr sz="749" b="1"/>
            </a:lvl3pPr>
            <a:lvl4pPr marL="570860" indent="0">
              <a:buNone/>
              <a:defRPr sz="666" b="1"/>
            </a:lvl4pPr>
            <a:lvl5pPr marL="761147" indent="0">
              <a:buNone/>
              <a:defRPr sz="666" b="1"/>
            </a:lvl5pPr>
            <a:lvl6pPr marL="951433" indent="0">
              <a:buNone/>
              <a:defRPr sz="666" b="1"/>
            </a:lvl6pPr>
            <a:lvl7pPr marL="1141720" indent="0">
              <a:buNone/>
              <a:defRPr sz="666" b="1"/>
            </a:lvl7pPr>
            <a:lvl8pPr marL="1332006" indent="0">
              <a:buNone/>
              <a:defRPr sz="666" b="1"/>
            </a:lvl8pPr>
            <a:lvl9pPr marL="1522293" indent="0">
              <a:buNone/>
              <a:defRPr sz="666" b="1"/>
            </a:lvl9pPr>
          </a:lstStyle>
          <a:p>
            <a:pPr lvl="0"/>
            <a:r>
              <a:rPr lang="en-US"/>
              <a:t>Click to edit Master text styles</a:t>
            </a:r>
          </a:p>
        </p:txBody>
      </p:sp>
      <p:sp>
        <p:nvSpPr>
          <p:cNvPr id="6" name="Content Placeholder 5"/>
          <p:cNvSpPr>
            <a:spLocks noGrp="1"/>
          </p:cNvSpPr>
          <p:nvPr>
            <p:ph sz="quarter" idx="4"/>
          </p:nvPr>
        </p:nvSpPr>
        <p:spPr>
          <a:xfrm>
            <a:off x="2574610" y="905267"/>
            <a:ext cx="2240245" cy="1644678"/>
          </a:xfrm>
        </p:spPr>
        <p:txBody>
          <a:bodyPr/>
          <a:lstStyle>
            <a:lvl1pPr>
              <a:defRPr sz="999"/>
            </a:lvl1pPr>
            <a:lvl2pPr>
              <a:defRPr sz="832"/>
            </a:lvl2pPr>
            <a:lvl3pPr>
              <a:defRPr sz="749"/>
            </a:lvl3pPr>
            <a:lvl4pPr>
              <a:defRPr sz="666"/>
            </a:lvl4pPr>
            <a:lvl5pPr>
              <a:defRPr sz="666"/>
            </a:lvl5pPr>
            <a:lvl6pPr>
              <a:defRPr sz="666"/>
            </a:lvl6pPr>
            <a:lvl7pPr>
              <a:defRPr sz="666"/>
            </a:lvl7pPr>
            <a:lvl8pPr>
              <a:defRPr sz="666"/>
            </a:lvl8pPr>
            <a:lvl9pPr>
              <a:defRPr sz="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6116CE-C4A3-4A05-B2D7-7C2E9A889C0F}" type="datetimeFigureOut">
              <a:rPr lang="en-US" smtClean="0"/>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6116CE-C4A3-4A05-B2D7-7C2E9A889C0F}" type="datetimeFigureOut">
              <a:rPr lang="en-US" smtClean="0"/>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6116CE-C4A3-4A05-B2D7-7C2E9A889C0F}" type="datetimeFigureOut">
              <a:rPr lang="en-US" smtClean="0"/>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3414" y="113654"/>
            <a:ext cx="1667425" cy="483690"/>
          </a:xfrm>
        </p:spPr>
        <p:txBody>
          <a:bodyPr anchor="b"/>
          <a:lstStyle>
            <a:lvl1pPr algn="l">
              <a:defRPr sz="832" b="1"/>
            </a:lvl1pPr>
          </a:lstStyle>
          <a:p>
            <a:r>
              <a:rPr lang="en-US"/>
              <a:t>Click to edit Master title style</a:t>
            </a:r>
          </a:p>
        </p:txBody>
      </p:sp>
      <p:sp>
        <p:nvSpPr>
          <p:cNvPr id="3" name="Content Placeholder 2"/>
          <p:cNvSpPr>
            <a:spLocks noGrp="1"/>
          </p:cNvSpPr>
          <p:nvPr>
            <p:ph idx="1"/>
          </p:nvPr>
        </p:nvSpPr>
        <p:spPr>
          <a:xfrm>
            <a:off x="1981552" y="113654"/>
            <a:ext cx="2833303" cy="2436291"/>
          </a:xfrm>
        </p:spPr>
        <p:txBody>
          <a:bodyPr/>
          <a:lstStyle>
            <a:lvl1pPr>
              <a:defRPr sz="1332"/>
            </a:lvl1pPr>
            <a:lvl2pPr>
              <a:defRPr sz="1165"/>
            </a:lvl2pPr>
            <a:lvl3pPr>
              <a:defRPr sz="999"/>
            </a:lvl3pPr>
            <a:lvl4pPr>
              <a:defRPr sz="832"/>
            </a:lvl4pPr>
            <a:lvl5pPr>
              <a:defRPr sz="832"/>
            </a:lvl5pPr>
            <a:lvl6pPr>
              <a:defRPr sz="832"/>
            </a:lvl6pPr>
            <a:lvl7pPr>
              <a:defRPr sz="832"/>
            </a:lvl7pPr>
            <a:lvl8pPr>
              <a:defRPr sz="832"/>
            </a:lvl8pPr>
            <a:lvl9pPr>
              <a:defRPr sz="8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3414" y="597344"/>
            <a:ext cx="1667425" cy="1952601"/>
          </a:xfrm>
        </p:spPr>
        <p:txBody>
          <a:bodyPr/>
          <a:lstStyle>
            <a:lvl1pPr marL="0" indent="0">
              <a:buNone/>
              <a:defRPr sz="583"/>
            </a:lvl1pPr>
            <a:lvl2pPr marL="190287" indent="0">
              <a:buNone/>
              <a:defRPr sz="499"/>
            </a:lvl2pPr>
            <a:lvl3pPr marL="380573" indent="0">
              <a:buNone/>
              <a:defRPr sz="416"/>
            </a:lvl3pPr>
            <a:lvl4pPr marL="570860" indent="0">
              <a:buNone/>
              <a:defRPr sz="375"/>
            </a:lvl4pPr>
            <a:lvl5pPr marL="761147" indent="0">
              <a:buNone/>
              <a:defRPr sz="375"/>
            </a:lvl5pPr>
            <a:lvl6pPr marL="951433" indent="0">
              <a:buNone/>
              <a:defRPr sz="375"/>
            </a:lvl6pPr>
            <a:lvl7pPr marL="1141720" indent="0">
              <a:buNone/>
              <a:defRPr sz="375"/>
            </a:lvl7pPr>
            <a:lvl8pPr marL="1332006" indent="0">
              <a:buNone/>
              <a:defRPr sz="375"/>
            </a:lvl8pPr>
            <a:lvl9pPr marL="1522293" indent="0">
              <a:buNone/>
              <a:defRPr sz="375"/>
            </a:lvl9pPr>
          </a:lstStyle>
          <a:p>
            <a:pPr lvl="0"/>
            <a:r>
              <a:rPr lang="en-US"/>
              <a:t>Click to edit Master text styles</a:t>
            </a:r>
          </a:p>
        </p:txBody>
      </p:sp>
      <p:sp>
        <p:nvSpPr>
          <p:cNvPr id="5" name="Date Placeholder 4"/>
          <p:cNvSpPr>
            <a:spLocks noGrp="1"/>
          </p:cNvSpPr>
          <p:nvPr>
            <p:ph type="dt" sz="half" idx="10"/>
          </p:nvPr>
        </p:nvSpPr>
        <p:spPr/>
        <p:txBody>
          <a:bodyPr/>
          <a:lstStyle/>
          <a:p>
            <a:fld id="{A76116CE-C4A3-4A05-B2D7-7C2E9A889C0F}"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3416" y="1998194"/>
            <a:ext cx="3040961" cy="235898"/>
          </a:xfrm>
        </p:spPr>
        <p:txBody>
          <a:bodyPr anchor="b"/>
          <a:lstStyle>
            <a:lvl1pPr algn="l">
              <a:defRPr sz="832" b="1"/>
            </a:lvl1pPr>
          </a:lstStyle>
          <a:p>
            <a:r>
              <a:rPr lang="en-US"/>
              <a:t>Click to edit Master title style</a:t>
            </a:r>
          </a:p>
        </p:txBody>
      </p:sp>
      <p:sp>
        <p:nvSpPr>
          <p:cNvPr id="3" name="Picture Placeholder 2"/>
          <p:cNvSpPr>
            <a:spLocks noGrp="1"/>
          </p:cNvSpPr>
          <p:nvPr>
            <p:ph type="pic" idx="1"/>
          </p:nvPr>
        </p:nvSpPr>
        <p:spPr>
          <a:xfrm>
            <a:off x="993416" y="255060"/>
            <a:ext cx="3040961" cy="1712738"/>
          </a:xfrm>
        </p:spPr>
        <p:txBody>
          <a:bodyPr/>
          <a:lstStyle>
            <a:lvl1pPr marL="0" indent="0">
              <a:buNone/>
              <a:defRPr sz="1332"/>
            </a:lvl1pPr>
            <a:lvl2pPr marL="190287" indent="0">
              <a:buNone/>
              <a:defRPr sz="1165"/>
            </a:lvl2pPr>
            <a:lvl3pPr marL="380573" indent="0">
              <a:buNone/>
              <a:defRPr sz="999"/>
            </a:lvl3pPr>
            <a:lvl4pPr marL="570860" indent="0">
              <a:buNone/>
              <a:defRPr sz="832"/>
            </a:lvl4pPr>
            <a:lvl5pPr marL="761147" indent="0">
              <a:buNone/>
              <a:defRPr sz="832"/>
            </a:lvl5pPr>
            <a:lvl6pPr marL="951433" indent="0">
              <a:buNone/>
              <a:defRPr sz="832"/>
            </a:lvl6pPr>
            <a:lvl7pPr marL="1141720" indent="0">
              <a:buNone/>
              <a:defRPr sz="832"/>
            </a:lvl7pPr>
            <a:lvl8pPr marL="1332006" indent="0">
              <a:buNone/>
              <a:defRPr sz="832"/>
            </a:lvl8pPr>
            <a:lvl9pPr marL="1522293" indent="0">
              <a:buNone/>
              <a:defRPr sz="832"/>
            </a:lvl9pPr>
          </a:lstStyle>
          <a:p>
            <a:endParaRPr lang="en-US"/>
          </a:p>
        </p:txBody>
      </p:sp>
      <p:sp>
        <p:nvSpPr>
          <p:cNvPr id="4" name="Text Placeholder 3"/>
          <p:cNvSpPr>
            <a:spLocks noGrp="1"/>
          </p:cNvSpPr>
          <p:nvPr>
            <p:ph type="body" sz="half" idx="2"/>
          </p:nvPr>
        </p:nvSpPr>
        <p:spPr>
          <a:xfrm>
            <a:off x="993416" y="2234092"/>
            <a:ext cx="3040961" cy="335015"/>
          </a:xfrm>
        </p:spPr>
        <p:txBody>
          <a:bodyPr/>
          <a:lstStyle>
            <a:lvl1pPr marL="0" indent="0">
              <a:buNone/>
              <a:defRPr sz="583"/>
            </a:lvl1pPr>
            <a:lvl2pPr marL="190287" indent="0">
              <a:buNone/>
              <a:defRPr sz="499"/>
            </a:lvl2pPr>
            <a:lvl3pPr marL="380573" indent="0">
              <a:buNone/>
              <a:defRPr sz="416"/>
            </a:lvl3pPr>
            <a:lvl4pPr marL="570860" indent="0">
              <a:buNone/>
              <a:defRPr sz="375"/>
            </a:lvl4pPr>
            <a:lvl5pPr marL="761147" indent="0">
              <a:buNone/>
              <a:defRPr sz="375"/>
            </a:lvl5pPr>
            <a:lvl6pPr marL="951433" indent="0">
              <a:buNone/>
              <a:defRPr sz="375"/>
            </a:lvl6pPr>
            <a:lvl7pPr marL="1141720" indent="0">
              <a:buNone/>
              <a:defRPr sz="375"/>
            </a:lvl7pPr>
            <a:lvl8pPr marL="1332006" indent="0">
              <a:buNone/>
              <a:defRPr sz="375"/>
            </a:lvl8pPr>
            <a:lvl9pPr marL="1522293" indent="0">
              <a:buNone/>
              <a:defRPr sz="375"/>
            </a:lvl9pPr>
          </a:lstStyle>
          <a:p>
            <a:pPr lvl="0"/>
            <a:r>
              <a:rPr lang="en-US"/>
              <a:t>Click to edit Master text styles</a:t>
            </a:r>
          </a:p>
        </p:txBody>
      </p:sp>
      <p:sp>
        <p:nvSpPr>
          <p:cNvPr id="5" name="Date Placeholder 4"/>
          <p:cNvSpPr>
            <a:spLocks noGrp="1"/>
          </p:cNvSpPr>
          <p:nvPr>
            <p:ph type="dt" sz="half" idx="10"/>
          </p:nvPr>
        </p:nvSpPr>
        <p:spPr/>
        <p:txBody>
          <a:bodyPr/>
          <a:lstStyle/>
          <a:p>
            <a:fld id="{A76116CE-C4A3-4A05-B2D7-7C2E9A889C0F}"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3413" y="114315"/>
            <a:ext cx="4561441" cy="4757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3413" y="666065"/>
            <a:ext cx="4561441" cy="18838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3413" y="2645757"/>
            <a:ext cx="1182596" cy="151979"/>
          </a:xfrm>
          <a:prstGeom prst="rect">
            <a:avLst/>
          </a:prstGeom>
        </p:spPr>
        <p:txBody>
          <a:bodyPr vert="horz" lIns="91440" tIns="45720" rIns="91440" bIns="45720" rtlCol="0" anchor="ctr"/>
          <a:lstStyle>
            <a:lvl1pPr algn="l">
              <a:defRPr sz="499">
                <a:solidFill>
                  <a:schemeClr val="tx1">
                    <a:tint val="75000"/>
                  </a:schemeClr>
                </a:solidFill>
              </a:defRPr>
            </a:lvl1pPr>
          </a:lstStyle>
          <a:p>
            <a:fld id="{F8166F1F-CE9B-4651-A6AA-CD717754106B}" type="datetimeFigureOut">
              <a:rPr lang="en-US" smtClean="0"/>
              <a:t>12/2/2025</a:t>
            </a:fld>
            <a:endParaRPr lang="en-US"/>
          </a:p>
        </p:txBody>
      </p:sp>
      <p:sp>
        <p:nvSpPr>
          <p:cNvPr id="5" name="Footer Placeholder 4"/>
          <p:cNvSpPr>
            <a:spLocks noGrp="1"/>
          </p:cNvSpPr>
          <p:nvPr>
            <p:ph type="ftr" sz="quarter" idx="3"/>
          </p:nvPr>
        </p:nvSpPr>
        <p:spPr>
          <a:xfrm>
            <a:off x="1731658" y="2645757"/>
            <a:ext cx="1604952" cy="151979"/>
          </a:xfrm>
          <a:prstGeom prst="rect">
            <a:avLst/>
          </a:prstGeom>
        </p:spPr>
        <p:txBody>
          <a:bodyPr vert="horz" lIns="91440" tIns="45720" rIns="91440" bIns="45720" rtlCol="0" anchor="ctr"/>
          <a:lstStyle>
            <a:lvl1pPr algn="ctr">
              <a:defRPr sz="4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32259" y="2645757"/>
            <a:ext cx="1182596" cy="151979"/>
          </a:xfrm>
          <a:prstGeom prst="rect">
            <a:avLst/>
          </a:prstGeom>
        </p:spPr>
        <p:txBody>
          <a:bodyPr vert="horz" lIns="91440" tIns="45720" rIns="91440" bIns="45720" rtlCol="0" anchor="ctr"/>
          <a:lstStyle>
            <a:lvl1pPr algn="r">
              <a:defRPr sz="499">
                <a:solidFill>
                  <a:schemeClr val="tx1">
                    <a:tint val="75000"/>
                  </a:schemeClr>
                </a:solidFill>
              </a:defRPr>
            </a:lvl1pPr>
          </a:lstStyle>
          <a:p>
            <a:fld id="{F7021451-1387-4CA6-816F-3879F97B5CBC}" type="slidenum">
              <a:rPr lang="en-US" smtClean="0"/>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0573" rtl="0" eaLnBrk="1" latinLnBrk="0" hangingPunct="1">
        <a:spcBef>
          <a:spcPct val="0"/>
        </a:spcBef>
        <a:buNone/>
        <a:defRPr sz="1831" kern="1200">
          <a:solidFill>
            <a:schemeClr val="tx1"/>
          </a:solidFill>
          <a:latin typeface="+mj-lt"/>
          <a:ea typeface="+mj-ea"/>
          <a:cs typeface="+mj-cs"/>
        </a:defRPr>
      </a:lvl1pPr>
    </p:titleStyle>
    <p:bodyStyle>
      <a:lvl1pPr marL="142715" indent="-142715" algn="l" defTabSz="380573" rtl="0" eaLnBrk="1" latinLnBrk="0" hangingPunct="1">
        <a:spcBef>
          <a:spcPct val="20000"/>
        </a:spcBef>
        <a:buFont typeface="Arial" pitchFamily="34" charset="0"/>
        <a:buChar char="�"/>
        <a:defRPr sz="1332" kern="1200">
          <a:solidFill>
            <a:schemeClr val="tx1"/>
          </a:solidFill>
          <a:latin typeface="+mn-lt"/>
          <a:ea typeface="+mn-ea"/>
          <a:cs typeface="+mn-cs"/>
        </a:defRPr>
      </a:lvl1pPr>
      <a:lvl2pPr marL="309216" indent="-118929" algn="l" defTabSz="380573" rtl="0" eaLnBrk="1" latinLnBrk="0" hangingPunct="1">
        <a:spcBef>
          <a:spcPct val="20000"/>
        </a:spcBef>
        <a:buFont typeface="Arial" pitchFamily="34" charset="0"/>
        <a:buChar char="�"/>
        <a:defRPr sz="1165" kern="1200">
          <a:solidFill>
            <a:schemeClr val="tx1"/>
          </a:solidFill>
          <a:latin typeface="+mn-lt"/>
          <a:ea typeface="+mn-ea"/>
          <a:cs typeface="+mn-cs"/>
        </a:defRPr>
      </a:lvl2pPr>
      <a:lvl3pPr marL="475717" indent="-95143" algn="l" defTabSz="380573" rtl="0" eaLnBrk="1" latinLnBrk="0" hangingPunct="1">
        <a:spcBef>
          <a:spcPct val="20000"/>
        </a:spcBef>
        <a:buFont typeface="Arial" pitchFamily="34" charset="0"/>
        <a:buChar char="�"/>
        <a:defRPr sz="999" kern="1200">
          <a:solidFill>
            <a:schemeClr val="tx1"/>
          </a:solidFill>
          <a:latin typeface="+mn-lt"/>
          <a:ea typeface="+mn-ea"/>
          <a:cs typeface="+mn-cs"/>
        </a:defRPr>
      </a:lvl3pPr>
      <a:lvl4pPr marL="666003"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4pPr>
      <a:lvl5pPr marL="856290"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5pPr>
      <a:lvl6pPr marL="1046577"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6pPr>
      <a:lvl7pPr marL="1236863"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7pPr>
      <a:lvl8pPr marL="1427150"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8pPr>
      <a:lvl9pPr marL="1617436"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9pPr>
    </p:bodyStyle>
    <p:otherStyle>
      <a:defPPr>
        <a:defRPr lang="en-US"/>
      </a:defPPr>
      <a:lvl1pPr marL="0" algn="l" defTabSz="380573" rtl="0" eaLnBrk="1" latinLnBrk="0" hangingPunct="1">
        <a:defRPr sz="749" kern="1200">
          <a:solidFill>
            <a:schemeClr val="tx1"/>
          </a:solidFill>
          <a:latin typeface="+mn-lt"/>
          <a:ea typeface="+mn-ea"/>
          <a:cs typeface="+mn-cs"/>
        </a:defRPr>
      </a:lvl1pPr>
      <a:lvl2pPr marL="190287" algn="l" defTabSz="380573" rtl="0" eaLnBrk="1" latinLnBrk="0" hangingPunct="1">
        <a:defRPr sz="749" kern="1200">
          <a:solidFill>
            <a:schemeClr val="tx1"/>
          </a:solidFill>
          <a:latin typeface="+mn-lt"/>
          <a:ea typeface="+mn-ea"/>
          <a:cs typeface="+mn-cs"/>
        </a:defRPr>
      </a:lvl2pPr>
      <a:lvl3pPr marL="380573" algn="l" defTabSz="380573" rtl="0" eaLnBrk="1" latinLnBrk="0" hangingPunct="1">
        <a:defRPr sz="749" kern="1200">
          <a:solidFill>
            <a:schemeClr val="tx1"/>
          </a:solidFill>
          <a:latin typeface="+mn-lt"/>
          <a:ea typeface="+mn-ea"/>
          <a:cs typeface="+mn-cs"/>
        </a:defRPr>
      </a:lvl3pPr>
      <a:lvl4pPr marL="570860" algn="l" defTabSz="380573" rtl="0" eaLnBrk="1" latinLnBrk="0" hangingPunct="1">
        <a:defRPr sz="749" kern="1200">
          <a:solidFill>
            <a:schemeClr val="tx1"/>
          </a:solidFill>
          <a:latin typeface="+mn-lt"/>
          <a:ea typeface="+mn-ea"/>
          <a:cs typeface="+mn-cs"/>
        </a:defRPr>
      </a:lvl4pPr>
      <a:lvl5pPr marL="761147" algn="l" defTabSz="380573" rtl="0" eaLnBrk="1" latinLnBrk="0" hangingPunct="1">
        <a:defRPr sz="749" kern="1200">
          <a:solidFill>
            <a:schemeClr val="tx1"/>
          </a:solidFill>
          <a:latin typeface="+mn-lt"/>
          <a:ea typeface="+mn-ea"/>
          <a:cs typeface="+mn-cs"/>
        </a:defRPr>
      </a:lvl5pPr>
      <a:lvl6pPr marL="951433" algn="l" defTabSz="380573" rtl="0" eaLnBrk="1" latinLnBrk="0" hangingPunct="1">
        <a:defRPr sz="749" kern="1200">
          <a:solidFill>
            <a:schemeClr val="tx1"/>
          </a:solidFill>
          <a:latin typeface="+mn-lt"/>
          <a:ea typeface="+mn-ea"/>
          <a:cs typeface="+mn-cs"/>
        </a:defRPr>
      </a:lvl6pPr>
      <a:lvl7pPr marL="1141720" algn="l" defTabSz="380573" rtl="0" eaLnBrk="1" latinLnBrk="0" hangingPunct="1">
        <a:defRPr sz="749" kern="1200">
          <a:solidFill>
            <a:schemeClr val="tx1"/>
          </a:solidFill>
          <a:latin typeface="+mn-lt"/>
          <a:ea typeface="+mn-ea"/>
          <a:cs typeface="+mn-cs"/>
        </a:defRPr>
      </a:lvl7pPr>
      <a:lvl8pPr marL="1332006" algn="l" defTabSz="380573" rtl="0" eaLnBrk="1" latinLnBrk="0" hangingPunct="1">
        <a:defRPr sz="749" kern="1200">
          <a:solidFill>
            <a:schemeClr val="tx1"/>
          </a:solidFill>
          <a:latin typeface="+mn-lt"/>
          <a:ea typeface="+mn-ea"/>
          <a:cs typeface="+mn-cs"/>
        </a:defRPr>
      </a:lvl8pPr>
      <a:lvl9pPr marL="1522293" algn="l" defTabSz="380573" rtl="0" eaLnBrk="1" latinLnBrk="0" hangingPunct="1">
        <a:defRPr sz="7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3.xml"/><Relationship Id="rId7" Type="http://schemas.openxmlformats.org/officeDocument/2006/relationships/slide" Target="slide9.xml"/><Relationship Id="rId12" Type="http://schemas.openxmlformats.org/officeDocument/2006/relationships/slide" Target="slide1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chart" Target="../charts/char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chart" Target="../charts/char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272ABBD3-E2A4-883B-B6AE-B2241B4D11CC}"/>
              </a:ext>
            </a:extLst>
          </p:cNvPr>
          <p:cNvGrpSpPr/>
          <p:nvPr/>
        </p:nvGrpSpPr>
        <p:grpSpPr>
          <a:xfrm>
            <a:off x="0" y="0"/>
            <a:ext cx="9144000" cy="5143500"/>
            <a:chOff x="0" y="0"/>
            <a:chExt cx="9144000" cy="514350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pic>
          <p:nvPicPr>
            <p:cNvPr id="4" name="Imagen 3">
              <a:extLst>
                <a:ext uri="{FF2B5EF4-FFF2-40B4-BE49-F238E27FC236}">
                  <a16:creationId xmlns:a16="http://schemas.microsoft.com/office/drawing/2014/main" id="{8EA889F5-2547-E3FC-F2E4-43FEE3B4080D}"/>
                </a:ext>
              </a:extLst>
            </p:cNvPr>
            <p:cNvPicPr>
              <a:picLocks noChangeAspect="1"/>
            </p:cNvPicPr>
            <p:nvPr/>
          </p:nvPicPr>
          <p:blipFill>
            <a:blip r:embed="rId3"/>
            <a:stretch>
              <a:fillRect/>
            </a:stretch>
          </p:blipFill>
          <p:spPr>
            <a:xfrm>
              <a:off x="76200" y="40650"/>
              <a:ext cx="8839200" cy="5102850"/>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Object 1"/>
          <p:cNvPicPr>
            <a:picLocks/>
          </p:cNvPicPr>
          <p:nvPr/>
        </p:nvPicPr>
        <p:blipFill>
          <a:blip r:embed="rId3" cstate="print"/>
          <a:srcRect l="1251" t="15556" r="1251" b="11667"/>
          <a:stretch>
            <a:fillRect/>
          </a:stretch>
        </p:blipFill>
        <p:spPr>
          <a:xfrm>
            <a:off x="0" y="0"/>
            <a:ext cx="9144000" cy="5143500"/>
          </a:xfrm>
          <a:prstGeom prst="rect">
            <a:avLst/>
          </a:prstGeom>
        </p:spPr>
      </p:pic>
      <p:graphicFrame>
        <p:nvGraphicFramePr>
          <p:cNvPr id="4" name="Gráfico 3">
            <a:extLst>
              <a:ext uri="{FF2B5EF4-FFF2-40B4-BE49-F238E27FC236}">
                <a16:creationId xmlns:a16="http://schemas.microsoft.com/office/drawing/2014/main" id="{DAFC271D-91EC-C657-7443-585388B0C16E}"/>
              </a:ext>
            </a:extLst>
          </p:cNvPr>
          <p:cNvGraphicFramePr>
            <a:graphicFrameLocks/>
          </p:cNvGraphicFramePr>
          <p:nvPr>
            <p:extLst>
              <p:ext uri="{D42A27DB-BD31-4B8C-83A1-F6EECF244321}">
                <p14:modId xmlns:p14="http://schemas.microsoft.com/office/powerpoint/2010/main" val="3995543788"/>
              </p:ext>
            </p:extLst>
          </p:nvPr>
        </p:nvGraphicFramePr>
        <p:xfrm>
          <a:off x="304800" y="2190750"/>
          <a:ext cx="46482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5" name="CuadroTexto 4">
            <a:extLst>
              <a:ext uri="{FF2B5EF4-FFF2-40B4-BE49-F238E27FC236}">
                <a16:creationId xmlns:a16="http://schemas.microsoft.com/office/drawing/2014/main" id="{9CD57EBE-F906-D886-46B2-703B365C6595}"/>
              </a:ext>
            </a:extLst>
          </p:cNvPr>
          <p:cNvSpPr txBox="1"/>
          <p:nvPr/>
        </p:nvSpPr>
        <p:spPr>
          <a:xfrm>
            <a:off x="4953000" y="1200972"/>
            <a:ext cx="3886200" cy="1061007"/>
          </a:xfrm>
          <a:prstGeom prst="rect">
            <a:avLst/>
          </a:prstGeom>
          <a:noFill/>
        </p:spPr>
        <p:txBody>
          <a:bodyPr wrap="square" rtlCol="0">
            <a:spAutoFit/>
          </a:bodyPr>
          <a:lstStyle/>
          <a:p>
            <a:pPr algn="just"/>
            <a:r>
              <a:rPr lang="es-ES" sz="1100" b="1" i="1" dirty="0">
                <a:solidFill>
                  <a:schemeClr val="bg1">
                    <a:lumMod val="50000"/>
                  </a:schemeClr>
                </a:solidFill>
                <a:latin typeface="Source Sans Pro" panose="020B0503030403020204" pitchFamily="34" charset="0"/>
              </a:rPr>
              <a:t>F</a:t>
            </a:r>
            <a:r>
              <a:rPr lang="es-ES" sz="1100" b="1" i="1" dirty="0">
                <a:solidFill>
                  <a:schemeClr val="bg1">
                    <a:lumMod val="50000"/>
                  </a:schemeClr>
                </a:solidFill>
                <a:effectLst/>
                <a:latin typeface="Source Sans Pro" panose="020B0503030403020204" pitchFamily="34" charset="0"/>
              </a:rPr>
              <a:t>alta de incorporación de </a:t>
            </a:r>
            <a:r>
              <a:rPr lang="es-ES" sz="1100" b="1" i="1" dirty="0">
                <a:solidFill>
                  <a:schemeClr val="accent6"/>
                </a:solidFill>
                <a:effectLst/>
                <a:latin typeface="Source Sans Pro" panose="020B0503030403020204" pitchFamily="34" charset="0"/>
              </a:rPr>
              <a:t>1.000 usuarios presupuestados </a:t>
            </a:r>
            <a:r>
              <a:rPr lang="es-ES" sz="1100" b="1" i="1" dirty="0">
                <a:solidFill>
                  <a:schemeClr val="bg1">
                    <a:lumMod val="50000"/>
                  </a:schemeClr>
                </a:solidFill>
                <a:effectLst/>
                <a:latin typeface="Source Sans Pro" panose="020B0503030403020204" pitchFamily="34" charset="0"/>
              </a:rPr>
              <a:t>en el mes de febrero del 2025 y </a:t>
            </a:r>
            <a:r>
              <a:rPr lang="es-ES" sz="1100" b="1" i="1" dirty="0">
                <a:solidFill>
                  <a:schemeClr val="accent6"/>
                </a:solidFill>
                <a:latin typeface="Source Sans Pro" panose="020B0503030403020204" pitchFamily="34" charset="0"/>
              </a:rPr>
              <a:t>2.000 usuarios en el mes de julio</a:t>
            </a:r>
            <a:r>
              <a:rPr lang="es-ES" sz="1100" b="1" i="1" dirty="0">
                <a:solidFill>
                  <a:schemeClr val="bg1">
                    <a:lumMod val="50000"/>
                  </a:schemeClr>
                </a:solidFill>
                <a:effectLst/>
                <a:latin typeface="Source Sans Pro" panose="020B0503030403020204" pitchFamily="34" charset="0"/>
              </a:rPr>
              <a:t>, como parte de la estrategia comercial de Centros Comerciales que esta llevando a cabo la Empresa desde el año anterior.</a:t>
            </a:r>
          </a:p>
          <a:p>
            <a:pPr algn="just"/>
            <a:endParaRPr lang="es-ES" sz="800" b="1" i="1" dirty="0">
              <a:solidFill>
                <a:schemeClr val="bg1">
                  <a:lumMod val="50000"/>
                </a:schemeClr>
              </a:solidFill>
              <a:latin typeface="Source Sans Pro" panose="020B0503030403020204" pitchFamily="34" charset="0"/>
            </a:endParaRPr>
          </a:p>
          <a:p>
            <a:pPr algn="just"/>
            <a:r>
              <a:rPr lang="es-ES" sz="1100" b="1" i="1" dirty="0">
                <a:solidFill>
                  <a:schemeClr val="bg1">
                    <a:lumMod val="50000"/>
                  </a:schemeClr>
                </a:solidFill>
                <a:latin typeface="Source Sans Pro" panose="020B0503030403020204" pitchFamily="34" charset="0"/>
              </a:rPr>
              <a:t>Menor crecimiento vegetativo al proyectado.</a:t>
            </a:r>
            <a:endParaRPr lang="es-CO" sz="1100" i="1" dirty="0"/>
          </a:p>
        </p:txBody>
      </p:sp>
      <p:sp>
        <p:nvSpPr>
          <p:cNvPr id="6" name="CuadroTexto 5">
            <a:extLst>
              <a:ext uri="{FF2B5EF4-FFF2-40B4-BE49-F238E27FC236}">
                <a16:creationId xmlns:a16="http://schemas.microsoft.com/office/drawing/2014/main" id="{08AB375F-D8E4-F13D-C313-48BC6685DB8D}"/>
              </a:ext>
            </a:extLst>
          </p:cNvPr>
          <p:cNvSpPr txBox="1"/>
          <p:nvPr/>
        </p:nvSpPr>
        <p:spPr>
          <a:xfrm>
            <a:off x="4953000" y="2343150"/>
            <a:ext cx="3736731" cy="492443"/>
          </a:xfrm>
          <a:prstGeom prst="rect">
            <a:avLst/>
          </a:prstGeom>
          <a:noFill/>
        </p:spPr>
        <p:txBody>
          <a:bodyPr wrap="square" rtlCol="0">
            <a:spAutoFit/>
          </a:bodyPr>
          <a:lstStyle/>
          <a:p>
            <a:r>
              <a:rPr lang="es-ES" sz="1400" b="1" i="1" dirty="0">
                <a:solidFill>
                  <a:schemeClr val="accent6"/>
                </a:solidFill>
                <a:latin typeface="Source Sans Pro" panose="020B0503030403020204" pitchFamily="34" charset="0"/>
              </a:rPr>
              <a:t>Variación del 2.14 % </a:t>
            </a:r>
            <a:r>
              <a:rPr lang="es-ES" sz="1200" b="1" i="1" dirty="0">
                <a:solidFill>
                  <a:schemeClr val="bg1">
                    <a:lumMod val="50000"/>
                  </a:schemeClr>
                </a:solidFill>
                <a:latin typeface="Source Sans Pro" panose="020B0503030403020204" pitchFamily="34" charset="0"/>
              </a:rPr>
              <a:t>- Con respecto al año anterior, equivalente a 21.108</a:t>
            </a:r>
            <a:endParaRPr lang="es-CO" sz="1200" i="1" dirty="0"/>
          </a:p>
        </p:txBody>
      </p:sp>
      <p:graphicFrame>
        <p:nvGraphicFramePr>
          <p:cNvPr id="7" name="Tabla 6">
            <a:extLst>
              <a:ext uri="{FF2B5EF4-FFF2-40B4-BE49-F238E27FC236}">
                <a16:creationId xmlns:a16="http://schemas.microsoft.com/office/drawing/2014/main" id="{82638AE3-E736-100A-DDAB-2F50907BD270}"/>
              </a:ext>
            </a:extLst>
          </p:cNvPr>
          <p:cNvGraphicFramePr>
            <a:graphicFrameLocks noGrp="1"/>
          </p:cNvGraphicFramePr>
          <p:nvPr>
            <p:extLst>
              <p:ext uri="{D42A27DB-BD31-4B8C-83A1-F6EECF244321}">
                <p14:modId xmlns:p14="http://schemas.microsoft.com/office/powerpoint/2010/main" val="489689352"/>
              </p:ext>
            </p:extLst>
          </p:nvPr>
        </p:nvGraphicFramePr>
        <p:xfrm>
          <a:off x="5243286" y="2998946"/>
          <a:ext cx="3367315" cy="1325406"/>
        </p:xfrm>
        <a:graphic>
          <a:graphicData uri="http://schemas.openxmlformats.org/drawingml/2006/table">
            <a:tbl>
              <a:tblPr/>
              <a:tblGrid>
                <a:gridCol w="1662345">
                  <a:extLst>
                    <a:ext uri="{9D8B030D-6E8A-4147-A177-3AD203B41FA5}">
                      <a16:colId xmlns:a16="http://schemas.microsoft.com/office/drawing/2014/main" val="3293984599"/>
                    </a:ext>
                  </a:extLst>
                </a:gridCol>
                <a:gridCol w="852485">
                  <a:extLst>
                    <a:ext uri="{9D8B030D-6E8A-4147-A177-3AD203B41FA5}">
                      <a16:colId xmlns:a16="http://schemas.microsoft.com/office/drawing/2014/main" val="2830048567"/>
                    </a:ext>
                  </a:extLst>
                </a:gridCol>
                <a:gridCol w="852485">
                  <a:extLst>
                    <a:ext uri="{9D8B030D-6E8A-4147-A177-3AD203B41FA5}">
                      <a16:colId xmlns:a16="http://schemas.microsoft.com/office/drawing/2014/main" val="1532895498"/>
                    </a:ext>
                  </a:extLst>
                </a:gridCol>
              </a:tblGrid>
              <a:tr h="220901">
                <a:tc>
                  <a:txBody>
                    <a:bodyPr/>
                    <a:lstStyle/>
                    <a:p>
                      <a:pPr algn="l" fontAlgn="b">
                        <a:buNone/>
                      </a:pPr>
                      <a:endParaRPr lang="es-CO" sz="10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ctr" fontAlgn="b">
                        <a:buNone/>
                      </a:pPr>
                      <a:r>
                        <a:rPr lang="es-CO" sz="1000" b="1" i="0" u="none" strike="noStrike" dirty="0">
                          <a:solidFill>
                            <a:srgbClr val="ED7D31"/>
                          </a:solidFill>
                          <a:effectLst/>
                          <a:latin typeface="Calibri" panose="020F0502020204030204" pitchFamily="34" charset="0"/>
                        </a:rPr>
                        <a:t>dic-24</a:t>
                      </a:r>
                    </a:p>
                  </a:txBody>
                  <a:tcPr marL="0" marR="0" marT="0" marB="0" anchor="b">
                    <a:lnL>
                      <a:noFill/>
                    </a:lnL>
                    <a:lnR>
                      <a:noFill/>
                    </a:lnR>
                    <a:lnT>
                      <a:noFill/>
                    </a:lnT>
                    <a:lnB>
                      <a:noFill/>
                    </a:lnB>
                    <a:noFill/>
                  </a:tcPr>
                </a:tc>
                <a:tc>
                  <a:txBody>
                    <a:bodyPr/>
                    <a:lstStyle/>
                    <a:p>
                      <a:pPr algn="ctr" fontAlgn="b">
                        <a:buNone/>
                      </a:pPr>
                      <a:r>
                        <a:rPr lang="es-CO" sz="1000" b="1" i="0" u="none" strike="noStrike" dirty="0">
                          <a:solidFill>
                            <a:srgbClr val="ED7D31"/>
                          </a:solidFill>
                          <a:effectLst/>
                          <a:latin typeface="Calibri" panose="020F0502020204030204" pitchFamily="34" charset="0"/>
                        </a:rPr>
                        <a:t>sep-25</a:t>
                      </a:r>
                    </a:p>
                  </a:txBody>
                  <a:tcPr marL="0" marR="0" marT="0" marB="0" anchor="b">
                    <a:lnL>
                      <a:noFill/>
                    </a:lnL>
                    <a:lnR>
                      <a:noFill/>
                    </a:lnR>
                    <a:lnT>
                      <a:noFill/>
                    </a:lnT>
                    <a:lnB>
                      <a:noFill/>
                    </a:lnB>
                    <a:noFill/>
                  </a:tcPr>
                </a:tc>
                <a:extLst>
                  <a:ext uri="{0D108BD9-81ED-4DB2-BD59-A6C34878D82A}">
                    <a16:rowId xmlns:a16="http://schemas.microsoft.com/office/drawing/2014/main" val="1397339497"/>
                  </a:ext>
                </a:extLst>
              </a:tr>
              <a:tr h="220901">
                <a:tc>
                  <a:txBody>
                    <a:bodyPr/>
                    <a:lstStyle/>
                    <a:p>
                      <a:pPr algn="l" fontAlgn="b">
                        <a:buNone/>
                      </a:pPr>
                      <a:r>
                        <a:rPr lang="es-CO" sz="1000" b="1" i="0" u="none" strike="noStrike">
                          <a:solidFill>
                            <a:srgbClr val="757171"/>
                          </a:solidFill>
                          <a:effectLst/>
                          <a:latin typeface="Calibri" panose="020F0502020204030204" pitchFamily="34" charset="0"/>
                        </a:rPr>
                        <a:t>Residencial</a:t>
                      </a:r>
                    </a:p>
                  </a:txBody>
                  <a:tcPr marL="0" marR="0" marT="0" marB="0" anchor="b">
                    <a:lnL>
                      <a:noFill/>
                    </a:lnL>
                    <a:lnR>
                      <a:noFill/>
                    </a:lnR>
                    <a:lnT>
                      <a:noFill/>
                    </a:lnT>
                    <a:lnB>
                      <a:noFill/>
                    </a:lnB>
                    <a:noFill/>
                  </a:tcPr>
                </a:tc>
                <a:tc>
                  <a:txBody>
                    <a:bodyPr/>
                    <a:lstStyle/>
                    <a:p>
                      <a:pPr algn="l" fontAlgn="b">
                        <a:buNone/>
                      </a:pPr>
                      <a:r>
                        <a:rPr lang="es-CO" sz="1000" b="1" i="0" u="none" strike="noStrike">
                          <a:solidFill>
                            <a:srgbClr val="757171"/>
                          </a:solidFill>
                          <a:effectLst/>
                          <a:latin typeface="Calibri" panose="020F0502020204030204" pitchFamily="34" charset="0"/>
                        </a:rPr>
                        <a:t>        909,211 </a:t>
                      </a:r>
                    </a:p>
                  </a:txBody>
                  <a:tcPr marL="0" marR="0" marT="0" marB="0" anchor="b">
                    <a:lnL>
                      <a:noFill/>
                    </a:lnL>
                    <a:lnR>
                      <a:noFill/>
                    </a:lnR>
                    <a:lnT>
                      <a:noFill/>
                    </a:lnT>
                    <a:lnB>
                      <a:noFill/>
                    </a:lnB>
                    <a:noFill/>
                  </a:tcPr>
                </a:tc>
                <a:tc>
                  <a:txBody>
                    <a:bodyPr/>
                    <a:lstStyle/>
                    <a:p>
                      <a:pPr algn="l" fontAlgn="b">
                        <a:buNone/>
                      </a:pPr>
                      <a:r>
                        <a:rPr lang="es-CO" sz="1000" b="1" i="0" u="none" strike="noStrike" dirty="0">
                          <a:solidFill>
                            <a:srgbClr val="757171"/>
                          </a:solidFill>
                          <a:effectLst/>
                          <a:latin typeface="Calibri" panose="020F0502020204030204" pitchFamily="34" charset="0"/>
                        </a:rPr>
                        <a:t>        922,748 </a:t>
                      </a:r>
                    </a:p>
                  </a:txBody>
                  <a:tcPr marL="0" marR="0" marT="0" marB="0" anchor="b">
                    <a:lnL>
                      <a:noFill/>
                    </a:lnL>
                    <a:lnR>
                      <a:noFill/>
                    </a:lnR>
                    <a:lnT>
                      <a:noFill/>
                    </a:lnT>
                    <a:lnB>
                      <a:noFill/>
                    </a:lnB>
                    <a:noFill/>
                  </a:tcPr>
                </a:tc>
                <a:extLst>
                  <a:ext uri="{0D108BD9-81ED-4DB2-BD59-A6C34878D82A}">
                    <a16:rowId xmlns:a16="http://schemas.microsoft.com/office/drawing/2014/main" val="2928071253"/>
                  </a:ext>
                </a:extLst>
              </a:tr>
              <a:tr h="220901">
                <a:tc>
                  <a:txBody>
                    <a:bodyPr/>
                    <a:lstStyle/>
                    <a:p>
                      <a:pPr algn="l" fontAlgn="b">
                        <a:buNone/>
                      </a:pPr>
                      <a:r>
                        <a:rPr lang="es-CO" sz="1000" b="1" i="0" u="none" strike="noStrike">
                          <a:solidFill>
                            <a:srgbClr val="757171"/>
                          </a:solidFill>
                          <a:effectLst/>
                          <a:latin typeface="Calibri" panose="020F0502020204030204" pitchFamily="34" charset="0"/>
                        </a:rPr>
                        <a:t>Pequeños Productores</a:t>
                      </a:r>
                    </a:p>
                  </a:txBody>
                  <a:tcPr marL="0" marR="0" marT="0" marB="0" anchor="b">
                    <a:lnL>
                      <a:noFill/>
                    </a:lnL>
                    <a:lnR>
                      <a:noFill/>
                    </a:lnR>
                    <a:lnT>
                      <a:noFill/>
                    </a:lnT>
                    <a:lnB>
                      <a:noFill/>
                    </a:lnB>
                    <a:noFill/>
                  </a:tcPr>
                </a:tc>
                <a:tc>
                  <a:txBody>
                    <a:bodyPr/>
                    <a:lstStyle/>
                    <a:p>
                      <a:pPr algn="l" fontAlgn="b">
                        <a:buNone/>
                      </a:pPr>
                      <a:r>
                        <a:rPr lang="es-CO" sz="1000" b="1" i="0" u="none" strike="noStrike">
                          <a:solidFill>
                            <a:srgbClr val="757171"/>
                          </a:solidFill>
                          <a:effectLst/>
                          <a:latin typeface="Calibri" panose="020F0502020204030204" pitchFamily="34" charset="0"/>
                        </a:rPr>
                        <a:t>          74,938 </a:t>
                      </a:r>
                    </a:p>
                  </a:txBody>
                  <a:tcPr marL="0" marR="0" marT="0" marB="0" anchor="b">
                    <a:lnL>
                      <a:noFill/>
                    </a:lnL>
                    <a:lnR>
                      <a:noFill/>
                    </a:lnR>
                    <a:lnT>
                      <a:noFill/>
                    </a:lnT>
                    <a:lnB>
                      <a:noFill/>
                    </a:lnB>
                    <a:noFill/>
                  </a:tcPr>
                </a:tc>
                <a:tc>
                  <a:txBody>
                    <a:bodyPr/>
                    <a:lstStyle/>
                    <a:p>
                      <a:pPr algn="l" fontAlgn="b">
                        <a:buNone/>
                      </a:pPr>
                      <a:r>
                        <a:rPr lang="es-CO" sz="1000" b="1" i="0" u="none" strike="noStrike" dirty="0">
                          <a:solidFill>
                            <a:srgbClr val="757171"/>
                          </a:solidFill>
                          <a:effectLst/>
                          <a:latin typeface="Calibri" panose="020F0502020204030204" pitchFamily="34" charset="0"/>
                        </a:rPr>
                        <a:t>          76,790 </a:t>
                      </a:r>
                    </a:p>
                  </a:txBody>
                  <a:tcPr marL="0" marR="0" marT="0" marB="0" anchor="b">
                    <a:lnL>
                      <a:noFill/>
                    </a:lnL>
                    <a:lnR>
                      <a:noFill/>
                    </a:lnR>
                    <a:lnT>
                      <a:noFill/>
                    </a:lnT>
                    <a:lnB>
                      <a:noFill/>
                    </a:lnB>
                    <a:noFill/>
                  </a:tcPr>
                </a:tc>
                <a:extLst>
                  <a:ext uri="{0D108BD9-81ED-4DB2-BD59-A6C34878D82A}">
                    <a16:rowId xmlns:a16="http://schemas.microsoft.com/office/drawing/2014/main" val="3367620664"/>
                  </a:ext>
                </a:extLst>
              </a:tr>
              <a:tr h="220901">
                <a:tc>
                  <a:txBody>
                    <a:bodyPr/>
                    <a:lstStyle/>
                    <a:p>
                      <a:pPr algn="l" fontAlgn="b">
                        <a:buNone/>
                      </a:pPr>
                      <a:r>
                        <a:rPr lang="es-CO" sz="1000" b="1" i="0" u="none" strike="noStrike">
                          <a:solidFill>
                            <a:srgbClr val="757171"/>
                          </a:solidFill>
                          <a:effectLst/>
                          <a:latin typeface="Calibri" panose="020F0502020204030204" pitchFamily="34" charset="0"/>
                        </a:rPr>
                        <a:t>Grandes Productores</a:t>
                      </a:r>
                    </a:p>
                  </a:txBody>
                  <a:tcPr marL="0" marR="0" marT="0" marB="0" anchor="b">
                    <a:lnL>
                      <a:noFill/>
                    </a:lnL>
                    <a:lnR>
                      <a:noFill/>
                    </a:lnR>
                    <a:lnT>
                      <a:noFill/>
                    </a:lnT>
                    <a:lnB>
                      <a:noFill/>
                    </a:lnB>
                    <a:noFill/>
                  </a:tcPr>
                </a:tc>
                <a:tc>
                  <a:txBody>
                    <a:bodyPr/>
                    <a:lstStyle/>
                    <a:p>
                      <a:pPr algn="l" fontAlgn="b">
                        <a:buNone/>
                      </a:pPr>
                      <a:r>
                        <a:rPr lang="es-CO" sz="1000" b="1" i="0" u="none" strike="noStrike">
                          <a:solidFill>
                            <a:srgbClr val="757171"/>
                          </a:solidFill>
                          <a:effectLst/>
                          <a:latin typeface="Calibri" panose="020F0502020204030204" pitchFamily="34" charset="0"/>
                        </a:rPr>
                        <a:t>            4,348 </a:t>
                      </a:r>
                    </a:p>
                  </a:txBody>
                  <a:tcPr marL="0" marR="0" marT="0" marB="0" anchor="b">
                    <a:lnL>
                      <a:noFill/>
                    </a:lnL>
                    <a:lnR>
                      <a:noFill/>
                    </a:lnR>
                    <a:lnT>
                      <a:noFill/>
                    </a:lnT>
                    <a:lnB>
                      <a:noFill/>
                    </a:lnB>
                    <a:noFill/>
                  </a:tcPr>
                </a:tc>
                <a:tc>
                  <a:txBody>
                    <a:bodyPr/>
                    <a:lstStyle/>
                    <a:p>
                      <a:pPr algn="l" fontAlgn="b">
                        <a:buNone/>
                      </a:pPr>
                      <a:r>
                        <a:rPr lang="es-CO" sz="1000" b="1" i="0" u="none" strike="noStrike" dirty="0">
                          <a:solidFill>
                            <a:srgbClr val="757171"/>
                          </a:solidFill>
                          <a:effectLst/>
                          <a:latin typeface="Calibri" panose="020F0502020204030204" pitchFamily="34" charset="0"/>
                        </a:rPr>
                        <a:t>            4,394 </a:t>
                      </a:r>
                    </a:p>
                  </a:txBody>
                  <a:tcPr marL="0" marR="0" marT="0" marB="0" anchor="b">
                    <a:lnL>
                      <a:noFill/>
                    </a:lnL>
                    <a:lnR>
                      <a:noFill/>
                    </a:lnR>
                    <a:lnT>
                      <a:noFill/>
                    </a:lnT>
                    <a:lnB>
                      <a:noFill/>
                    </a:lnB>
                    <a:noFill/>
                  </a:tcPr>
                </a:tc>
                <a:extLst>
                  <a:ext uri="{0D108BD9-81ED-4DB2-BD59-A6C34878D82A}">
                    <a16:rowId xmlns:a16="http://schemas.microsoft.com/office/drawing/2014/main" val="3023261241"/>
                  </a:ext>
                </a:extLst>
              </a:tr>
              <a:tr h="220901">
                <a:tc>
                  <a:txBody>
                    <a:bodyPr/>
                    <a:lstStyle/>
                    <a:p>
                      <a:pPr algn="l" fontAlgn="b">
                        <a:buNone/>
                      </a:pPr>
                      <a:r>
                        <a:rPr lang="es-CO" sz="1000" b="1" i="0" u="none" strike="noStrike">
                          <a:solidFill>
                            <a:srgbClr val="757171"/>
                          </a:solidFill>
                          <a:effectLst/>
                          <a:latin typeface="Calibri" panose="020F0502020204030204" pitchFamily="34" charset="0"/>
                        </a:rPr>
                        <a:t>Grandes Productores APS</a:t>
                      </a:r>
                    </a:p>
                  </a:txBody>
                  <a:tcPr marL="0" marR="0" marT="0" marB="0" anchor="b">
                    <a:lnL>
                      <a:noFill/>
                    </a:lnL>
                    <a:lnR>
                      <a:noFill/>
                    </a:lnR>
                    <a:lnT>
                      <a:noFill/>
                    </a:lnT>
                    <a:lnB>
                      <a:noFill/>
                    </a:lnB>
                    <a:noFill/>
                  </a:tcPr>
                </a:tc>
                <a:tc>
                  <a:txBody>
                    <a:bodyPr/>
                    <a:lstStyle/>
                    <a:p>
                      <a:pPr algn="l" fontAlgn="b">
                        <a:buNone/>
                      </a:pPr>
                      <a:r>
                        <a:rPr lang="es-CO" sz="1000" b="1" i="0" u="none" strike="noStrike">
                          <a:solidFill>
                            <a:srgbClr val="757171"/>
                          </a:solidFill>
                          <a:effectLst/>
                          <a:latin typeface="Calibri" panose="020F0502020204030204" pitchFamily="34" charset="0"/>
                        </a:rPr>
                        <a:t>                 19 </a:t>
                      </a:r>
                    </a:p>
                  </a:txBody>
                  <a:tcPr marL="0" marR="0" marT="0" marB="0" anchor="b">
                    <a:lnL>
                      <a:noFill/>
                    </a:lnL>
                    <a:lnR>
                      <a:noFill/>
                    </a:lnR>
                    <a:lnT>
                      <a:noFill/>
                    </a:lnT>
                    <a:lnB>
                      <a:noFill/>
                    </a:lnB>
                    <a:noFill/>
                  </a:tcPr>
                </a:tc>
                <a:tc>
                  <a:txBody>
                    <a:bodyPr/>
                    <a:lstStyle/>
                    <a:p>
                      <a:pPr algn="l" fontAlgn="b">
                        <a:buNone/>
                      </a:pPr>
                      <a:r>
                        <a:rPr lang="es-CO" sz="1000" b="1" i="0" u="none" strike="noStrike">
                          <a:solidFill>
                            <a:srgbClr val="757171"/>
                          </a:solidFill>
                          <a:effectLst/>
                          <a:latin typeface="Calibri" panose="020F0502020204030204" pitchFamily="34" charset="0"/>
                        </a:rPr>
                        <a:t>                 19 </a:t>
                      </a:r>
                    </a:p>
                  </a:txBody>
                  <a:tcPr marL="0" marR="0" marT="0" marB="0" anchor="b">
                    <a:lnL>
                      <a:noFill/>
                    </a:lnL>
                    <a:lnR>
                      <a:noFill/>
                    </a:lnR>
                    <a:lnT>
                      <a:noFill/>
                    </a:lnT>
                    <a:lnB>
                      <a:noFill/>
                    </a:lnB>
                    <a:noFill/>
                  </a:tcPr>
                </a:tc>
                <a:extLst>
                  <a:ext uri="{0D108BD9-81ED-4DB2-BD59-A6C34878D82A}">
                    <a16:rowId xmlns:a16="http://schemas.microsoft.com/office/drawing/2014/main" val="2125073893"/>
                  </a:ext>
                </a:extLst>
              </a:tr>
              <a:tr h="220901">
                <a:tc>
                  <a:txBody>
                    <a:bodyPr/>
                    <a:lstStyle/>
                    <a:p>
                      <a:pPr algn="l" fontAlgn="b">
                        <a:buNone/>
                      </a:pPr>
                      <a:r>
                        <a:rPr lang="es-CO" sz="1000" b="1" i="0" u="none" strike="noStrike">
                          <a:solidFill>
                            <a:srgbClr val="757171"/>
                          </a:solidFill>
                          <a:effectLst/>
                          <a:latin typeface="Calibri" panose="020F0502020204030204" pitchFamily="34" charset="0"/>
                        </a:rPr>
                        <a:t>Itagui</a:t>
                      </a:r>
                    </a:p>
                  </a:txBody>
                  <a:tcPr marL="0" marR="0" marT="0" marB="0" anchor="b">
                    <a:lnL>
                      <a:noFill/>
                    </a:lnL>
                    <a:lnR>
                      <a:noFill/>
                    </a:lnR>
                    <a:lnT>
                      <a:noFill/>
                    </a:lnT>
                    <a:lnB>
                      <a:noFill/>
                    </a:lnB>
                    <a:noFill/>
                  </a:tcPr>
                </a:tc>
                <a:tc>
                  <a:txBody>
                    <a:bodyPr/>
                    <a:lstStyle/>
                    <a:p>
                      <a:pPr algn="l" fontAlgn="b">
                        <a:buNone/>
                      </a:pPr>
                      <a:r>
                        <a:rPr lang="es-CO" sz="1000" b="1" i="0" u="none" strike="noStrike">
                          <a:solidFill>
                            <a:srgbClr val="757171"/>
                          </a:solidFill>
                          <a:effectLst/>
                          <a:latin typeface="Calibri" panose="020F0502020204030204" pitchFamily="34" charset="0"/>
                        </a:rPr>
                        <a:t>            1,236 </a:t>
                      </a:r>
                    </a:p>
                  </a:txBody>
                  <a:tcPr marL="0" marR="0" marT="0" marB="0" anchor="b">
                    <a:lnL>
                      <a:noFill/>
                    </a:lnL>
                    <a:lnR>
                      <a:noFill/>
                    </a:lnR>
                    <a:lnT>
                      <a:noFill/>
                    </a:lnT>
                    <a:lnB>
                      <a:noFill/>
                    </a:lnB>
                    <a:noFill/>
                  </a:tcPr>
                </a:tc>
                <a:tc>
                  <a:txBody>
                    <a:bodyPr/>
                    <a:lstStyle/>
                    <a:p>
                      <a:pPr algn="l" fontAlgn="b">
                        <a:buNone/>
                      </a:pPr>
                      <a:r>
                        <a:rPr lang="es-CO" sz="1000" b="1" i="0" u="none" strike="noStrike" dirty="0">
                          <a:solidFill>
                            <a:srgbClr val="757171"/>
                          </a:solidFill>
                          <a:effectLst/>
                          <a:latin typeface="Calibri" panose="020F0502020204030204" pitchFamily="34" charset="0"/>
                        </a:rPr>
                        <a:t>            1,234 </a:t>
                      </a:r>
                    </a:p>
                  </a:txBody>
                  <a:tcPr marL="0" marR="0" marT="0" marB="0" anchor="b">
                    <a:lnL>
                      <a:noFill/>
                    </a:lnL>
                    <a:lnR>
                      <a:noFill/>
                    </a:lnR>
                    <a:lnT>
                      <a:noFill/>
                    </a:lnT>
                    <a:lnB>
                      <a:noFill/>
                    </a:lnB>
                    <a:noFill/>
                  </a:tcPr>
                </a:tc>
                <a:extLst>
                  <a:ext uri="{0D108BD9-81ED-4DB2-BD59-A6C34878D82A}">
                    <a16:rowId xmlns:a16="http://schemas.microsoft.com/office/drawing/2014/main" val="604572649"/>
                  </a:ext>
                </a:extLst>
              </a:tr>
            </a:tbl>
          </a:graphicData>
        </a:graphic>
      </p:graphicFrame>
      <p:sp>
        <p:nvSpPr>
          <p:cNvPr id="8" name="Flecha: cheurón 7">
            <a:hlinkClick r:id="rId5" action="ppaction://hlinksldjump"/>
            <a:extLst>
              <a:ext uri="{FF2B5EF4-FFF2-40B4-BE49-F238E27FC236}">
                <a16:creationId xmlns:a16="http://schemas.microsoft.com/office/drawing/2014/main" id="{74AE9C6F-D35D-39A5-D417-B38BA620AFAB}"/>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pic>
        <p:nvPicPr>
          <p:cNvPr id="4" name="Imagen 3">
            <a:extLst>
              <a:ext uri="{FF2B5EF4-FFF2-40B4-BE49-F238E27FC236}">
                <a16:creationId xmlns:a16="http://schemas.microsoft.com/office/drawing/2014/main" id="{225C7245-A01F-0812-B0D4-1A22B198B86D}"/>
              </a:ext>
            </a:extLst>
          </p:cNvPr>
          <p:cNvPicPr>
            <a:picLocks noChangeAspect="1"/>
          </p:cNvPicPr>
          <p:nvPr/>
        </p:nvPicPr>
        <p:blipFill>
          <a:blip r:embed="rId3"/>
          <a:stretch>
            <a:fillRect/>
          </a:stretch>
        </p:blipFill>
        <p:spPr>
          <a:xfrm>
            <a:off x="152400" y="1809750"/>
            <a:ext cx="3301053" cy="2057400"/>
          </a:xfrm>
          <a:prstGeom prst="rect">
            <a:avLst/>
          </a:prstGeom>
        </p:spPr>
      </p:pic>
      <p:sp>
        <p:nvSpPr>
          <p:cNvPr id="6" name="CuadroTexto 5">
            <a:extLst>
              <a:ext uri="{FF2B5EF4-FFF2-40B4-BE49-F238E27FC236}">
                <a16:creationId xmlns:a16="http://schemas.microsoft.com/office/drawing/2014/main" id="{7B867553-C9CC-DB21-0654-3AD7FA38DF8C}"/>
              </a:ext>
            </a:extLst>
          </p:cNvPr>
          <p:cNvSpPr txBox="1"/>
          <p:nvPr/>
        </p:nvSpPr>
        <p:spPr>
          <a:xfrm>
            <a:off x="3605852" y="3257550"/>
            <a:ext cx="4852347" cy="1277273"/>
          </a:xfrm>
          <a:prstGeom prst="rect">
            <a:avLst/>
          </a:prstGeom>
          <a:noFill/>
        </p:spPr>
        <p:txBody>
          <a:bodyPr wrap="square">
            <a:spAutoFit/>
          </a:bodyPr>
          <a:lstStyle/>
          <a:p>
            <a:pPr algn="just"/>
            <a:r>
              <a:rPr lang="es-ES" sz="1100" b="1" i="1" dirty="0">
                <a:solidFill>
                  <a:schemeClr val="bg1">
                    <a:lumMod val="50000"/>
                  </a:schemeClr>
                </a:solidFill>
                <a:latin typeface="Source Sans Pro" panose="020B0503030403020204" pitchFamily="34" charset="0"/>
              </a:rPr>
              <a:t>La mejora en el comportamiento de la accidentalidad se atribuye a las </a:t>
            </a:r>
            <a:r>
              <a:rPr lang="es-ES" sz="1100" b="1" i="1" dirty="0">
                <a:solidFill>
                  <a:schemeClr val="accent6"/>
                </a:solidFill>
                <a:latin typeface="Source Sans Pro" panose="020B0503030403020204" pitchFamily="34" charset="0"/>
              </a:rPr>
              <a:t>acciones de capacitación, sensibilización y fortalecimiento de la cultura de autocuidado entre el personal.</a:t>
            </a:r>
            <a:r>
              <a:rPr lang="es-ES" sz="1100" b="1" i="1" dirty="0">
                <a:solidFill>
                  <a:schemeClr val="bg1">
                    <a:lumMod val="50000"/>
                  </a:schemeClr>
                </a:solidFill>
                <a:latin typeface="Source Sans Pro" panose="020B0503030403020204" pitchFamily="34" charset="0"/>
              </a:rPr>
              <a:t> Esto se evidencia en las inspecciones de campo, el acompañamiento en los frentes de trabajo, la interacción constante entre el personal operativo y el área de Seguridad y Salud en el Trabajo, así como en el compromiso de los administradores de zona y auxiliares operativos en el liderazgo y control de sus equipos. </a:t>
            </a:r>
            <a:endParaRPr lang="es-CO" sz="1100" b="1" i="1" dirty="0">
              <a:solidFill>
                <a:schemeClr val="bg1">
                  <a:lumMod val="50000"/>
                </a:schemeClr>
              </a:solidFill>
              <a:latin typeface="Source Sans Pro" panose="020B0503030403020204" pitchFamily="34" charset="0"/>
            </a:endParaRPr>
          </a:p>
        </p:txBody>
      </p:sp>
      <p:sp>
        <p:nvSpPr>
          <p:cNvPr id="7" name="Flecha: cheurón 6">
            <a:hlinkClick r:id="rId4" action="ppaction://hlinksldjump"/>
            <a:extLst>
              <a:ext uri="{FF2B5EF4-FFF2-40B4-BE49-F238E27FC236}">
                <a16:creationId xmlns:a16="http://schemas.microsoft.com/office/drawing/2014/main" id="{6A910108-CFAB-DE9A-89FC-2A9159AFB30F}"/>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graphicFrame>
        <p:nvGraphicFramePr>
          <p:cNvPr id="4" name="Tabla 3">
            <a:extLst>
              <a:ext uri="{FF2B5EF4-FFF2-40B4-BE49-F238E27FC236}">
                <a16:creationId xmlns:a16="http://schemas.microsoft.com/office/drawing/2014/main" id="{F76824A2-0C17-FECA-CB19-A8F81A84E07D}"/>
              </a:ext>
            </a:extLst>
          </p:cNvPr>
          <p:cNvGraphicFramePr>
            <a:graphicFrameLocks noGrp="1"/>
          </p:cNvGraphicFramePr>
          <p:nvPr>
            <p:extLst>
              <p:ext uri="{D42A27DB-BD31-4B8C-83A1-F6EECF244321}">
                <p14:modId xmlns:p14="http://schemas.microsoft.com/office/powerpoint/2010/main" val="696265214"/>
              </p:ext>
            </p:extLst>
          </p:nvPr>
        </p:nvGraphicFramePr>
        <p:xfrm>
          <a:off x="609600" y="1159600"/>
          <a:ext cx="8077200" cy="3850550"/>
        </p:xfrm>
        <a:graphic>
          <a:graphicData uri="http://schemas.openxmlformats.org/drawingml/2006/table">
            <a:tbl>
              <a:tblPr/>
              <a:tblGrid>
                <a:gridCol w="2167197">
                  <a:extLst>
                    <a:ext uri="{9D8B030D-6E8A-4147-A177-3AD203B41FA5}">
                      <a16:colId xmlns:a16="http://schemas.microsoft.com/office/drawing/2014/main" val="2981353402"/>
                    </a:ext>
                  </a:extLst>
                </a:gridCol>
                <a:gridCol w="761448">
                  <a:extLst>
                    <a:ext uri="{9D8B030D-6E8A-4147-A177-3AD203B41FA5}">
                      <a16:colId xmlns:a16="http://schemas.microsoft.com/office/drawing/2014/main" val="846460738"/>
                    </a:ext>
                  </a:extLst>
                </a:gridCol>
                <a:gridCol w="743875">
                  <a:extLst>
                    <a:ext uri="{9D8B030D-6E8A-4147-A177-3AD203B41FA5}">
                      <a16:colId xmlns:a16="http://schemas.microsoft.com/office/drawing/2014/main" val="3595419100"/>
                    </a:ext>
                  </a:extLst>
                </a:gridCol>
                <a:gridCol w="726303">
                  <a:extLst>
                    <a:ext uri="{9D8B030D-6E8A-4147-A177-3AD203B41FA5}">
                      <a16:colId xmlns:a16="http://schemas.microsoft.com/office/drawing/2014/main" val="757723694"/>
                    </a:ext>
                  </a:extLst>
                </a:gridCol>
                <a:gridCol w="3678377">
                  <a:extLst>
                    <a:ext uri="{9D8B030D-6E8A-4147-A177-3AD203B41FA5}">
                      <a16:colId xmlns:a16="http://schemas.microsoft.com/office/drawing/2014/main" val="489999310"/>
                    </a:ext>
                  </a:extLst>
                </a:gridCol>
              </a:tblGrid>
              <a:tr h="498486">
                <a:tc>
                  <a:txBody>
                    <a:bodyPr/>
                    <a:lstStyle/>
                    <a:p>
                      <a:pPr algn="ctr" rtl="0" fontAlgn="ctr">
                        <a:buNone/>
                      </a:pPr>
                      <a:r>
                        <a:rPr lang="es-ES" sz="800" b="1" i="0" u="none" strike="noStrike" dirty="0">
                          <a:solidFill>
                            <a:srgbClr val="FFFFFF"/>
                          </a:solidFill>
                          <a:effectLst/>
                          <a:latin typeface="Calibri" panose="020F0502020204030204" pitchFamily="34" charset="0"/>
                        </a:rPr>
                        <a:t>Proyecto o Iniciativa de Inversión</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solidFill>
                      <a:srgbClr val="92D050"/>
                    </a:solidFill>
                  </a:tcPr>
                </a:tc>
                <a:tc>
                  <a:txBody>
                    <a:bodyPr/>
                    <a:lstStyle/>
                    <a:p>
                      <a:pPr algn="ctr" rtl="0" fontAlgn="ctr">
                        <a:buNone/>
                      </a:pPr>
                      <a:r>
                        <a:rPr lang="es-CO" sz="800" b="1" i="0" u="none" strike="noStrike" dirty="0">
                          <a:solidFill>
                            <a:srgbClr val="757171"/>
                          </a:solidFill>
                          <a:effectLst/>
                          <a:latin typeface="Calibri" panose="020F0502020204030204" pitchFamily="34" charset="0"/>
                        </a:rPr>
                        <a:t>$ Recursos presupuestados </a:t>
                      </a:r>
                      <a:br>
                        <a:rPr lang="es-CO" sz="800" b="1" i="0" u="none" strike="noStrike" dirty="0">
                          <a:solidFill>
                            <a:srgbClr val="757171"/>
                          </a:solidFill>
                          <a:effectLst/>
                          <a:latin typeface="Calibri" panose="020F0502020204030204" pitchFamily="34" charset="0"/>
                        </a:rPr>
                      </a:br>
                      <a:endParaRPr lang="es-CO" sz="800" b="1" i="0" u="none" strike="noStrike" dirty="0">
                        <a:solidFill>
                          <a:srgbClr val="757171"/>
                        </a:solidFill>
                        <a:effectLst/>
                        <a:latin typeface="Calibri" panose="020F0502020204030204" pitchFamily="34" charset="0"/>
                      </a:endParaRP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800" b="1" i="0" u="none" strike="noStrike">
                          <a:solidFill>
                            <a:srgbClr val="757171"/>
                          </a:solidFill>
                          <a:effectLst/>
                          <a:latin typeface="Calibri" panose="020F0502020204030204" pitchFamily="34" charset="0"/>
                        </a:rPr>
                        <a:t>$ Recursos Ejecutados</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800" b="1" i="0" u="none" strike="noStrike" dirty="0">
                          <a:solidFill>
                            <a:srgbClr val="757171"/>
                          </a:solidFill>
                          <a:effectLst/>
                          <a:latin typeface="Calibri" panose="020F0502020204030204" pitchFamily="34" charset="0"/>
                        </a:rPr>
                        <a:t>% Cumplimiento </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800" b="1" i="0" u="none" strike="noStrike" dirty="0">
                          <a:solidFill>
                            <a:srgbClr val="757171"/>
                          </a:solidFill>
                          <a:effectLst/>
                          <a:latin typeface="Calibri" panose="020F0502020204030204" pitchFamily="34" charset="0"/>
                        </a:rPr>
                        <a:t>Observaciones</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4018978035"/>
                  </a:ext>
                </a:extLst>
              </a:tr>
              <a:tr h="610561">
                <a:tc>
                  <a:txBody>
                    <a:bodyPr/>
                    <a:lstStyle/>
                    <a:p>
                      <a:pPr algn="just" rtl="0" fontAlgn="ctr">
                        <a:buNone/>
                      </a:pPr>
                      <a:r>
                        <a:rPr lang="es-CO" sz="1050" b="1" i="1" u="none" strike="noStrike" dirty="0">
                          <a:solidFill>
                            <a:srgbClr val="A6A6A6"/>
                          </a:solidFill>
                          <a:effectLst/>
                          <a:latin typeface="Calibri" panose="020F0502020204030204" pitchFamily="34" charset="0"/>
                        </a:rPr>
                        <a:t>Vaso La Piñuela</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$ 212,402</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$ 155,903</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rtl="0" fontAlgn="ctr">
                        <a:buNone/>
                      </a:pPr>
                      <a:r>
                        <a:rPr lang="es-CO" sz="1050" b="0" i="0" u="none" strike="noStrike">
                          <a:solidFill>
                            <a:srgbClr val="808080"/>
                          </a:solidFill>
                          <a:effectLst/>
                          <a:latin typeface="Calibri" panose="020F0502020204030204" pitchFamily="34" charset="0"/>
                        </a:rPr>
                        <a:t>73%</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just" rtl="0" fontAlgn="ctr">
                        <a:buNone/>
                      </a:pPr>
                      <a:r>
                        <a:rPr lang="es-ES" sz="700" b="0" i="0" u="none" strike="noStrike" dirty="0">
                          <a:solidFill>
                            <a:srgbClr val="808080"/>
                          </a:solidFill>
                          <a:effectLst/>
                          <a:latin typeface="Calibri" panose="020F0502020204030204" pitchFamily="34" charset="0"/>
                        </a:rPr>
                        <a:t>Las principales obras que impactan la ejecución presupuestal del proyecto son: el dique de contención, extracción de gases y lixiviados, subdrenajes, impermeabilización y </a:t>
                      </a:r>
                      <a:r>
                        <a:rPr lang="es-ES" sz="700" b="0" i="0" u="none" strike="noStrike" dirty="0" err="1">
                          <a:solidFill>
                            <a:srgbClr val="808080"/>
                          </a:solidFill>
                          <a:effectLst/>
                          <a:latin typeface="Calibri" panose="020F0502020204030204" pitchFamily="34" charset="0"/>
                        </a:rPr>
                        <a:t>trasdos</a:t>
                      </a:r>
                      <a:r>
                        <a:rPr lang="es-ES" sz="700" b="0" i="0" u="none" strike="noStrike" dirty="0">
                          <a:solidFill>
                            <a:srgbClr val="808080"/>
                          </a:solidFill>
                          <a:effectLst/>
                          <a:latin typeface="Calibri" panose="020F0502020204030204" pitchFamily="34" charset="0"/>
                        </a:rPr>
                        <a:t> del dique. Las lluvias han afectado el rendimiento en excavaciones y llenos, donde se concentra gran parte del recurso. La ejecución involucra interventoría (DIESPU), asesoría técnica (INTEINSA), obra civil (SP Ingenieros), actividades del PMA biótico (Soluciones Integrales y AVA), arqueología (SP Ingenieros) y PMA socioeconómico (SOCYA). Se ha garantizado la continuidad de las obras en el vaso La Piñuela.</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27814138"/>
                  </a:ext>
                </a:extLst>
              </a:tr>
              <a:tr h="213636">
                <a:tc>
                  <a:txBody>
                    <a:bodyPr/>
                    <a:lstStyle/>
                    <a:p>
                      <a:pPr algn="just" rtl="0" fontAlgn="ctr">
                        <a:buNone/>
                      </a:pPr>
                      <a:r>
                        <a:rPr lang="es-CO" sz="1050" b="1" i="1" u="none" strike="noStrike" dirty="0">
                          <a:solidFill>
                            <a:srgbClr val="A6A6A6"/>
                          </a:solidFill>
                          <a:effectLst/>
                          <a:latin typeface="Calibri" panose="020F0502020204030204" pitchFamily="34" charset="0"/>
                        </a:rPr>
                        <a:t>Edificaciones Pradera</a:t>
                      </a:r>
                    </a:p>
                  </a:txBody>
                  <a:tcPr marL="0" marR="0" marT="0" marB="0" anchor="ctr">
                    <a:lnL>
                      <a:noFill/>
                    </a:lnL>
                    <a:lnR>
                      <a:noFill/>
                    </a:lnR>
                    <a:lnT>
                      <a:noFill/>
                    </a:lnT>
                    <a:lnB>
                      <a:noFill/>
                    </a:lnB>
                    <a:noFill/>
                  </a:tcPr>
                </a:tc>
                <a:tc>
                  <a:txBody>
                    <a:bodyPr/>
                    <a:lstStyle/>
                    <a:p>
                      <a:pPr algn="ctr" rtl="0" fontAlgn="ctr">
                        <a:buNone/>
                      </a:pPr>
                      <a:r>
                        <a:rPr lang="es-CO" sz="1050" b="0" i="0" u="none" strike="noStrike">
                          <a:solidFill>
                            <a:srgbClr val="808080"/>
                          </a:solidFill>
                          <a:effectLst/>
                          <a:latin typeface="Calibri" panose="020F0502020204030204" pitchFamily="34" charset="0"/>
                        </a:rPr>
                        <a:t>$ 2,865</a:t>
                      </a:r>
                    </a:p>
                  </a:txBody>
                  <a:tcPr marL="0" marR="0" marT="0" marB="0" anchor="ctr">
                    <a:lnL>
                      <a:noFill/>
                    </a:lnL>
                    <a:lnR>
                      <a:noFill/>
                    </a:lnR>
                    <a:lnT>
                      <a:noFill/>
                    </a:lnT>
                    <a:lnB>
                      <a:noFill/>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   </a:t>
                      </a:r>
                    </a:p>
                  </a:txBody>
                  <a:tcPr marL="0" marR="0" marT="0" marB="0" anchor="ctr">
                    <a:lnL>
                      <a:noFill/>
                    </a:lnL>
                    <a:lnR>
                      <a:noFill/>
                    </a:lnR>
                    <a:lnT>
                      <a:noFill/>
                    </a:lnT>
                    <a:lnB>
                      <a:noFill/>
                    </a:lnB>
                    <a:noFill/>
                  </a:tcPr>
                </a:tc>
                <a:tc>
                  <a:txBody>
                    <a:bodyPr/>
                    <a:lstStyle/>
                    <a:p>
                      <a:pPr algn="ctr" rtl="0" fontAlgn="ctr">
                        <a:buNone/>
                      </a:pPr>
                      <a:endParaRPr lang="es-CO" sz="1050" b="0" i="0" u="none" strike="noStrike">
                        <a:solidFill>
                          <a:srgbClr val="808080"/>
                        </a:solidFill>
                        <a:effectLst/>
                        <a:latin typeface="Calibri" panose="020F0502020204030204" pitchFamily="34" charset="0"/>
                      </a:endParaRPr>
                    </a:p>
                  </a:txBody>
                  <a:tcPr marL="0" marR="0" marT="0" marB="0" anchor="ctr">
                    <a:lnL>
                      <a:noFill/>
                    </a:lnL>
                    <a:lnR>
                      <a:noFill/>
                    </a:lnR>
                    <a:lnT>
                      <a:noFill/>
                    </a:lnT>
                    <a:lnB>
                      <a:noFill/>
                    </a:lnB>
                    <a:noFill/>
                  </a:tcPr>
                </a:tc>
                <a:tc>
                  <a:txBody>
                    <a:bodyPr/>
                    <a:lstStyle/>
                    <a:p>
                      <a:pPr algn="just" rtl="0" fontAlgn="ctr">
                        <a:buNone/>
                      </a:pPr>
                      <a:r>
                        <a:rPr lang="es-ES" sz="700" b="0" i="0" u="none" strike="noStrike" dirty="0" err="1">
                          <a:solidFill>
                            <a:srgbClr val="808080"/>
                          </a:solidFill>
                          <a:effectLst/>
                          <a:latin typeface="Calibri" panose="020F0502020204030204" pitchFamily="34" charset="0"/>
                        </a:rPr>
                        <a:t>Ppto</a:t>
                      </a:r>
                      <a:r>
                        <a:rPr lang="es-ES" sz="700" b="0" i="0" u="none" strike="noStrike" dirty="0">
                          <a:solidFill>
                            <a:srgbClr val="808080"/>
                          </a:solidFill>
                          <a:effectLst/>
                          <a:latin typeface="Calibri" panose="020F0502020204030204" pitchFamily="34" charset="0"/>
                        </a:rPr>
                        <a:t>: Cárcamo vía superior.  No se ejecutará</a:t>
                      </a:r>
                    </a:p>
                  </a:txBody>
                  <a:tcPr marL="0" marR="0" marT="0" marB="0" anchor="ctr">
                    <a:lnL>
                      <a:noFill/>
                    </a:lnL>
                    <a:lnR>
                      <a:noFill/>
                    </a:lnR>
                    <a:lnT>
                      <a:noFill/>
                    </a:lnT>
                    <a:lnB>
                      <a:noFill/>
                    </a:lnB>
                    <a:noFill/>
                  </a:tcPr>
                </a:tc>
                <a:extLst>
                  <a:ext uri="{0D108BD9-81ED-4DB2-BD59-A6C34878D82A}">
                    <a16:rowId xmlns:a16="http://schemas.microsoft.com/office/drawing/2014/main" val="923268798"/>
                  </a:ext>
                </a:extLst>
              </a:tr>
              <a:tr h="257516">
                <a:tc>
                  <a:txBody>
                    <a:bodyPr/>
                    <a:lstStyle/>
                    <a:p>
                      <a:pPr algn="just" rtl="0" fontAlgn="ctr">
                        <a:buNone/>
                      </a:pPr>
                      <a:r>
                        <a:rPr lang="es-CO" sz="1050" b="1" i="1" u="none" strike="noStrike">
                          <a:solidFill>
                            <a:srgbClr val="A6A6A6"/>
                          </a:solidFill>
                          <a:effectLst/>
                          <a:latin typeface="Calibri" panose="020F0502020204030204" pitchFamily="34" charset="0"/>
                        </a:rPr>
                        <a:t>Planta de Tratamiento de Lixiviados</a:t>
                      </a:r>
                    </a:p>
                  </a:txBody>
                  <a:tcPr marL="0" marR="0" marT="0" marB="0" anchor="ctr">
                    <a:lnL>
                      <a:noFill/>
                    </a:lnL>
                    <a:lnR>
                      <a:noFill/>
                    </a:lnR>
                    <a:lnT>
                      <a:noFill/>
                    </a:lnT>
                    <a:lnB>
                      <a:noFill/>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$ 0</a:t>
                      </a:r>
                    </a:p>
                  </a:txBody>
                  <a:tcPr marL="0" marR="0" marT="0" marB="0" anchor="ctr">
                    <a:lnL>
                      <a:noFill/>
                    </a:lnL>
                    <a:lnR>
                      <a:noFill/>
                    </a:lnR>
                    <a:lnT>
                      <a:noFill/>
                    </a:lnT>
                    <a:lnB>
                      <a:noFill/>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$ 27</a:t>
                      </a:r>
                    </a:p>
                  </a:txBody>
                  <a:tcPr marL="0" marR="0" marT="0" marB="0" anchor="ctr">
                    <a:lnL>
                      <a:noFill/>
                    </a:lnL>
                    <a:lnR>
                      <a:noFill/>
                    </a:lnR>
                    <a:lnT>
                      <a:noFill/>
                    </a:lnT>
                    <a:lnB>
                      <a:noFill/>
                    </a:lnB>
                    <a:noFill/>
                  </a:tcPr>
                </a:tc>
                <a:tc>
                  <a:txBody>
                    <a:bodyPr/>
                    <a:lstStyle/>
                    <a:p>
                      <a:pPr algn="ctr" rtl="0" fontAlgn="ctr">
                        <a:buNone/>
                      </a:pPr>
                      <a:endParaRPr lang="es-CO" sz="1050" b="0" i="0" u="none" strike="noStrike" dirty="0">
                        <a:solidFill>
                          <a:srgbClr val="808080"/>
                        </a:solidFill>
                        <a:effectLst/>
                        <a:latin typeface="Calibri" panose="020F0502020204030204" pitchFamily="34" charset="0"/>
                      </a:endParaRPr>
                    </a:p>
                  </a:txBody>
                  <a:tcPr marL="0" marR="0" marT="0" marB="0" anchor="ctr">
                    <a:lnL>
                      <a:noFill/>
                    </a:lnL>
                    <a:lnR>
                      <a:noFill/>
                    </a:lnR>
                    <a:lnT>
                      <a:noFill/>
                    </a:lnT>
                    <a:lnB>
                      <a:noFill/>
                    </a:lnB>
                    <a:noFill/>
                  </a:tcPr>
                </a:tc>
                <a:tc>
                  <a:txBody>
                    <a:bodyPr/>
                    <a:lstStyle/>
                    <a:p>
                      <a:pPr algn="just" rtl="0" fontAlgn="ctr">
                        <a:buNone/>
                      </a:pPr>
                      <a:r>
                        <a:rPr lang="es-ES" sz="700" b="0" i="0" u="none" strike="noStrike" dirty="0">
                          <a:solidFill>
                            <a:srgbClr val="808080"/>
                          </a:solidFill>
                          <a:effectLst/>
                          <a:latin typeface="Calibri" panose="020F0502020204030204" pitchFamily="34" charset="0"/>
                        </a:rPr>
                        <a:t>La ejecución obedece a la fabricación de dos compuertas en acero inoxidable para el tratamiento de lixiviado .</a:t>
                      </a:r>
                    </a:p>
                  </a:txBody>
                  <a:tcPr marL="0" marR="0" marT="0" marB="0" anchor="ctr">
                    <a:lnL>
                      <a:noFill/>
                    </a:lnL>
                    <a:lnR>
                      <a:noFill/>
                    </a:lnR>
                    <a:lnT>
                      <a:noFill/>
                    </a:lnT>
                    <a:lnB>
                      <a:noFill/>
                    </a:lnB>
                    <a:noFill/>
                  </a:tcPr>
                </a:tc>
                <a:extLst>
                  <a:ext uri="{0D108BD9-81ED-4DB2-BD59-A6C34878D82A}">
                    <a16:rowId xmlns:a16="http://schemas.microsoft.com/office/drawing/2014/main" val="1180191613"/>
                  </a:ext>
                </a:extLst>
              </a:tr>
              <a:tr h="357199">
                <a:tc>
                  <a:txBody>
                    <a:bodyPr/>
                    <a:lstStyle/>
                    <a:p>
                      <a:pPr algn="just" rtl="0" fontAlgn="ctr">
                        <a:buNone/>
                      </a:pPr>
                      <a:r>
                        <a:rPr lang="es-CO" sz="1050" b="1" i="1" u="none" strike="noStrike">
                          <a:solidFill>
                            <a:srgbClr val="A6A6A6"/>
                          </a:solidFill>
                          <a:effectLst/>
                          <a:latin typeface="Calibri" panose="020F0502020204030204" pitchFamily="34" charset="0"/>
                        </a:rPr>
                        <a:t>Estación de Transferencia</a:t>
                      </a:r>
                    </a:p>
                  </a:txBody>
                  <a:tcPr marL="0" marR="0" marT="0" marB="0" anchor="ctr">
                    <a:lnL>
                      <a:noFill/>
                    </a:lnL>
                    <a:lnR>
                      <a:noFill/>
                    </a:lnR>
                    <a:lnT>
                      <a:noFill/>
                    </a:lnT>
                    <a:lnB>
                      <a:noFill/>
                    </a:lnB>
                    <a:noFill/>
                  </a:tcPr>
                </a:tc>
                <a:tc>
                  <a:txBody>
                    <a:bodyPr/>
                    <a:lstStyle/>
                    <a:p>
                      <a:pPr algn="ctr" rtl="0" fontAlgn="ctr">
                        <a:buNone/>
                      </a:pPr>
                      <a:r>
                        <a:rPr lang="es-CO" sz="1050" b="0" i="0" u="none" strike="noStrike">
                          <a:solidFill>
                            <a:srgbClr val="808080"/>
                          </a:solidFill>
                          <a:effectLst/>
                          <a:latin typeface="Calibri" panose="020F0502020204030204" pitchFamily="34" charset="0"/>
                        </a:rPr>
                        <a:t>$ 3,773</a:t>
                      </a:r>
                    </a:p>
                  </a:txBody>
                  <a:tcPr marL="0" marR="0" marT="0" marB="0" anchor="ctr">
                    <a:lnL>
                      <a:noFill/>
                    </a:lnL>
                    <a:lnR>
                      <a:noFill/>
                    </a:lnR>
                    <a:lnT>
                      <a:noFill/>
                    </a:lnT>
                    <a:lnB>
                      <a:noFill/>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$ 248</a:t>
                      </a:r>
                    </a:p>
                  </a:txBody>
                  <a:tcPr marL="0" marR="0" marT="0" marB="0" anchor="ctr">
                    <a:lnL>
                      <a:noFill/>
                    </a:lnL>
                    <a:lnR>
                      <a:noFill/>
                    </a:lnR>
                    <a:lnT>
                      <a:noFill/>
                    </a:lnT>
                    <a:lnB>
                      <a:noFill/>
                    </a:lnB>
                    <a:noFill/>
                  </a:tcPr>
                </a:tc>
                <a:tc>
                  <a:txBody>
                    <a:bodyPr/>
                    <a:lstStyle/>
                    <a:p>
                      <a:pPr algn="ctr" rtl="0" fontAlgn="ctr">
                        <a:buNone/>
                      </a:pPr>
                      <a:endParaRPr lang="es-CO" sz="1050" b="0" i="0" u="none" strike="noStrike" dirty="0">
                        <a:solidFill>
                          <a:srgbClr val="808080"/>
                        </a:solidFill>
                        <a:effectLst/>
                        <a:latin typeface="Calibri" panose="020F0502020204030204" pitchFamily="34" charset="0"/>
                      </a:endParaRPr>
                    </a:p>
                  </a:txBody>
                  <a:tcPr marL="0" marR="0" marT="0" marB="0" anchor="ctr">
                    <a:lnL>
                      <a:noFill/>
                    </a:lnL>
                    <a:lnR>
                      <a:noFill/>
                    </a:lnR>
                    <a:lnT>
                      <a:noFill/>
                    </a:lnT>
                    <a:lnB>
                      <a:noFill/>
                    </a:lnB>
                    <a:noFill/>
                  </a:tcPr>
                </a:tc>
                <a:tc>
                  <a:txBody>
                    <a:bodyPr/>
                    <a:lstStyle/>
                    <a:p>
                      <a:pPr algn="just" rtl="0" fontAlgn="ctr">
                        <a:buNone/>
                      </a:pPr>
                      <a:r>
                        <a:rPr lang="es-ES" sz="700" b="0" i="0" u="none" strike="noStrike" dirty="0">
                          <a:solidFill>
                            <a:srgbClr val="808080"/>
                          </a:solidFill>
                          <a:effectLst/>
                          <a:latin typeface="Calibri" panose="020F0502020204030204" pitchFamily="34" charset="0"/>
                        </a:rPr>
                        <a:t>La ejecución en este mes corresponde al </a:t>
                      </a:r>
                      <a:r>
                        <a:rPr lang="es-ES" sz="700" b="0" i="0" u="none" strike="noStrike" dirty="0" err="1">
                          <a:solidFill>
                            <a:srgbClr val="808080"/>
                          </a:solidFill>
                          <a:effectLst/>
                          <a:latin typeface="Calibri" panose="020F0502020204030204" pitchFamily="34" charset="0"/>
                        </a:rPr>
                        <a:t>desemboloso</a:t>
                      </a:r>
                      <a:r>
                        <a:rPr lang="es-ES" sz="700" b="0" i="0" u="none" strike="noStrike" dirty="0">
                          <a:solidFill>
                            <a:srgbClr val="808080"/>
                          </a:solidFill>
                          <a:effectLst/>
                          <a:latin typeface="Calibri" panose="020F0502020204030204" pitchFamily="34" charset="0"/>
                        </a:rPr>
                        <a:t> de los recursos a administrar en el contrato que se tiene con la EDU, para la aplicación de la </a:t>
                      </a:r>
                      <a:r>
                        <a:rPr lang="es-ES" sz="700" b="0" i="0" u="none" strike="noStrike" dirty="0" err="1">
                          <a:solidFill>
                            <a:srgbClr val="808080"/>
                          </a:solidFill>
                          <a:effectLst/>
                          <a:latin typeface="Calibri" panose="020F0502020204030204" pitchFamily="34" charset="0"/>
                        </a:rPr>
                        <a:t>politica</a:t>
                      </a:r>
                      <a:r>
                        <a:rPr lang="es-ES" sz="700" b="0" i="0" u="none" strike="noStrike" dirty="0">
                          <a:solidFill>
                            <a:srgbClr val="808080"/>
                          </a:solidFill>
                          <a:effectLst/>
                          <a:latin typeface="Calibri" panose="020F0502020204030204" pitchFamily="34" charset="0"/>
                        </a:rPr>
                        <a:t> publica de protección a moradores</a:t>
                      </a:r>
                      <a:br>
                        <a:rPr lang="es-ES" sz="700" b="0" i="0" u="none" strike="noStrike" dirty="0">
                          <a:solidFill>
                            <a:srgbClr val="808080"/>
                          </a:solidFill>
                          <a:effectLst/>
                          <a:latin typeface="Calibri" panose="020F0502020204030204" pitchFamily="34" charset="0"/>
                        </a:rPr>
                      </a:br>
                      <a:r>
                        <a:rPr lang="es-ES" sz="700" b="0" i="0" u="none" strike="noStrike" dirty="0" err="1">
                          <a:solidFill>
                            <a:srgbClr val="808080"/>
                          </a:solidFill>
                          <a:effectLst/>
                          <a:latin typeface="Calibri" panose="020F0502020204030204" pitchFamily="34" charset="0"/>
                        </a:rPr>
                        <a:t>Ppto</a:t>
                      </a:r>
                      <a:r>
                        <a:rPr lang="es-ES" sz="700" b="0" i="0" u="none" strike="noStrike" dirty="0">
                          <a:solidFill>
                            <a:srgbClr val="808080"/>
                          </a:solidFill>
                          <a:effectLst/>
                          <a:latin typeface="Calibri" panose="020F0502020204030204" pitchFamily="34" charset="0"/>
                        </a:rPr>
                        <a:t>: Diseños Técnicos Gestión Administrativa y diseño arquitectónico.</a:t>
                      </a:r>
                      <a:br>
                        <a:rPr lang="es-ES" sz="700" b="0" i="0" u="none" strike="noStrike" dirty="0">
                          <a:solidFill>
                            <a:srgbClr val="808080"/>
                          </a:solidFill>
                          <a:effectLst/>
                          <a:latin typeface="Calibri" panose="020F0502020204030204" pitchFamily="34" charset="0"/>
                        </a:rPr>
                      </a:br>
                      <a:endParaRPr lang="es-ES" sz="700" b="0" i="0" u="none" strike="noStrike" dirty="0">
                        <a:solidFill>
                          <a:srgbClr val="808080"/>
                        </a:solidFill>
                        <a:effectLst/>
                        <a:latin typeface="Calibri" panose="020F0502020204030204" pitchFamily="34" charset="0"/>
                      </a:endParaRPr>
                    </a:p>
                  </a:txBody>
                  <a:tcPr marL="0" marR="0" marT="0" marB="0" anchor="ctr">
                    <a:lnL>
                      <a:noFill/>
                    </a:lnL>
                    <a:lnR>
                      <a:noFill/>
                    </a:lnR>
                    <a:lnT>
                      <a:noFill/>
                    </a:lnT>
                    <a:lnB>
                      <a:noFill/>
                    </a:lnB>
                    <a:noFill/>
                  </a:tcPr>
                </a:tc>
                <a:extLst>
                  <a:ext uri="{0D108BD9-81ED-4DB2-BD59-A6C34878D82A}">
                    <a16:rowId xmlns:a16="http://schemas.microsoft.com/office/drawing/2014/main" val="3092921155"/>
                  </a:ext>
                </a:extLst>
              </a:tr>
              <a:tr h="238824">
                <a:tc>
                  <a:txBody>
                    <a:bodyPr/>
                    <a:lstStyle/>
                    <a:p>
                      <a:pPr algn="just" rtl="0" fontAlgn="ctr">
                        <a:buNone/>
                      </a:pPr>
                      <a:r>
                        <a:rPr lang="es-CO" sz="1050" b="1" i="1" u="none" strike="noStrike">
                          <a:solidFill>
                            <a:srgbClr val="A6A6A6"/>
                          </a:solidFill>
                          <a:effectLst/>
                          <a:latin typeface="Calibri" panose="020F0502020204030204" pitchFamily="34" charset="0"/>
                        </a:rPr>
                        <a:t>Base de Operaciones</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1050" b="0" i="0" u="none" strike="noStrike">
                          <a:solidFill>
                            <a:srgbClr val="808080"/>
                          </a:solidFill>
                          <a:effectLst/>
                          <a:latin typeface="Calibri" panose="020F0502020204030204" pitchFamily="34" charset="0"/>
                        </a:rPr>
                        <a:t>$ 1,212</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   </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1050" b="0" i="0" u="none" strike="noStrike" dirty="0">
                          <a:solidFill>
                            <a:srgbClr val="808080"/>
                          </a:solidFill>
                          <a:effectLst/>
                          <a:latin typeface="Calibri" panose="020F0502020204030204" pitchFamily="34" charset="0"/>
                        </a:rPr>
                        <a:t> </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just" rtl="0" fontAlgn="ctr">
                        <a:buNone/>
                      </a:pPr>
                      <a:r>
                        <a:rPr lang="es-ES" sz="700" b="0" i="0" u="none" strike="noStrike" dirty="0" err="1">
                          <a:solidFill>
                            <a:srgbClr val="808080"/>
                          </a:solidFill>
                          <a:effectLst/>
                          <a:latin typeface="Calibri" panose="020F0502020204030204" pitchFamily="34" charset="0"/>
                        </a:rPr>
                        <a:t>Ppto</a:t>
                      </a:r>
                      <a:r>
                        <a:rPr lang="es-ES" sz="700" b="0" i="0" u="none" strike="noStrike" dirty="0">
                          <a:solidFill>
                            <a:srgbClr val="808080"/>
                          </a:solidFill>
                          <a:effectLst/>
                          <a:latin typeface="Calibri" panose="020F0502020204030204" pitchFamily="34" charset="0"/>
                        </a:rPr>
                        <a:t>: Estudio proceso demolición y reforzamiento parcial y diseños arquitectónicos y técnicos.</a:t>
                      </a:r>
                      <a:br>
                        <a:rPr lang="es-ES" sz="700" b="0" i="0" u="none" strike="noStrike" dirty="0">
                          <a:solidFill>
                            <a:srgbClr val="808080"/>
                          </a:solidFill>
                          <a:effectLst/>
                          <a:latin typeface="Calibri" panose="020F0502020204030204" pitchFamily="34" charset="0"/>
                        </a:rPr>
                      </a:br>
                      <a:r>
                        <a:rPr lang="es-ES" sz="700" b="0" i="0" u="none" strike="noStrike" dirty="0">
                          <a:solidFill>
                            <a:srgbClr val="808080"/>
                          </a:solidFill>
                          <a:effectLst/>
                          <a:latin typeface="Calibri" panose="020F0502020204030204" pitchFamily="34" charset="0"/>
                        </a:rPr>
                        <a:t>No se ejecutarán los recursos esta vigencia. El proyecto se traslada para el 2026 con un presupuesto de $ 400 millones</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879838222"/>
                  </a:ext>
                </a:extLst>
              </a:tr>
              <a:tr h="213636">
                <a:tc>
                  <a:txBody>
                    <a:bodyPr/>
                    <a:lstStyle/>
                    <a:p>
                      <a:pPr algn="l" rtl="0" fontAlgn="b">
                        <a:buNone/>
                      </a:pPr>
                      <a:r>
                        <a:rPr lang="es-CO" sz="1050" b="1" i="0" u="none" strike="noStrike" dirty="0" err="1">
                          <a:solidFill>
                            <a:srgbClr val="ED7D31"/>
                          </a:solidFill>
                          <a:effectLst/>
                          <a:latin typeface="Calibri" panose="020F0502020204030204" pitchFamily="34" charset="0"/>
                        </a:rPr>
                        <a:t>SubTotal</a:t>
                      </a:r>
                      <a:r>
                        <a:rPr lang="es-CO" sz="1050" b="1" i="0" u="none" strike="noStrike" dirty="0">
                          <a:solidFill>
                            <a:srgbClr val="ED7D31"/>
                          </a:solidFill>
                          <a:effectLst/>
                          <a:latin typeface="Calibri" panose="020F0502020204030204" pitchFamily="34" charset="0"/>
                        </a:rPr>
                        <a:t> (Incluye IVA)</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rtl="0" fontAlgn="b">
                        <a:buNone/>
                      </a:pPr>
                      <a:r>
                        <a:rPr lang="es-CO" sz="1050" b="1" i="0" u="none" strike="noStrike" dirty="0">
                          <a:solidFill>
                            <a:srgbClr val="ED7D31"/>
                          </a:solidFill>
                          <a:effectLst/>
                          <a:latin typeface="Calibri" panose="020F0502020204030204" pitchFamily="34" charset="0"/>
                        </a:rPr>
                        <a:t>$ 220,251</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rtl="0" fontAlgn="b">
                        <a:buNone/>
                      </a:pPr>
                      <a:r>
                        <a:rPr lang="es-CO" sz="1050" b="1" i="0" u="none" strike="noStrike" dirty="0">
                          <a:solidFill>
                            <a:srgbClr val="ED7D31"/>
                          </a:solidFill>
                          <a:effectLst/>
                          <a:latin typeface="Calibri" panose="020F0502020204030204" pitchFamily="34" charset="0"/>
                        </a:rPr>
                        <a:t>$ 156,731</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rtl="0" fontAlgn="b">
                        <a:buNone/>
                      </a:pPr>
                      <a:r>
                        <a:rPr lang="es-CO" sz="1050" b="1" i="0" u="none" strike="noStrike" dirty="0">
                          <a:solidFill>
                            <a:srgbClr val="ED7D31"/>
                          </a:solidFill>
                          <a:effectLst/>
                          <a:latin typeface="Calibri" panose="020F0502020204030204" pitchFamily="34" charset="0"/>
                        </a:rPr>
                        <a:t>71%</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just" rtl="0" fontAlgn="b">
                        <a:buNone/>
                      </a:pPr>
                      <a:endParaRPr lang="es-CO" sz="700" b="0" i="0" u="none" strike="noStrike" dirty="0">
                        <a:solidFill>
                          <a:srgbClr val="92D050"/>
                        </a:solidFill>
                        <a:effectLst/>
                        <a:latin typeface="Arial" panose="020B060402020202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45479860"/>
                  </a:ext>
                </a:extLst>
              </a:tr>
              <a:tr h="825504">
                <a:tc>
                  <a:txBody>
                    <a:bodyPr/>
                    <a:lstStyle/>
                    <a:p>
                      <a:pPr algn="l" rtl="0" fontAlgn="ctr">
                        <a:buNone/>
                      </a:pPr>
                      <a:r>
                        <a:rPr lang="es-CO" sz="1050" b="1" i="0" u="none" strike="noStrike">
                          <a:solidFill>
                            <a:srgbClr val="92D050"/>
                          </a:solidFill>
                          <a:effectLst/>
                          <a:latin typeface="Calibri" panose="020F0502020204030204" pitchFamily="34" charset="0"/>
                        </a:rPr>
                        <a:t>Otras Aplicaciones de Inversión</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1050" b="1" i="0" u="none" strike="noStrike">
                          <a:solidFill>
                            <a:srgbClr val="92D050"/>
                          </a:solidFill>
                          <a:effectLst/>
                          <a:latin typeface="Calibri" panose="020F0502020204030204" pitchFamily="34" charset="0"/>
                        </a:rPr>
                        <a:t>$ 9,460</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1050" b="1" i="0" u="none" strike="noStrike" dirty="0">
                          <a:solidFill>
                            <a:srgbClr val="92D050"/>
                          </a:solidFill>
                          <a:effectLst/>
                          <a:latin typeface="Calibri" panose="020F0502020204030204" pitchFamily="34" charset="0"/>
                        </a:rPr>
                        <a:t>$ 1,250</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rtl="0" fontAlgn="ctr">
                        <a:buNone/>
                      </a:pPr>
                      <a:r>
                        <a:rPr lang="es-CO" sz="1050" b="1" i="0" u="none" strike="noStrike" dirty="0">
                          <a:solidFill>
                            <a:srgbClr val="92D050"/>
                          </a:solidFill>
                          <a:effectLst/>
                          <a:latin typeface="Calibri" panose="020F0502020204030204" pitchFamily="34" charset="0"/>
                        </a:rPr>
                        <a:t>13%</a:t>
                      </a: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just" rtl="0" fontAlgn="ctr">
                        <a:buNone/>
                      </a:pPr>
                      <a:r>
                        <a:rPr lang="es-ES" sz="700" b="0" i="0" u="none" strike="noStrike" dirty="0" err="1">
                          <a:solidFill>
                            <a:srgbClr val="808080"/>
                          </a:solidFill>
                          <a:effectLst/>
                          <a:latin typeface="Calibri" panose="020F0502020204030204" pitchFamily="34" charset="0"/>
                        </a:rPr>
                        <a:t>Ppto</a:t>
                      </a:r>
                      <a:r>
                        <a:rPr lang="es-ES" sz="700" b="0" i="0" u="none" strike="noStrike" dirty="0">
                          <a:solidFill>
                            <a:srgbClr val="808080"/>
                          </a:solidFill>
                          <a:effectLst/>
                          <a:latin typeface="Calibri" panose="020F0502020204030204" pitchFamily="34" charset="0"/>
                        </a:rPr>
                        <a:t>: </a:t>
                      </a:r>
                      <a:r>
                        <a:rPr lang="es-ES" sz="700" b="1" i="0" u="none" strike="noStrike" dirty="0">
                          <a:solidFill>
                            <a:srgbClr val="808080"/>
                          </a:solidFill>
                          <a:effectLst/>
                          <a:latin typeface="Calibri" panose="020F0502020204030204" pitchFamily="34" charset="0"/>
                        </a:rPr>
                        <a:t>Equipos de Aseo - Equipos de Transporte - Inversiones Relleno Sanitario - Equipos de Computo, licencias y software , Iniciativas de </a:t>
                      </a:r>
                      <a:r>
                        <a:rPr lang="es-ES" sz="700" b="1" i="0" u="none" strike="noStrike" dirty="0" err="1">
                          <a:solidFill>
                            <a:srgbClr val="808080"/>
                          </a:solidFill>
                          <a:effectLst/>
                          <a:latin typeface="Calibri" panose="020F0502020204030204" pitchFamily="34" charset="0"/>
                        </a:rPr>
                        <a:t>gestion</a:t>
                      </a:r>
                      <a:r>
                        <a:rPr lang="es-ES" sz="700" b="1" i="0" u="none" strike="noStrike" dirty="0">
                          <a:solidFill>
                            <a:srgbClr val="808080"/>
                          </a:solidFill>
                          <a:effectLst/>
                          <a:latin typeface="Calibri" panose="020F0502020204030204" pitchFamily="34" charset="0"/>
                        </a:rPr>
                        <a:t> Operativa y Suministros.</a:t>
                      </a:r>
                      <a:br>
                        <a:rPr lang="es-ES" sz="700" b="1" i="0" u="none" strike="noStrike" dirty="0">
                          <a:solidFill>
                            <a:srgbClr val="808080"/>
                          </a:solidFill>
                          <a:effectLst/>
                          <a:latin typeface="Calibri" panose="020F0502020204030204" pitchFamily="34" charset="0"/>
                        </a:rPr>
                      </a:br>
                      <a:r>
                        <a:rPr lang="es-ES" sz="700" b="1" i="0" u="none" strike="noStrike" dirty="0">
                          <a:solidFill>
                            <a:srgbClr val="808080"/>
                          </a:solidFill>
                          <a:effectLst/>
                          <a:latin typeface="Calibri" panose="020F0502020204030204" pitchFamily="34" charset="0"/>
                        </a:rPr>
                        <a:t>Las mayores subejecuciones están representadas en </a:t>
                      </a:r>
                      <a:r>
                        <a:rPr lang="es-ES" sz="700" b="1" i="1" u="none" strike="noStrike" dirty="0">
                          <a:solidFill>
                            <a:srgbClr val="ED7D31"/>
                          </a:solidFill>
                          <a:effectLst/>
                          <a:latin typeface="Calibri" panose="020F0502020204030204" pitchFamily="34" charset="0"/>
                        </a:rPr>
                        <a:t>Relleno Sanitario $ 6.910 </a:t>
                      </a:r>
                      <a:r>
                        <a:rPr lang="es-ES" sz="700" b="1" i="1" u="none" strike="noStrike" dirty="0" err="1">
                          <a:solidFill>
                            <a:srgbClr val="ED7D31"/>
                          </a:solidFill>
                          <a:effectLst/>
                          <a:latin typeface="Calibri" panose="020F0502020204030204" pitchFamily="34" charset="0"/>
                        </a:rPr>
                        <a:t>mill</a:t>
                      </a:r>
                      <a:r>
                        <a:rPr lang="es-ES" sz="700" b="1" i="1" u="none" strike="noStrike" dirty="0">
                          <a:solidFill>
                            <a:srgbClr val="ED7D31"/>
                          </a:solidFill>
                          <a:effectLst/>
                          <a:latin typeface="Calibri" panose="020F0502020204030204" pitchFamily="34" charset="0"/>
                        </a:rPr>
                        <a:t>, </a:t>
                      </a:r>
                      <a:r>
                        <a:rPr lang="es-ES" sz="700" b="0" i="0" u="none" strike="noStrike" dirty="0">
                          <a:solidFill>
                            <a:srgbClr val="808080"/>
                          </a:solidFill>
                          <a:effectLst/>
                          <a:latin typeface="Calibri" panose="020F0502020204030204" pitchFamily="34" charset="0"/>
                        </a:rPr>
                        <a:t>en conceptos como PMA Social y Ambiental y por la Compra de las fincas del Zancudo y La Molina, cuyo presupuesto está inferior al avalúo de los inmuebles. </a:t>
                      </a:r>
                      <a:r>
                        <a:rPr lang="es-ES" sz="700" b="1" i="1" u="none" strike="noStrike" dirty="0">
                          <a:solidFill>
                            <a:srgbClr val="ED7D31"/>
                          </a:solidFill>
                          <a:effectLst/>
                          <a:latin typeface="Calibri" panose="020F0502020204030204" pitchFamily="34" charset="0"/>
                        </a:rPr>
                        <a:t>Iniciativas de Suministro $ 668 </a:t>
                      </a:r>
                      <a:r>
                        <a:rPr lang="es-ES" sz="700" b="1" i="1" u="none" strike="noStrike" dirty="0" err="1">
                          <a:solidFill>
                            <a:srgbClr val="ED7D31"/>
                          </a:solidFill>
                          <a:effectLst/>
                          <a:latin typeface="Calibri" panose="020F0502020204030204" pitchFamily="34" charset="0"/>
                        </a:rPr>
                        <a:t>mill</a:t>
                      </a:r>
                      <a:r>
                        <a:rPr lang="es-ES" sz="700" b="1" i="1" u="none" strike="noStrike" dirty="0">
                          <a:solidFill>
                            <a:srgbClr val="ED7D31"/>
                          </a:solidFill>
                          <a:effectLst/>
                          <a:latin typeface="Calibri" panose="020F0502020204030204" pitchFamily="34" charset="0"/>
                        </a:rPr>
                        <a:t> ,</a:t>
                      </a:r>
                      <a:r>
                        <a:rPr lang="es-ES" sz="700" b="0" i="0" u="none" strike="noStrike" dirty="0">
                          <a:solidFill>
                            <a:srgbClr val="808080"/>
                          </a:solidFill>
                          <a:effectLst/>
                          <a:latin typeface="Calibri" panose="020F0502020204030204" pitchFamily="34" charset="0"/>
                        </a:rPr>
                        <a:t> donde el mayor impacto se presenta en el proyecto de Circuito cerrado de TV y control de acceso para la sede de operaciones y mantenimiento, que se encuentra en proceso de contratación. </a:t>
                      </a:r>
                      <a:r>
                        <a:rPr lang="es-ES" sz="700" b="1" i="1" u="none" strike="noStrike" dirty="0">
                          <a:solidFill>
                            <a:srgbClr val="ED7D31"/>
                          </a:solidFill>
                          <a:effectLst/>
                          <a:latin typeface="Calibri" panose="020F0502020204030204" pitchFamily="34" charset="0"/>
                        </a:rPr>
                        <a:t>Equipos de Transporte $470 </a:t>
                      </a:r>
                      <a:r>
                        <a:rPr lang="es-ES" sz="700" b="1" i="1" u="none" strike="noStrike" dirty="0" err="1">
                          <a:solidFill>
                            <a:srgbClr val="ED7D31"/>
                          </a:solidFill>
                          <a:effectLst/>
                          <a:latin typeface="Calibri" panose="020F0502020204030204" pitchFamily="34" charset="0"/>
                        </a:rPr>
                        <a:t>mill</a:t>
                      </a:r>
                      <a:r>
                        <a:rPr lang="es-ES" sz="700" b="1" i="1" u="none" strike="noStrike" dirty="0">
                          <a:solidFill>
                            <a:srgbClr val="ED7D31"/>
                          </a:solidFill>
                          <a:effectLst/>
                          <a:latin typeface="Calibri" panose="020F0502020204030204" pitchFamily="34" charset="0"/>
                        </a:rPr>
                        <a:t>,  </a:t>
                      </a:r>
                      <a:r>
                        <a:rPr lang="es-ES" sz="700" b="0" i="0" u="none" strike="noStrike" dirty="0">
                          <a:solidFill>
                            <a:srgbClr val="808080"/>
                          </a:solidFill>
                          <a:effectLst/>
                          <a:latin typeface="Calibri" panose="020F0502020204030204" pitchFamily="34" charset="0"/>
                        </a:rPr>
                        <a:t>Furgón - </a:t>
                      </a:r>
                      <a:r>
                        <a:rPr lang="es-ES" sz="700" b="0" i="0" u="none" strike="noStrike" dirty="0" err="1">
                          <a:solidFill>
                            <a:srgbClr val="808080"/>
                          </a:solidFill>
                          <a:effectLst/>
                          <a:latin typeface="Calibri" panose="020F0502020204030204" pitchFamily="34" charset="0"/>
                        </a:rPr>
                        <a:t>Proy</a:t>
                      </a:r>
                      <a:r>
                        <a:rPr lang="es-ES" sz="700" b="0" i="0" u="none" strike="noStrike" dirty="0">
                          <a:solidFill>
                            <a:srgbClr val="808080"/>
                          </a:solidFill>
                          <a:effectLst/>
                          <a:latin typeface="Calibri" panose="020F0502020204030204" pitchFamily="34" charset="0"/>
                        </a:rPr>
                        <a:t> Orgánicos cuyo proyecto se desplaza para el 2026 - IAT y</a:t>
                      </a:r>
                      <a:r>
                        <a:rPr lang="es-ES" sz="700" b="1" i="1" u="none" strike="noStrike" dirty="0">
                          <a:solidFill>
                            <a:srgbClr val="ED7D31"/>
                          </a:solidFill>
                          <a:effectLst/>
                          <a:latin typeface="Calibri" panose="020F0502020204030204" pitchFamily="34" charset="0"/>
                        </a:rPr>
                        <a:t> Equipos de Aseo $ 114 </a:t>
                      </a:r>
                      <a:r>
                        <a:rPr lang="es-ES" sz="700" b="1" i="1" u="none" strike="noStrike" dirty="0" err="1">
                          <a:solidFill>
                            <a:srgbClr val="ED7D31"/>
                          </a:solidFill>
                          <a:effectLst/>
                          <a:latin typeface="Calibri" panose="020F0502020204030204" pitchFamily="34" charset="0"/>
                        </a:rPr>
                        <a:t>mill</a:t>
                      </a:r>
                      <a:r>
                        <a:rPr lang="es-ES" sz="700" b="1" i="1" u="none" strike="noStrike" dirty="0">
                          <a:solidFill>
                            <a:srgbClr val="ED7D31"/>
                          </a:solidFill>
                          <a:effectLst/>
                          <a:latin typeface="Calibri" panose="020F0502020204030204" pitchFamily="34" charset="0"/>
                        </a:rPr>
                        <a:t>.</a:t>
                      </a:r>
                      <a:br>
                        <a:rPr lang="es-ES" sz="700" b="0" i="0" u="none" strike="noStrike" dirty="0">
                          <a:solidFill>
                            <a:srgbClr val="808080"/>
                          </a:solidFill>
                          <a:effectLst/>
                          <a:latin typeface="Calibri" panose="020F0502020204030204" pitchFamily="34" charset="0"/>
                        </a:rPr>
                      </a:br>
                      <a:endParaRPr lang="es-ES" sz="700" b="0" i="0" u="none" strike="noStrike" dirty="0">
                        <a:solidFill>
                          <a:srgbClr val="808080"/>
                        </a:solidFill>
                        <a:effectLst/>
                        <a:latin typeface="Calibri" panose="020F0502020204030204" pitchFamily="34" charset="0"/>
                      </a:endParaRPr>
                    </a:p>
                  </a:txBody>
                  <a:tcPr marL="0" marR="0" marT="0" marB="0" anchor="ctr">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986451212"/>
                  </a:ext>
                </a:extLst>
              </a:tr>
              <a:tr h="213636">
                <a:tc>
                  <a:txBody>
                    <a:bodyPr/>
                    <a:lstStyle/>
                    <a:p>
                      <a:pPr algn="l" rtl="0" fontAlgn="ctr">
                        <a:buNone/>
                      </a:pPr>
                      <a:r>
                        <a:rPr lang="es-CO" sz="900" b="1" i="0" u="none" strike="noStrike">
                          <a:solidFill>
                            <a:srgbClr val="ED7D31"/>
                          </a:solidFill>
                          <a:effectLst/>
                          <a:latin typeface="Calibri" panose="020F0502020204030204" pitchFamily="34" charset="0"/>
                        </a:rPr>
                        <a:t>Total Inversiones</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rtl="0" fontAlgn="ctr">
                        <a:buNone/>
                      </a:pPr>
                      <a:r>
                        <a:rPr lang="es-CO" sz="900" b="1" i="0" u="none" strike="noStrike">
                          <a:solidFill>
                            <a:srgbClr val="ED7D31"/>
                          </a:solidFill>
                          <a:effectLst/>
                          <a:latin typeface="Calibri" panose="020F0502020204030204" pitchFamily="34" charset="0"/>
                        </a:rPr>
                        <a:t>$ 229,711</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rtl="0" fontAlgn="ctr">
                        <a:buNone/>
                      </a:pPr>
                      <a:r>
                        <a:rPr lang="es-CO" sz="900" b="1" i="0" u="none" strike="noStrike" dirty="0">
                          <a:solidFill>
                            <a:srgbClr val="ED7D31"/>
                          </a:solidFill>
                          <a:effectLst/>
                          <a:latin typeface="Calibri" panose="020F0502020204030204" pitchFamily="34" charset="0"/>
                        </a:rPr>
                        <a:t>$ 157,981</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rtl="0" fontAlgn="ctr">
                        <a:buNone/>
                      </a:pPr>
                      <a:r>
                        <a:rPr lang="es-CO" sz="900" b="1" i="0" u="none" strike="noStrike" dirty="0">
                          <a:solidFill>
                            <a:srgbClr val="ED7D31"/>
                          </a:solidFill>
                          <a:effectLst/>
                          <a:latin typeface="Calibri" panose="020F0502020204030204" pitchFamily="34" charset="0"/>
                        </a:rPr>
                        <a:t>69%</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just" fontAlgn="b">
                        <a:buNone/>
                      </a:pPr>
                      <a:r>
                        <a:rPr lang="es-CO" sz="200" b="0" i="0" u="none" strike="noStrike" dirty="0">
                          <a:solidFill>
                            <a:srgbClr val="000000"/>
                          </a:solidFill>
                          <a:effectLst/>
                          <a:latin typeface="Calibri" panose="020F0502020204030204" pitchFamily="34" charset="0"/>
                        </a:rPr>
                        <a:t> </a:t>
                      </a:r>
                    </a:p>
                  </a:txBody>
                  <a:tcPr marL="0" marR="0" marT="0"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704099625"/>
                  </a:ext>
                </a:extLst>
              </a:tr>
            </a:tbl>
          </a:graphicData>
        </a:graphic>
      </p:graphicFrame>
      <p:sp>
        <p:nvSpPr>
          <p:cNvPr id="5" name="CuadroTexto 4">
            <a:extLst>
              <a:ext uri="{FF2B5EF4-FFF2-40B4-BE49-F238E27FC236}">
                <a16:creationId xmlns:a16="http://schemas.microsoft.com/office/drawing/2014/main" id="{D9658AEB-B0E0-5E28-21BF-B66F88516129}"/>
              </a:ext>
            </a:extLst>
          </p:cNvPr>
          <p:cNvSpPr txBox="1"/>
          <p:nvPr/>
        </p:nvSpPr>
        <p:spPr>
          <a:xfrm>
            <a:off x="5029200" y="4781550"/>
            <a:ext cx="3908442" cy="229422"/>
          </a:xfrm>
          <a:prstGeom prst="rect">
            <a:avLst/>
          </a:prstGeom>
          <a:noFill/>
        </p:spPr>
        <p:txBody>
          <a:bodyPr wrap="none" rtlCol="0">
            <a:spAutoFit/>
          </a:bodyPr>
          <a:lstStyle/>
          <a:p>
            <a:r>
              <a:rPr lang="es-CO" dirty="0">
                <a:solidFill>
                  <a:schemeClr val="bg1">
                    <a:lumMod val="50000"/>
                  </a:schemeClr>
                </a:solidFill>
              </a:rPr>
              <a:t>El avance físico es presentado en la Ejecución de Proyectos de manera detallada.</a:t>
            </a:r>
          </a:p>
        </p:txBody>
      </p:sp>
      <p:sp>
        <p:nvSpPr>
          <p:cNvPr id="6" name="Flecha: cheurón 5">
            <a:hlinkClick r:id="rId3" action="ppaction://hlinksldjump"/>
            <a:extLst>
              <a:ext uri="{FF2B5EF4-FFF2-40B4-BE49-F238E27FC236}">
                <a16:creationId xmlns:a16="http://schemas.microsoft.com/office/drawing/2014/main" id="{FEDD3E48-E6AD-BC67-4516-6FF56A948C64}"/>
              </a:ext>
            </a:extLst>
          </p:cNvPr>
          <p:cNvSpPr/>
          <p:nvPr/>
        </p:nvSpPr>
        <p:spPr>
          <a:xfrm>
            <a:off x="195000" y="4779267"/>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2893F727-38A4-2D9D-8ACC-3CC03969EE8B}"/>
              </a:ext>
            </a:extLst>
          </p:cNvPr>
          <p:cNvGrpSpPr/>
          <p:nvPr/>
        </p:nvGrpSpPr>
        <p:grpSpPr>
          <a:xfrm>
            <a:off x="0" y="0"/>
            <a:ext cx="9144000" cy="5143500"/>
            <a:chOff x="0" y="0"/>
            <a:chExt cx="9144000" cy="514350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pic>
          <p:nvPicPr>
            <p:cNvPr id="4" name="Imagen 3">
              <a:extLst>
                <a:ext uri="{FF2B5EF4-FFF2-40B4-BE49-F238E27FC236}">
                  <a16:creationId xmlns:a16="http://schemas.microsoft.com/office/drawing/2014/main" id="{B45AEBA6-74CA-50BA-B4B4-729258C2B3E4}"/>
                </a:ext>
              </a:extLst>
            </p:cNvPr>
            <p:cNvPicPr>
              <a:picLocks noChangeAspect="1"/>
            </p:cNvPicPr>
            <p:nvPr/>
          </p:nvPicPr>
          <p:blipFill>
            <a:blip r:embed="rId3"/>
            <a:stretch>
              <a:fillRect/>
            </a:stretch>
          </p:blipFill>
          <p:spPr>
            <a:xfrm>
              <a:off x="76200" y="13607"/>
              <a:ext cx="8915400" cy="5000468"/>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Imagen 73">
            <a:extLst>
              <a:ext uri="{FF2B5EF4-FFF2-40B4-BE49-F238E27FC236}">
                <a16:creationId xmlns:a16="http://schemas.microsoft.com/office/drawing/2014/main" id="{727AB7B4-7072-F6BD-55DF-48F7F1DA625F}"/>
              </a:ext>
            </a:extLst>
          </p:cNvPr>
          <p:cNvPicPr>
            <a:picLocks noChangeAspect="1"/>
          </p:cNvPicPr>
          <p:nvPr/>
        </p:nvPicPr>
        <p:blipFill>
          <a:blip r:embed="rId2"/>
          <a:stretch>
            <a:fillRect/>
          </a:stretch>
        </p:blipFill>
        <p:spPr>
          <a:xfrm>
            <a:off x="0" y="-19050"/>
            <a:ext cx="9144000" cy="5162550"/>
          </a:xfrm>
          <a:prstGeom prst="rect">
            <a:avLst/>
          </a:prstGeom>
        </p:spPr>
      </p:pic>
      <p:sp>
        <p:nvSpPr>
          <p:cNvPr id="4" name="Rectángulo 3">
            <a:extLst>
              <a:ext uri="{FF2B5EF4-FFF2-40B4-BE49-F238E27FC236}">
                <a16:creationId xmlns:a16="http://schemas.microsoft.com/office/drawing/2014/main" id="{E3F772FD-2F88-81A4-DEAF-016272C28D42}"/>
              </a:ext>
            </a:extLst>
          </p:cNvPr>
          <p:cNvSpPr/>
          <p:nvPr/>
        </p:nvSpPr>
        <p:spPr>
          <a:xfrm>
            <a:off x="7140500" y="505746"/>
            <a:ext cx="850686" cy="345476"/>
          </a:xfrm>
          <a:prstGeom prst="rect">
            <a:avLst/>
          </a:prstGeom>
          <a:solidFill>
            <a:sysClr val="window" lastClr="FFFFFF">
              <a:lumMod val="95000"/>
            </a:sysClr>
          </a:solidFill>
          <a:ln w="19050" cap="flat" cmpd="sng" algn="ctr">
            <a:solidFill>
              <a:sysClr val="window" lastClr="FFFFFF">
                <a:lumMod val="95000"/>
              </a:sysClr>
            </a:solidFill>
            <a:prstDash val="solid"/>
            <a:miter lim="800000"/>
          </a:ln>
          <a:effectLst/>
        </p:spPr>
        <p:txBody>
          <a:bodyPr rtlCol="0"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CO" sz="133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 name="Rectángulo: esquinas redondeadas 4">
            <a:hlinkClick r:id="" action="ppaction://noaction"/>
            <a:extLst>
              <a:ext uri="{FF2B5EF4-FFF2-40B4-BE49-F238E27FC236}">
                <a16:creationId xmlns:a16="http://schemas.microsoft.com/office/drawing/2014/main" id="{2974DBF1-EA57-0817-5A87-032C3C97BCE4}"/>
              </a:ext>
            </a:extLst>
          </p:cNvPr>
          <p:cNvSpPr/>
          <p:nvPr/>
        </p:nvSpPr>
        <p:spPr>
          <a:xfrm>
            <a:off x="4512408" y="1502063"/>
            <a:ext cx="4174391" cy="627668"/>
          </a:xfrm>
          <a:prstGeom prst="roundRect">
            <a:avLst>
              <a:gd name="adj" fmla="val 5706"/>
            </a:avLst>
          </a:prstGeom>
          <a:solidFill>
            <a:srgbClr val="92D050">
              <a:lumMod val="75000"/>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ES" sz="832" b="1" i="0" u="none" strike="noStrike" kern="1200" cap="none" spc="0" normalizeH="0" baseline="0" noProof="0">
              <a:ln>
                <a:noFill/>
              </a:ln>
              <a:solidFill>
                <a:srgbClr val="E7E6E6">
                  <a:lumMod val="10000"/>
                </a:srgbClr>
              </a:solidFill>
              <a:effectLst/>
              <a:uLnTx/>
              <a:uFillTx/>
              <a:latin typeface="Segoe UI" panose="020B0502040204020203" pitchFamily="34" charset="0"/>
              <a:ea typeface="+mn-ea"/>
              <a:cs typeface="Segoe UI" panose="020B0502040204020203" pitchFamily="34" charset="0"/>
            </a:endParaRPr>
          </a:p>
        </p:txBody>
      </p:sp>
      <p:sp>
        <p:nvSpPr>
          <p:cNvPr id="6" name="Rectángulo: esquinas redondeadas 5">
            <a:hlinkClick r:id="" action="ppaction://noaction"/>
            <a:extLst>
              <a:ext uri="{FF2B5EF4-FFF2-40B4-BE49-F238E27FC236}">
                <a16:creationId xmlns:a16="http://schemas.microsoft.com/office/drawing/2014/main" id="{E2C18E62-0313-29D3-D8A2-947F3CC8186E}"/>
              </a:ext>
            </a:extLst>
          </p:cNvPr>
          <p:cNvSpPr/>
          <p:nvPr/>
        </p:nvSpPr>
        <p:spPr>
          <a:xfrm>
            <a:off x="5777667" y="2178820"/>
            <a:ext cx="2909132" cy="1167270"/>
          </a:xfrm>
          <a:prstGeom prst="roundRect">
            <a:avLst>
              <a:gd name="adj" fmla="val 5706"/>
            </a:avLst>
          </a:prstGeom>
          <a:solidFill>
            <a:srgbClr val="FF921D">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ES" sz="832" b="1" i="0" u="none" strike="noStrike" kern="1200" cap="none" spc="0" normalizeH="0" baseline="0" noProof="0">
              <a:ln>
                <a:noFill/>
              </a:ln>
              <a:solidFill>
                <a:srgbClr val="E7E6E6">
                  <a:lumMod val="10000"/>
                </a:srgbClr>
              </a:solidFill>
              <a:effectLst/>
              <a:uLnTx/>
              <a:uFillTx/>
              <a:latin typeface="Segoe UI" panose="020B0502040204020203" pitchFamily="34" charset="0"/>
              <a:ea typeface="+mn-ea"/>
              <a:cs typeface="Segoe UI" panose="020B0502040204020203" pitchFamily="34" charset="0"/>
            </a:endParaRPr>
          </a:p>
        </p:txBody>
      </p:sp>
      <p:sp>
        <p:nvSpPr>
          <p:cNvPr id="7" name="Rectángulo: esquinas redondeadas 6">
            <a:extLst>
              <a:ext uri="{FF2B5EF4-FFF2-40B4-BE49-F238E27FC236}">
                <a16:creationId xmlns:a16="http://schemas.microsoft.com/office/drawing/2014/main" id="{49A35735-E17A-3AF3-6F01-56B567DEBB2E}"/>
              </a:ext>
            </a:extLst>
          </p:cNvPr>
          <p:cNvSpPr/>
          <p:nvPr/>
        </p:nvSpPr>
        <p:spPr>
          <a:xfrm>
            <a:off x="580311" y="3385073"/>
            <a:ext cx="2295716" cy="1705506"/>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CO" sz="999" b="1" i="0" u="none" strike="noStrike" kern="1200" cap="none" spc="0" normalizeH="0" baseline="0" noProof="0">
              <a:ln>
                <a:noFill/>
              </a:ln>
              <a:solidFill>
                <a:srgbClr val="000000">
                  <a:lumMod val="75000"/>
                  <a:lumOff val="25000"/>
                </a:srgbClr>
              </a:solidFill>
              <a:effectLst/>
              <a:uLnTx/>
              <a:uFillTx/>
              <a:latin typeface="Arial Rounded MT Bold" panose="020F0704030504030204" pitchFamily="34" charset="77"/>
              <a:ea typeface="+mn-ea"/>
              <a:cs typeface="+mn-cs"/>
            </a:endParaRPr>
          </a:p>
        </p:txBody>
      </p:sp>
      <p:sp>
        <p:nvSpPr>
          <p:cNvPr id="8" name="Rectángulo: esquinas redondeadas 7">
            <a:hlinkClick r:id="" action="ppaction://noaction"/>
            <a:extLst>
              <a:ext uri="{FF2B5EF4-FFF2-40B4-BE49-F238E27FC236}">
                <a16:creationId xmlns:a16="http://schemas.microsoft.com/office/drawing/2014/main" id="{08D24950-53FA-CFA9-9074-B3ED9C5009F2}"/>
              </a:ext>
            </a:extLst>
          </p:cNvPr>
          <p:cNvSpPr/>
          <p:nvPr/>
        </p:nvSpPr>
        <p:spPr>
          <a:xfrm>
            <a:off x="527864" y="401735"/>
            <a:ext cx="8158936" cy="1053298"/>
          </a:xfrm>
          <a:prstGeom prst="roundRect">
            <a:avLst>
              <a:gd name="adj" fmla="val 4214"/>
            </a:avLst>
          </a:prstGeom>
          <a:solidFill>
            <a:srgbClr val="FFCC00">
              <a:alpha val="40000"/>
            </a:srgbClr>
          </a:solidFill>
          <a:ln w="25400" cap="flat" cmpd="sng" algn="ctr">
            <a:noFill/>
            <a:prstDash val="solid"/>
          </a:ln>
          <a:effectLst>
            <a:outerShdw blurRad="44450" dist="27940" dir="5400000" algn="ctr">
              <a:srgbClr val="000000">
                <a:alpha val="32000"/>
              </a:srgbClr>
            </a:outerShdw>
          </a:effectLst>
        </p:spPr>
        <p:txBody>
          <a:bodyPr wrap="square" lIns="60828" tIns="0" rIns="60828" bIns="40552" anchor="t"/>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CO" sz="832" b="1" i="0" u="none" strike="noStrike" kern="1200" cap="none" spc="0" normalizeH="0" baseline="0" noProof="0">
              <a:ln>
                <a:noFill/>
              </a:ln>
              <a:solidFill>
                <a:srgbClr val="FFC000"/>
              </a:solidFill>
              <a:effectLst/>
              <a:uLnTx/>
              <a:uFillTx/>
              <a:latin typeface="Segoe UI" panose="020B0502040204020203" pitchFamily="34" charset="0"/>
              <a:ea typeface="+mn-ea"/>
              <a:cs typeface="Segoe UI" panose="020B0502040204020203" pitchFamily="34" charset="0"/>
            </a:endParaRPr>
          </a:p>
        </p:txBody>
      </p:sp>
      <p:sp>
        <p:nvSpPr>
          <p:cNvPr id="9" name="Rectángulo: esquinas redondeadas 8">
            <a:hlinkClick r:id="" action="ppaction://noaction"/>
            <a:extLst>
              <a:ext uri="{FF2B5EF4-FFF2-40B4-BE49-F238E27FC236}">
                <a16:creationId xmlns:a16="http://schemas.microsoft.com/office/drawing/2014/main" id="{F64A1E57-BC99-7C88-358B-8EE19238BCC2}"/>
              </a:ext>
            </a:extLst>
          </p:cNvPr>
          <p:cNvSpPr/>
          <p:nvPr/>
        </p:nvSpPr>
        <p:spPr>
          <a:xfrm>
            <a:off x="566459" y="1501516"/>
            <a:ext cx="3853925" cy="634694"/>
          </a:xfrm>
          <a:prstGeom prst="roundRect">
            <a:avLst>
              <a:gd name="adj" fmla="val 5706"/>
            </a:avLst>
          </a:prstGeom>
          <a:solidFill>
            <a:srgbClr val="92D050">
              <a:lumMod val="75000"/>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ES" sz="832" b="1" i="0" u="none" strike="noStrike" kern="1200" cap="none" spc="0" normalizeH="0" baseline="0" noProof="0">
              <a:ln>
                <a:noFill/>
              </a:ln>
              <a:solidFill>
                <a:srgbClr val="E7E6E6">
                  <a:lumMod val="10000"/>
                </a:srgbClr>
              </a:solidFill>
              <a:effectLst/>
              <a:uLnTx/>
              <a:uFillTx/>
              <a:latin typeface="Segoe UI" panose="020B0502040204020203" pitchFamily="34" charset="0"/>
              <a:ea typeface="+mn-ea"/>
              <a:cs typeface="Segoe UI" panose="020B0502040204020203" pitchFamily="34" charset="0"/>
            </a:endParaRPr>
          </a:p>
        </p:txBody>
      </p:sp>
      <p:sp>
        <p:nvSpPr>
          <p:cNvPr id="10" name="CuadroTexto 9">
            <a:extLst>
              <a:ext uri="{FF2B5EF4-FFF2-40B4-BE49-F238E27FC236}">
                <a16:creationId xmlns:a16="http://schemas.microsoft.com/office/drawing/2014/main" id="{72266C0A-E764-7844-84E9-44016952CD9A}"/>
              </a:ext>
            </a:extLst>
          </p:cNvPr>
          <p:cNvSpPr txBox="1"/>
          <p:nvPr/>
        </p:nvSpPr>
        <p:spPr>
          <a:xfrm>
            <a:off x="1780872" y="457102"/>
            <a:ext cx="5642680" cy="233961"/>
          </a:xfrm>
          <a:prstGeom prst="rect">
            <a:avLst/>
          </a:prstGeom>
          <a:noFill/>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E8309"/>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Promover el desarrollo humano sostenible con servicios públicos eficientes y de calidad para todos</a:t>
            </a:r>
            <a:endParaRPr kumimoji="0" lang="es-ES" sz="999" b="1" i="0" u="none" strike="noStrike" kern="1200" cap="none" spc="0" normalizeH="0" baseline="0" noProof="0" dirty="0">
              <a:ln>
                <a:noFill/>
              </a:ln>
              <a:solidFill>
                <a:srgbClr val="EE8309"/>
              </a:solidFill>
              <a:effectLst/>
              <a:uLnTx/>
              <a:uFillTx/>
              <a:latin typeface="Calibri Light" panose="020F0302020204030204"/>
              <a:ea typeface="+mn-ea"/>
              <a:cs typeface="Segoe UI" panose="020B0502040204020203" pitchFamily="34" charset="0"/>
            </a:endParaRPr>
          </a:p>
        </p:txBody>
      </p:sp>
      <p:sp>
        <p:nvSpPr>
          <p:cNvPr id="11" name="CuadroTexto 10">
            <a:extLst>
              <a:ext uri="{FF2B5EF4-FFF2-40B4-BE49-F238E27FC236}">
                <a16:creationId xmlns:a16="http://schemas.microsoft.com/office/drawing/2014/main" id="{D70F948D-AFC0-E440-1142-26F870910FDD}"/>
              </a:ext>
            </a:extLst>
          </p:cNvPr>
          <p:cNvSpPr txBox="1"/>
          <p:nvPr/>
        </p:nvSpPr>
        <p:spPr>
          <a:xfrm>
            <a:off x="838200" y="1549574"/>
            <a:ext cx="3559413" cy="164793"/>
          </a:xfrm>
          <a:prstGeom prst="rect">
            <a:avLst/>
          </a:prstGeom>
          <a:noFill/>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4EA72E">
                    <a:lumMod val="75000"/>
                  </a:srgbClr>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Evolucionar la experiencia del usuario y del cliente</a:t>
            </a:r>
            <a:endParaRPr kumimoji="0" lang="es-ES" sz="999" b="1" i="0" u="none" strike="noStrike" kern="1200" cap="none" spc="0" normalizeH="0" baseline="0" noProof="0" dirty="0">
              <a:ln>
                <a:noFill/>
              </a:ln>
              <a:solidFill>
                <a:srgbClr val="4EA72E">
                  <a:lumMod val="75000"/>
                </a:srgbClr>
              </a:solidFill>
              <a:effectLst/>
              <a:uLnTx/>
              <a:uFillTx/>
              <a:latin typeface="Calibri Light" panose="020F0302020204030204"/>
              <a:ea typeface="+mn-ea"/>
              <a:cs typeface="Segoe UI" panose="020B0502040204020203" pitchFamily="34" charset="0"/>
            </a:endParaRPr>
          </a:p>
        </p:txBody>
      </p:sp>
      <p:sp>
        <p:nvSpPr>
          <p:cNvPr id="12" name="CuadroTexto 11">
            <a:hlinkClick r:id="rId3" action="ppaction://hlinksldjump"/>
            <a:extLst>
              <a:ext uri="{FF2B5EF4-FFF2-40B4-BE49-F238E27FC236}">
                <a16:creationId xmlns:a16="http://schemas.microsoft.com/office/drawing/2014/main" id="{E06E3193-86A0-4491-52F4-B7956236ECEC}"/>
              </a:ext>
            </a:extLst>
          </p:cNvPr>
          <p:cNvSpPr txBox="1"/>
          <p:nvPr/>
        </p:nvSpPr>
        <p:spPr>
          <a:xfrm>
            <a:off x="681348" y="726601"/>
            <a:ext cx="1522644" cy="282499"/>
          </a:xfrm>
          <a:prstGeom prst="roundRect">
            <a:avLst/>
          </a:prstGeom>
          <a:solidFill>
            <a:srgbClr val="FFC000"/>
          </a:solidFill>
          <a:ln>
            <a:solidFill>
              <a:srgbClr val="FFC000"/>
            </a:solidFill>
          </a:ln>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alibri Light" panose="020F0302020204030204"/>
                <a:ea typeface="+mn-ea"/>
                <a:cs typeface="+mn-cs"/>
              </a:rPr>
              <a:t>Ebitda y Margen</a:t>
            </a:r>
            <a:endParaRPr kumimoji="0" lang="es-CO" sz="1100" b="1" i="0" u="none" strike="noStrike" kern="0" cap="none" spc="0" normalizeH="0" baseline="30000" noProof="0" dirty="0">
              <a:ln>
                <a:noFill/>
              </a:ln>
              <a:solidFill>
                <a:srgbClr val="000000"/>
              </a:solidFill>
              <a:effectLst/>
              <a:uLnTx/>
              <a:uFillTx/>
              <a:latin typeface="Calibri Light" panose="020F0302020204030204"/>
              <a:ea typeface="+mn-ea"/>
              <a:cs typeface="+mn-cs"/>
            </a:endParaRPr>
          </a:p>
        </p:txBody>
      </p:sp>
      <p:sp>
        <p:nvSpPr>
          <p:cNvPr id="13" name="CuadroTexto 12">
            <a:extLst>
              <a:ext uri="{FF2B5EF4-FFF2-40B4-BE49-F238E27FC236}">
                <a16:creationId xmlns:a16="http://schemas.microsoft.com/office/drawing/2014/main" id="{971F138B-0114-A928-AD5E-1D3F298BC040}"/>
              </a:ext>
            </a:extLst>
          </p:cNvPr>
          <p:cNvSpPr txBox="1"/>
          <p:nvPr/>
        </p:nvSpPr>
        <p:spPr>
          <a:xfrm>
            <a:off x="2382949" y="1086183"/>
            <a:ext cx="1522644" cy="333199"/>
          </a:xfrm>
          <a:prstGeom prst="roundRect">
            <a:avLst/>
          </a:prstGeom>
          <a:solidFill>
            <a:srgbClr val="FFC000"/>
          </a:solidFill>
          <a:ln>
            <a:solidFill>
              <a:srgbClr val="FFC000"/>
            </a:solidFill>
          </a:ln>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000" b="1" i="0" u="none" strike="noStrike" kern="0" cap="none" spc="0" normalizeH="0" baseline="0" noProof="0" dirty="0">
                <a:ln>
                  <a:noFill/>
                </a:ln>
                <a:solidFill>
                  <a:srgbClr val="000000"/>
                </a:solidFill>
                <a:effectLst/>
                <a:uLnTx/>
                <a:uFillTx/>
                <a:latin typeface="Calibri Light" panose="020F0302020204030204"/>
                <a:ea typeface="+mn-ea"/>
                <a:cs typeface="+mn-cs"/>
              </a:rPr>
              <a:t>RSCEO</a:t>
            </a:r>
          </a:p>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800" b="1" i="0" u="none" strike="noStrike" kern="0" cap="none" spc="0" normalizeH="0" baseline="0" noProof="0" dirty="0">
                <a:ln>
                  <a:noFill/>
                </a:ln>
                <a:solidFill>
                  <a:srgbClr val="000000"/>
                </a:solidFill>
                <a:effectLst/>
                <a:uLnTx/>
                <a:uFillTx/>
                <a:latin typeface="Calibri Light" panose="020F0302020204030204"/>
                <a:ea typeface="+mn-ea"/>
                <a:cs typeface="+mn-cs"/>
              </a:rPr>
              <a:t>(</a:t>
            </a:r>
            <a:r>
              <a:rPr kumimoji="0" lang="es-ES" sz="800" b="1" i="0" u="none" strike="noStrike" kern="0" cap="none" spc="0" normalizeH="0" baseline="0" noProof="0" dirty="0" err="1">
                <a:ln>
                  <a:noFill/>
                </a:ln>
                <a:solidFill>
                  <a:srgbClr val="000000"/>
                </a:solidFill>
                <a:effectLst/>
                <a:uLnTx/>
                <a:uFillTx/>
                <a:latin typeface="Calibri Light" panose="020F0302020204030204"/>
                <a:ea typeface="+mn-ea"/>
                <a:cs typeface="+mn-cs"/>
              </a:rPr>
              <a:t>Rent</a:t>
            </a:r>
            <a:r>
              <a:rPr kumimoji="0" lang="es-ES" sz="800" b="1" i="0" u="none" strike="noStrike" kern="0" cap="none" spc="0" normalizeH="0" baseline="0" noProof="0" dirty="0">
                <a:ln>
                  <a:noFill/>
                </a:ln>
                <a:solidFill>
                  <a:srgbClr val="000000"/>
                </a:solidFill>
                <a:effectLst/>
                <a:uLnTx/>
                <a:uFillTx/>
                <a:latin typeface="Calibri Light" panose="020F0302020204030204"/>
                <a:ea typeface="+mn-ea"/>
                <a:cs typeface="+mn-cs"/>
              </a:rPr>
              <a:t>. capital trabajo operativo)</a:t>
            </a:r>
            <a:endParaRPr kumimoji="0" lang="es-CO" sz="800" b="1" i="0" u="none" strike="noStrike" kern="0" cap="none" spc="0" normalizeH="0" baseline="0" noProof="0" dirty="0">
              <a:ln>
                <a:noFill/>
              </a:ln>
              <a:solidFill>
                <a:srgbClr val="000000"/>
              </a:solidFill>
              <a:effectLst/>
              <a:uLnTx/>
              <a:uFillTx/>
              <a:latin typeface="Calibri Light" panose="020F0302020204030204"/>
              <a:ea typeface="+mn-ea"/>
              <a:cs typeface="+mn-cs"/>
            </a:endParaRPr>
          </a:p>
        </p:txBody>
      </p:sp>
      <p:sp>
        <p:nvSpPr>
          <p:cNvPr id="14" name="CuadroTexto 13">
            <a:extLst>
              <a:ext uri="{FF2B5EF4-FFF2-40B4-BE49-F238E27FC236}">
                <a16:creationId xmlns:a16="http://schemas.microsoft.com/office/drawing/2014/main" id="{CDE45167-2D6A-2F06-50AC-02F5BC178062}"/>
              </a:ext>
            </a:extLst>
          </p:cNvPr>
          <p:cNvSpPr txBox="1"/>
          <p:nvPr/>
        </p:nvSpPr>
        <p:spPr>
          <a:xfrm>
            <a:off x="681348" y="1098738"/>
            <a:ext cx="1522644" cy="325006"/>
          </a:xfrm>
          <a:prstGeom prst="roundRect">
            <a:avLst/>
          </a:prstGeom>
          <a:solidFill>
            <a:srgbClr val="FFC000"/>
          </a:solidFill>
          <a:ln>
            <a:solidFill>
              <a:srgbClr val="FFC000"/>
            </a:solidFill>
          </a:ln>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alibri Light" panose="020F0302020204030204"/>
                <a:ea typeface="+mn-ea"/>
                <a:cs typeface="+mn-cs"/>
              </a:rPr>
              <a:t>Utilidad Neta y Margen</a:t>
            </a:r>
          </a:p>
        </p:txBody>
      </p:sp>
      <p:sp>
        <p:nvSpPr>
          <p:cNvPr id="15" name="CuadroTexto 14">
            <a:extLst>
              <a:ext uri="{FF2B5EF4-FFF2-40B4-BE49-F238E27FC236}">
                <a16:creationId xmlns:a16="http://schemas.microsoft.com/office/drawing/2014/main" id="{98DE1339-95DB-7C20-2102-0DB08EE1DDAD}"/>
              </a:ext>
            </a:extLst>
          </p:cNvPr>
          <p:cNvSpPr txBox="1"/>
          <p:nvPr/>
        </p:nvSpPr>
        <p:spPr>
          <a:xfrm>
            <a:off x="4572000" y="1752264"/>
            <a:ext cx="1749389" cy="310666"/>
          </a:xfrm>
          <a:prstGeom prst="roundRect">
            <a:avLst/>
          </a:prstGeom>
          <a:solidFill>
            <a:srgbClr val="77B635"/>
          </a:solidFill>
          <a:ln>
            <a:solidFill>
              <a:srgbClr val="77B635"/>
            </a:solidFill>
          </a:ln>
        </p:spPr>
        <p:txBody>
          <a:bodyPr wrap="square"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0" cap="none" spc="0" normalizeH="0" baseline="0" noProof="0" dirty="0">
                <a:ln>
                  <a:noFill/>
                </a:ln>
                <a:solidFill>
                  <a:srgbClr val="000000"/>
                </a:solidFill>
                <a:effectLst/>
                <a:uLnTx/>
                <a:uFillTx/>
                <a:latin typeface="Calibri Light" panose="020F0302020204030204"/>
                <a:ea typeface="+mn-ea"/>
                <a:cs typeface="+mn-cs"/>
              </a:rPr>
              <a:t>Clientes y usuarios SSPP</a:t>
            </a:r>
          </a:p>
        </p:txBody>
      </p:sp>
      <p:sp>
        <p:nvSpPr>
          <p:cNvPr id="16" name="CuadroTexto 15">
            <a:extLst>
              <a:ext uri="{FF2B5EF4-FFF2-40B4-BE49-F238E27FC236}">
                <a16:creationId xmlns:a16="http://schemas.microsoft.com/office/drawing/2014/main" id="{34421038-0EC5-3796-C97E-0ED03DA67D61}"/>
              </a:ext>
            </a:extLst>
          </p:cNvPr>
          <p:cNvSpPr txBox="1"/>
          <p:nvPr/>
        </p:nvSpPr>
        <p:spPr>
          <a:xfrm>
            <a:off x="5987561" y="1077456"/>
            <a:ext cx="1708639" cy="302141"/>
          </a:xfrm>
          <a:prstGeom prst="roundRect">
            <a:avLst/>
          </a:prstGeom>
          <a:solidFill>
            <a:srgbClr val="FFC000"/>
          </a:solidFill>
          <a:ln>
            <a:solidFill>
              <a:srgbClr val="FFC000"/>
            </a:solidFill>
          </a:ln>
        </p:spPr>
        <p:txBody>
          <a:bodyPr wrap="square" anchor="ctr">
            <a:noAutofit/>
          </a:bodyPr>
          <a:lstStyle>
            <a:defPPr>
              <a:defRPr lang="es-CO"/>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alibri Light" panose="020F0302020204030204"/>
                <a:ea typeface="+mn-ea"/>
                <a:cs typeface="+mn-cs"/>
              </a:rPr>
              <a:t>Liquidez</a:t>
            </a:r>
          </a:p>
        </p:txBody>
      </p:sp>
      <p:sp>
        <p:nvSpPr>
          <p:cNvPr id="17" name="CuadroTexto 16">
            <a:extLst>
              <a:ext uri="{FF2B5EF4-FFF2-40B4-BE49-F238E27FC236}">
                <a16:creationId xmlns:a16="http://schemas.microsoft.com/office/drawing/2014/main" id="{700B3F6D-E748-CA4F-E5CE-CB9A6792883E}"/>
              </a:ext>
            </a:extLst>
          </p:cNvPr>
          <p:cNvSpPr txBox="1"/>
          <p:nvPr/>
        </p:nvSpPr>
        <p:spPr>
          <a:xfrm>
            <a:off x="5973928" y="702146"/>
            <a:ext cx="1708639" cy="296843"/>
          </a:xfrm>
          <a:prstGeom prst="roundRect">
            <a:avLst/>
          </a:prstGeom>
          <a:solidFill>
            <a:srgbClr val="FFC000"/>
          </a:solidFill>
          <a:ln>
            <a:solidFill>
              <a:srgbClr val="FFC000"/>
            </a:solidFill>
          </a:ln>
        </p:spPr>
        <p:txBody>
          <a:bodyPr wrap="square" anchor="ctr">
            <a:noAutofit/>
          </a:bodyPr>
          <a:lstStyle>
            <a:defPPr>
              <a:defRPr lang="es-ES"/>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srgbClr val="000000"/>
                </a:solidFill>
                <a:effectLst/>
                <a:uLnTx/>
                <a:uFillTx/>
                <a:latin typeface="Calibri Light" panose="020F0302020204030204"/>
                <a:ea typeface="+mn-ea"/>
                <a:cs typeface="+mn-cs"/>
              </a:rPr>
              <a:t>Cobertura universal sostenible</a:t>
            </a:r>
          </a:p>
        </p:txBody>
      </p:sp>
      <p:sp>
        <p:nvSpPr>
          <p:cNvPr id="18" name="CuadroTexto 17">
            <a:extLst>
              <a:ext uri="{FF2B5EF4-FFF2-40B4-BE49-F238E27FC236}">
                <a16:creationId xmlns:a16="http://schemas.microsoft.com/office/drawing/2014/main" id="{33D0AF08-E4D6-2B58-03CE-5290BDCB84BE}"/>
              </a:ext>
            </a:extLst>
          </p:cNvPr>
          <p:cNvSpPr txBox="1"/>
          <p:nvPr/>
        </p:nvSpPr>
        <p:spPr>
          <a:xfrm>
            <a:off x="2362200" y="716490"/>
            <a:ext cx="1522644" cy="282499"/>
          </a:xfrm>
          <a:prstGeom prst="roundRect">
            <a:avLst/>
          </a:prstGeom>
          <a:solidFill>
            <a:srgbClr val="FFC000"/>
          </a:solidFill>
          <a:ln>
            <a:solidFill>
              <a:srgbClr val="FFC000"/>
            </a:solidFill>
          </a:ln>
        </p:spPr>
        <p:txBody>
          <a:bodyPr wrap="square" anchor="ctr">
            <a:noAutofit/>
          </a:bodyPr>
          <a:lstStyle>
            <a:defPPr>
              <a:defRPr lang="es-CO"/>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err="1">
                <a:ln>
                  <a:noFill/>
                </a:ln>
                <a:solidFill>
                  <a:srgbClr val="000000"/>
                </a:solidFill>
                <a:effectLst/>
                <a:uLnTx/>
                <a:uFillTx/>
                <a:latin typeface="Calibri Light" panose="020F0302020204030204"/>
                <a:ea typeface="+mn-ea"/>
                <a:cs typeface="+mn-cs"/>
              </a:rPr>
              <a:t>Renppe</a:t>
            </a:r>
            <a:endParaRPr kumimoji="0" lang="es-CO" sz="1100" b="1" i="0" u="none" strike="noStrike" kern="0" cap="none" spc="0" normalizeH="0" baseline="0" noProof="0" dirty="0">
              <a:ln>
                <a:noFill/>
              </a:ln>
              <a:solidFill>
                <a:srgbClr val="000000"/>
              </a:solidFill>
              <a:effectLst/>
              <a:uLnTx/>
              <a:uFillTx/>
              <a:latin typeface="Calibri Light" panose="020F0302020204030204"/>
              <a:ea typeface="+mn-ea"/>
              <a:cs typeface="+mn-cs"/>
            </a:endParaRPr>
          </a:p>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000" b="1" i="0" u="none" strike="noStrike" kern="0" cap="none" spc="0" normalizeH="0" baseline="0" noProof="0" dirty="0">
                <a:ln>
                  <a:noFill/>
                </a:ln>
                <a:solidFill>
                  <a:srgbClr val="000000"/>
                </a:solidFill>
                <a:effectLst/>
                <a:uLnTx/>
                <a:uFillTx/>
                <a:latin typeface="Calibri Light" panose="020F0302020204030204"/>
                <a:ea typeface="+mn-ea"/>
                <a:cs typeface="+mn-cs"/>
              </a:rPr>
              <a:t>(</a:t>
            </a:r>
            <a:r>
              <a:rPr kumimoji="0" lang="es-CO" sz="800" b="1" i="0" u="none" strike="noStrike" kern="0" cap="none" spc="0" normalizeH="0" baseline="0" noProof="0" dirty="0" err="1">
                <a:ln>
                  <a:noFill/>
                </a:ln>
                <a:solidFill>
                  <a:srgbClr val="000000"/>
                </a:solidFill>
                <a:effectLst/>
                <a:uLnTx/>
                <a:uFillTx/>
                <a:latin typeface="Calibri Light" panose="020F0302020204030204"/>
                <a:ea typeface="+mn-ea"/>
                <a:cs typeface="+mn-cs"/>
              </a:rPr>
              <a:t>Rent</a:t>
            </a:r>
            <a:r>
              <a:rPr kumimoji="0" lang="es-CO" sz="800" b="1" i="0" u="none" strike="noStrike" kern="0" cap="none" spc="0" normalizeH="0" baseline="0" noProof="0" dirty="0">
                <a:ln>
                  <a:noFill/>
                </a:ln>
                <a:solidFill>
                  <a:srgbClr val="000000"/>
                </a:solidFill>
                <a:effectLst/>
                <a:uLnTx/>
                <a:uFillTx/>
                <a:latin typeface="Calibri Light" panose="020F0302020204030204"/>
                <a:ea typeface="+mn-ea"/>
                <a:cs typeface="+mn-cs"/>
              </a:rPr>
              <a:t>. </a:t>
            </a:r>
            <a:r>
              <a:rPr kumimoji="0" lang="es-CO" sz="800" b="1" i="0" u="none" strike="noStrike" kern="0" cap="none" spc="0" normalizeH="0" baseline="0" noProof="0" dirty="0" err="1">
                <a:ln>
                  <a:noFill/>
                </a:ln>
                <a:solidFill>
                  <a:srgbClr val="000000"/>
                </a:solidFill>
                <a:effectLst/>
                <a:uLnTx/>
                <a:uFillTx/>
                <a:latin typeface="Calibri Light" panose="020F0302020204030204"/>
                <a:ea typeface="+mn-ea"/>
                <a:cs typeface="+mn-cs"/>
              </a:rPr>
              <a:t>Prop.plantas</a:t>
            </a:r>
            <a:r>
              <a:rPr kumimoji="0" lang="es-CO" sz="800" b="1" i="0" u="none" strike="noStrike" kern="0" cap="none" spc="0" normalizeH="0" baseline="0" noProof="0" dirty="0">
                <a:ln>
                  <a:noFill/>
                </a:ln>
                <a:solidFill>
                  <a:srgbClr val="000000"/>
                </a:solidFill>
                <a:effectLst/>
                <a:uLnTx/>
                <a:uFillTx/>
                <a:latin typeface="Calibri Light" panose="020F0302020204030204"/>
                <a:ea typeface="+mn-ea"/>
                <a:cs typeface="+mn-cs"/>
              </a:rPr>
              <a:t> y equipos</a:t>
            </a:r>
            <a:r>
              <a:rPr kumimoji="0" lang="es-CO" sz="1000" b="1" i="0" u="none" strike="noStrike" kern="0" cap="none" spc="0" normalizeH="0" baseline="0" noProof="0" dirty="0">
                <a:ln>
                  <a:noFill/>
                </a:ln>
                <a:solidFill>
                  <a:srgbClr val="000000"/>
                </a:solidFill>
                <a:effectLst/>
                <a:uLnTx/>
                <a:uFillTx/>
                <a:latin typeface="Calibri Light" panose="020F0302020204030204"/>
                <a:ea typeface="+mn-ea"/>
                <a:cs typeface="+mn-cs"/>
              </a:rPr>
              <a:t>)</a:t>
            </a:r>
          </a:p>
        </p:txBody>
      </p:sp>
      <p:sp>
        <p:nvSpPr>
          <p:cNvPr id="19" name="CuadroTexto 18">
            <a:extLst>
              <a:ext uri="{FF2B5EF4-FFF2-40B4-BE49-F238E27FC236}">
                <a16:creationId xmlns:a16="http://schemas.microsoft.com/office/drawing/2014/main" id="{307CF242-8D9C-D538-2888-4E83A357673B}"/>
              </a:ext>
            </a:extLst>
          </p:cNvPr>
          <p:cNvSpPr txBox="1"/>
          <p:nvPr/>
        </p:nvSpPr>
        <p:spPr>
          <a:xfrm>
            <a:off x="5938028" y="2839267"/>
            <a:ext cx="1139977" cy="241869"/>
          </a:xfrm>
          <a:prstGeom prst="roundRect">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Protección hídrica</a:t>
            </a:r>
          </a:p>
        </p:txBody>
      </p:sp>
      <p:sp>
        <p:nvSpPr>
          <p:cNvPr id="20" name="34 Pentágono">
            <a:hlinkClick r:id="" action="ppaction://noaction"/>
            <a:extLst>
              <a:ext uri="{FF2B5EF4-FFF2-40B4-BE49-F238E27FC236}">
                <a16:creationId xmlns:a16="http://schemas.microsoft.com/office/drawing/2014/main" id="{844DADE7-E4FD-A8FD-50BC-5E452022FE3D}"/>
              </a:ext>
            </a:extLst>
          </p:cNvPr>
          <p:cNvSpPr/>
          <p:nvPr/>
        </p:nvSpPr>
        <p:spPr>
          <a:xfrm rot="16200000">
            <a:off x="-317252" y="755404"/>
            <a:ext cx="1162369" cy="375462"/>
          </a:xfrm>
          <a:prstGeom prst="homePlate">
            <a:avLst>
              <a:gd name="adj" fmla="val 17677"/>
            </a:avLst>
          </a:prstGeom>
          <a:solidFill>
            <a:srgbClr val="FFC000"/>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mn-ea"/>
                <a:cs typeface="Segoe UI" panose="020B0502040204020203" pitchFamily="34" charset="0"/>
              </a:rPr>
              <a:t>Generación de Valor</a:t>
            </a:r>
            <a:endParaRPr kumimoji="0" lang="es-CO"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mn-ea"/>
              <a:cs typeface="Segoe UI" panose="020B0502040204020203" pitchFamily="34" charset="0"/>
            </a:endParaRPr>
          </a:p>
        </p:txBody>
      </p:sp>
      <p:sp>
        <p:nvSpPr>
          <p:cNvPr id="21" name="35 Pentágono">
            <a:hlinkClick r:id="" action="ppaction://noaction"/>
            <a:extLst>
              <a:ext uri="{FF2B5EF4-FFF2-40B4-BE49-F238E27FC236}">
                <a16:creationId xmlns:a16="http://schemas.microsoft.com/office/drawing/2014/main" id="{CF8A2DE0-D10E-3135-D7F1-89A88D103D1C}"/>
              </a:ext>
            </a:extLst>
          </p:cNvPr>
          <p:cNvSpPr/>
          <p:nvPr/>
        </p:nvSpPr>
        <p:spPr>
          <a:xfrm rot="16200000">
            <a:off x="-91995" y="1626182"/>
            <a:ext cx="711854" cy="375462"/>
          </a:xfrm>
          <a:prstGeom prst="homePlate">
            <a:avLst>
              <a:gd name="adj" fmla="val 17677"/>
            </a:avLst>
          </a:prstGeom>
          <a:solidFill>
            <a:srgbClr val="92D050">
              <a:lumMod val="75000"/>
            </a:srgbClr>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mn-ea"/>
                <a:cs typeface="Segoe UI" panose="020B0502040204020203" pitchFamily="34" charset="0"/>
              </a:rPr>
              <a:t>Clientes y Mercados</a:t>
            </a:r>
            <a:endParaRPr kumimoji="0" lang="es-CO"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mn-ea"/>
              <a:cs typeface="Segoe UI" panose="020B0502040204020203" pitchFamily="34" charset="0"/>
            </a:endParaRPr>
          </a:p>
        </p:txBody>
      </p:sp>
      <p:sp>
        <p:nvSpPr>
          <p:cNvPr id="22" name="33 Pentágono">
            <a:hlinkClick r:id="" action="ppaction://noaction"/>
            <a:extLst>
              <a:ext uri="{FF2B5EF4-FFF2-40B4-BE49-F238E27FC236}">
                <a16:creationId xmlns:a16="http://schemas.microsoft.com/office/drawing/2014/main" id="{DA69149D-C662-566D-9CE7-436DF2B1DB5F}"/>
              </a:ext>
            </a:extLst>
          </p:cNvPr>
          <p:cNvSpPr/>
          <p:nvPr/>
        </p:nvSpPr>
        <p:spPr>
          <a:xfrm rot="16200000">
            <a:off x="-388411" y="2576971"/>
            <a:ext cx="1304687" cy="375463"/>
          </a:xfrm>
          <a:prstGeom prst="homePlate">
            <a:avLst>
              <a:gd name="adj" fmla="val 17677"/>
            </a:avLst>
          </a:prstGeom>
          <a:solidFill>
            <a:srgbClr val="F18917"/>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Times New Roman" panose="02020603050405020304" pitchFamily="18" charset="0"/>
                <a:cs typeface="Segoe UI" panose="020B0502040204020203" pitchFamily="34" charset="0"/>
              </a:rPr>
              <a:t>Operaciones</a:t>
            </a:r>
          </a:p>
        </p:txBody>
      </p:sp>
      <p:sp>
        <p:nvSpPr>
          <p:cNvPr id="23" name="32 Pentágono">
            <a:hlinkClick r:id="" action="ppaction://noaction"/>
            <a:extLst>
              <a:ext uri="{FF2B5EF4-FFF2-40B4-BE49-F238E27FC236}">
                <a16:creationId xmlns:a16="http://schemas.microsoft.com/office/drawing/2014/main" id="{5F5802DA-E219-AD83-DE3B-3C4529C5284C}"/>
              </a:ext>
            </a:extLst>
          </p:cNvPr>
          <p:cNvSpPr/>
          <p:nvPr/>
        </p:nvSpPr>
        <p:spPr>
          <a:xfrm rot="16200000">
            <a:off x="-560284" y="3984902"/>
            <a:ext cx="1658500" cy="375462"/>
          </a:xfrm>
          <a:prstGeom prst="homePlate">
            <a:avLst>
              <a:gd name="adj" fmla="val 17677"/>
            </a:avLst>
          </a:prstGeom>
          <a:solidFill>
            <a:srgbClr val="00B0F0"/>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Times New Roman" panose="02020603050405020304" pitchFamily="18" charset="0"/>
                <a:cs typeface="Segoe UI" panose="020B0502040204020203" pitchFamily="34" charset="0"/>
              </a:rPr>
              <a:t>Aprendizaje </a:t>
            </a:r>
          </a:p>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Times New Roman" panose="02020603050405020304" pitchFamily="18" charset="0"/>
                <a:cs typeface="Segoe UI" panose="020B0502040204020203" pitchFamily="34" charset="0"/>
              </a:rPr>
              <a:t>Y desarrollo</a:t>
            </a:r>
          </a:p>
        </p:txBody>
      </p:sp>
      <p:sp>
        <p:nvSpPr>
          <p:cNvPr id="24" name="Rectángulo: esquinas redondeadas 23">
            <a:extLst>
              <a:ext uri="{FF2B5EF4-FFF2-40B4-BE49-F238E27FC236}">
                <a16:creationId xmlns:a16="http://schemas.microsoft.com/office/drawing/2014/main" id="{3B3BB9CC-FA0E-5C6C-D7D4-2571AEF21FCA}"/>
              </a:ext>
            </a:extLst>
          </p:cNvPr>
          <p:cNvSpPr/>
          <p:nvPr/>
        </p:nvSpPr>
        <p:spPr>
          <a:xfrm>
            <a:off x="6324600" y="3417045"/>
            <a:ext cx="2362199" cy="1669306"/>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CO" sz="999" b="1" i="0" u="none" strike="noStrike" kern="1200" cap="none" spc="0" normalizeH="0" baseline="0" noProof="0">
              <a:ln>
                <a:noFill/>
              </a:ln>
              <a:solidFill>
                <a:srgbClr val="000000">
                  <a:lumMod val="75000"/>
                  <a:lumOff val="25000"/>
                </a:srgbClr>
              </a:solidFill>
              <a:effectLst/>
              <a:uLnTx/>
              <a:uFillTx/>
              <a:latin typeface="Arial Rounded MT Bold" panose="020F0704030504030204" pitchFamily="34" charset="77"/>
              <a:ea typeface="+mn-ea"/>
              <a:cs typeface="+mn-cs"/>
            </a:endParaRPr>
          </a:p>
        </p:txBody>
      </p:sp>
      <p:sp>
        <p:nvSpPr>
          <p:cNvPr id="25" name="CuadroTexto 24">
            <a:extLst>
              <a:ext uri="{FF2B5EF4-FFF2-40B4-BE49-F238E27FC236}">
                <a16:creationId xmlns:a16="http://schemas.microsoft.com/office/drawing/2014/main" id="{E154CDDF-3608-73C1-A5F9-D6758263ADC3}"/>
              </a:ext>
            </a:extLst>
          </p:cNvPr>
          <p:cNvSpPr txBox="1"/>
          <p:nvPr/>
        </p:nvSpPr>
        <p:spPr>
          <a:xfrm>
            <a:off x="6172767" y="3501971"/>
            <a:ext cx="2390922" cy="199872"/>
          </a:xfrm>
          <a:prstGeom prst="rect">
            <a:avLst/>
          </a:prstGeom>
          <a:noFill/>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4">
                    <a:lumMod val="75000"/>
                  </a:schemeClr>
                </a:solidFill>
                <a:effectLst/>
                <a:uLnTx/>
                <a:uFillTx/>
                <a:latin typeface="Calibri Light" panose="020F0302020204030204"/>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Dar solidez al gobierno corporativo</a:t>
            </a:r>
            <a:endParaRPr kumimoji="0" lang="es-ES" sz="999" b="1" i="0" u="none" strike="noStrike" kern="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endParaRPr>
          </a:p>
        </p:txBody>
      </p:sp>
      <p:sp>
        <p:nvSpPr>
          <p:cNvPr id="26" name="CuadroTexto 25">
            <a:extLst>
              <a:ext uri="{FF2B5EF4-FFF2-40B4-BE49-F238E27FC236}">
                <a16:creationId xmlns:a16="http://schemas.microsoft.com/office/drawing/2014/main" id="{27A8858C-5D6C-140A-322D-446D2D8BA3AD}"/>
              </a:ext>
            </a:extLst>
          </p:cNvPr>
          <p:cNvSpPr txBox="1"/>
          <p:nvPr/>
        </p:nvSpPr>
        <p:spPr>
          <a:xfrm>
            <a:off x="653434" y="3795179"/>
            <a:ext cx="2007707" cy="282443"/>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lIns="20276" tIns="20276" rIns="20276" bIns="20276"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M</a:t>
            </a:r>
            <a:r>
              <a:rPr kumimoji="0" lang="es-CO" sz="999" b="1" i="0" u="none" strike="noStrike" kern="1200" cap="none" spc="0" normalizeH="0" baseline="0" noProof="0" dirty="0" err="1">
                <a:ln>
                  <a:noFill/>
                </a:ln>
                <a:solidFill>
                  <a:srgbClr val="E7E6E6">
                    <a:lumMod val="10000"/>
                  </a:srgbClr>
                </a:solidFill>
                <a:effectLst/>
                <a:uLnTx/>
                <a:uFillTx/>
                <a:latin typeface="Calibri Light" panose="020F0302020204030204"/>
                <a:ea typeface="+mn-ea"/>
                <a:cs typeface="Segoe UI" panose="020B0502040204020203" pitchFamily="34" charset="0"/>
              </a:rPr>
              <a:t>adurez</a:t>
            </a:r>
            <a:r>
              <a:rPr kumimoji="0" lang="es-CO"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 sistema de capacidades</a:t>
            </a:r>
          </a:p>
        </p:txBody>
      </p:sp>
      <p:sp>
        <p:nvSpPr>
          <p:cNvPr id="27" name="CuadroTexto 26">
            <a:extLst>
              <a:ext uri="{FF2B5EF4-FFF2-40B4-BE49-F238E27FC236}">
                <a16:creationId xmlns:a16="http://schemas.microsoft.com/office/drawing/2014/main" id="{4B82E4F2-F30B-FC03-0A10-BA97E615F328}"/>
              </a:ext>
            </a:extLst>
          </p:cNvPr>
          <p:cNvSpPr txBox="1"/>
          <p:nvPr/>
        </p:nvSpPr>
        <p:spPr>
          <a:xfrm>
            <a:off x="4635434" y="1503774"/>
            <a:ext cx="3746565" cy="290049"/>
          </a:xfrm>
          <a:prstGeom prst="rect">
            <a:avLst/>
          </a:prstGeom>
          <a:noFill/>
        </p:spPr>
        <p:txBody>
          <a:bodyPr wrap="square"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1">
                    <a:lumMod val="60000"/>
                    <a:lumOff val="40000"/>
                  </a:schemeClr>
                </a:solidFill>
                <a:effectLst/>
                <a:uLnTx/>
                <a:uFillTx/>
                <a:latin typeface="+mj-lt"/>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4EA72E">
                    <a:lumMod val="75000"/>
                  </a:srgbClr>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Crecer sosteniblemente en usuarios, clientes y mercados</a:t>
            </a:r>
            <a:endParaRPr kumimoji="0" lang="es-ES" sz="999" b="1" i="0" u="none" strike="noStrike" kern="1200" cap="none" spc="0" normalizeH="0" baseline="0" noProof="0" dirty="0">
              <a:ln>
                <a:noFill/>
              </a:ln>
              <a:solidFill>
                <a:srgbClr val="4EA72E">
                  <a:lumMod val="75000"/>
                </a:srgbClr>
              </a:solidFill>
              <a:effectLst/>
              <a:uLnTx/>
              <a:uFillTx/>
              <a:latin typeface="Calibri Light" panose="020F0302020204030204"/>
              <a:ea typeface="+mn-ea"/>
              <a:cs typeface="Segoe UI" panose="020B0502040204020203" pitchFamily="34" charset="0"/>
            </a:endParaRPr>
          </a:p>
        </p:txBody>
      </p:sp>
      <p:sp>
        <p:nvSpPr>
          <p:cNvPr id="28" name="CuadroTexto 27">
            <a:extLst>
              <a:ext uri="{FF2B5EF4-FFF2-40B4-BE49-F238E27FC236}">
                <a16:creationId xmlns:a16="http://schemas.microsoft.com/office/drawing/2014/main" id="{63578E94-5145-6DA5-B4AA-49911C16C515}"/>
              </a:ext>
            </a:extLst>
          </p:cNvPr>
          <p:cNvSpPr txBox="1"/>
          <p:nvPr/>
        </p:nvSpPr>
        <p:spPr>
          <a:xfrm>
            <a:off x="5973928" y="2169840"/>
            <a:ext cx="2589761" cy="399853"/>
          </a:xfrm>
          <a:prstGeom prst="rect">
            <a:avLst/>
          </a:prstGeom>
          <a:noFill/>
        </p:spPr>
        <p:txBody>
          <a:bodyPr wrap="square">
            <a:sp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97132">
                    <a:lumMod val="75000"/>
                  </a:srgbClr>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Fortalecer las operaciones con criterios de sostenibilidad</a:t>
            </a:r>
            <a:endParaRPr kumimoji="0" lang="es-ES" sz="999" b="1" i="0" u="none" strike="noStrike" kern="1200" cap="none" spc="0" normalizeH="0" baseline="0" noProof="0" dirty="0">
              <a:ln>
                <a:noFill/>
              </a:ln>
              <a:solidFill>
                <a:srgbClr val="E97132">
                  <a:lumMod val="75000"/>
                </a:srgbClr>
              </a:solidFill>
              <a:effectLst/>
              <a:uLnTx/>
              <a:uFillTx/>
              <a:latin typeface="Calibri Light" panose="020F0302020204030204"/>
              <a:ea typeface="+mn-ea"/>
              <a:cs typeface="Segoe UI" panose="020B0502040204020203" pitchFamily="34" charset="0"/>
            </a:endParaRPr>
          </a:p>
        </p:txBody>
      </p:sp>
      <p:sp>
        <p:nvSpPr>
          <p:cNvPr id="29" name="CuadroTexto 28">
            <a:extLst>
              <a:ext uri="{FF2B5EF4-FFF2-40B4-BE49-F238E27FC236}">
                <a16:creationId xmlns:a16="http://schemas.microsoft.com/office/drawing/2014/main" id="{42FC2264-B0D9-4F32-CDED-91C84104BDB1}"/>
              </a:ext>
            </a:extLst>
          </p:cNvPr>
          <p:cNvSpPr txBox="1"/>
          <p:nvPr/>
        </p:nvSpPr>
        <p:spPr>
          <a:xfrm>
            <a:off x="5938028" y="2550449"/>
            <a:ext cx="1139977" cy="227477"/>
          </a:xfrm>
          <a:prstGeom prst="roundRect">
            <a:avLst>
              <a:gd name="adj" fmla="val 10019"/>
            </a:avLst>
          </a:prstGeom>
          <a:solidFill>
            <a:srgbClr val="FF921D"/>
          </a:solidFill>
          <a:ln>
            <a:solidFill>
              <a:srgbClr val="FF921D"/>
            </a:solidFill>
          </a:ln>
        </p:spPr>
        <p:txBody>
          <a:bodyPr wrap="square" lIns="0" tIns="0" rIns="0" bIns="0" anchor="ctr">
            <a:noAutofit/>
          </a:bodyPr>
          <a:lstStyle>
            <a:defPPr>
              <a:defRPr lang="es-CO"/>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749" b="1" i="0" u="none" strike="noStrike" kern="0" cap="none" spc="0" normalizeH="0" baseline="0" noProof="0" dirty="0">
                <a:ln>
                  <a:noFill/>
                </a:ln>
                <a:solidFill>
                  <a:srgbClr val="000000"/>
                </a:solidFill>
                <a:effectLst/>
                <a:uLnTx/>
                <a:uFillTx/>
                <a:latin typeface="Calibri Light" panose="020F0302020204030204"/>
                <a:ea typeface="+mn-ea"/>
                <a:cs typeface="+mn-cs"/>
              </a:rPr>
              <a:t>Carbono neutralidad</a:t>
            </a:r>
          </a:p>
        </p:txBody>
      </p:sp>
      <p:sp>
        <p:nvSpPr>
          <p:cNvPr id="30" name="CuadroTexto 29">
            <a:extLst>
              <a:ext uri="{FF2B5EF4-FFF2-40B4-BE49-F238E27FC236}">
                <a16:creationId xmlns:a16="http://schemas.microsoft.com/office/drawing/2014/main" id="{274CB4E2-57E1-1CDD-388E-95B8F54D8AF9}"/>
              </a:ext>
            </a:extLst>
          </p:cNvPr>
          <p:cNvSpPr txBox="1"/>
          <p:nvPr/>
        </p:nvSpPr>
        <p:spPr>
          <a:xfrm>
            <a:off x="1295400" y="1816800"/>
            <a:ext cx="2737555" cy="232358"/>
          </a:xfrm>
          <a:prstGeom prst="roundRect">
            <a:avLst/>
          </a:prstGeom>
          <a:solidFill>
            <a:srgbClr val="77B635"/>
          </a:solidFill>
          <a:ln>
            <a:solidFill>
              <a:srgbClr val="77B635"/>
            </a:solidFill>
          </a:ln>
        </p:spPr>
        <p:txBody>
          <a:bodyPr wrap="square" anchor="ctr">
            <a:noAutofit/>
          </a:bodyPr>
          <a:lstStyle>
            <a:defPPr>
              <a:defRPr lang="es-CO"/>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0" cap="none" spc="0" normalizeH="0" baseline="0" noProof="0" dirty="0">
                <a:ln>
                  <a:noFill/>
                </a:ln>
                <a:solidFill>
                  <a:srgbClr val="000000"/>
                </a:solidFill>
                <a:effectLst/>
                <a:uLnTx/>
                <a:uFillTx/>
                <a:latin typeface="Calibri Light" panose="020F0302020204030204"/>
                <a:ea typeface="+mn-ea"/>
                <a:cs typeface="+mn-cs"/>
              </a:rPr>
              <a:t>CX </a:t>
            </a:r>
            <a:r>
              <a:rPr kumimoji="0" lang="es-CO" sz="999" b="1" i="0" u="none" strike="noStrike" kern="0" cap="none" spc="0" normalizeH="0" baseline="0" noProof="0" dirty="0" err="1">
                <a:ln>
                  <a:noFill/>
                </a:ln>
                <a:solidFill>
                  <a:srgbClr val="000000"/>
                </a:solidFill>
                <a:effectLst/>
                <a:uLnTx/>
                <a:uFillTx/>
                <a:latin typeface="Calibri Light" panose="020F0302020204030204"/>
                <a:ea typeface="+mn-ea"/>
                <a:cs typeface="+mn-cs"/>
              </a:rPr>
              <a:t>Forces</a:t>
            </a:r>
            <a:r>
              <a:rPr kumimoji="0" lang="es-CO" sz="999" b="1" i="0" u="none" strike="noStrike" kern="0" cap="none" spc="0" normalizeH="0" baseline="0" noProof="0" dirty="0">
                <a:ln>
                  <a:noFill/>
                </a:ln>
                <a:solidFill>
                  <a:srgbClr val="000000"/>
                </a:solidFill>
                <a:effectLst/>
                <a:uLnTx/>
                <a:uFillTx/>
                <a:latin typeface="Calibri Light" panose="020F0302020204030204"/>
                <a:ea typeface="+mn-ea"/>
                <a:cs typeface="+mn-cs"/>
              </a:rPr>
              <a:t> (Experiencia Emocional)</a:t>
            </a:r>
          </a:p>
        </p:txBody>
      </p:sp>
      <p:sp>
        <p:nvSpPr>
          <p:cNvPr id="31" name="Rectángulo: esquinas redondeadas 30">
            <a:extLst>
              <a:ext uri="{FF2B5EF4-FFF2-40B4-BE49-F238E27FC236}">
                <a16:creationId xmlns:a16="http://schemas.microsoft.com/office/drawing/2014/main" id="{67FD4D7B-BBFB-F0AA-671B-92D1D5C54429}"/>
              </a:ext>
            </a:extLst>
          </p:cNvPr>
          <p:cNvSpPr/>
          <p:nvPr/>
        </p:nvSpPr>
        <p:spPr>
          <a:xfrm>
            <a:off x="2956888" y="3417045"/>
            <a:ext cx="3238683" cy="521881"/>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CO" sz="999" b="1" i="0" u="none" strike="noStrike" kern="1200" cap="none" spc="0" normalizeH="0" baseline="0" noProof="0">
              <a:ln>
                <a:noFill/>
              </a:ln>
              <a:solidFill>
                <a:srgbClr val="000000">
                  <a:lumMod val="75000"/>
                  <a:lumOff val="25000"/>
                </a:srgbClr>
              </a:solidFill>
              <a:effectLst/>
              <a:uLnTx/>
              <a:uFillTx/>
              <a:latin typeface="Arial Rounded MT Bold" panose="020F0704030504030204" pitchFamily="34" charset="77"/>
              <a:ea typeface="+mn-ea"/>
              <a:cs typeface="+mn-cs"/>
            </a:endParaRPr>
          </a:p>
        </p:txBody>
      </p:sp>
      <p:sp>
        <p:nvSpPr>
          <p:cNvPr id="32" name="CuadroTexto 31">
            <a:extLst>
              <a:ext uri="{FF2B5EF4-FFF2-40B4-BE49-F238E27FC236}">
                <a16:creationId xmlns:a16="http://schemas.microsoft.com/office/drawing/2014/main" id="{EC9BB40B-AF4E-3B1C-BBB9-E58E328749FD}"/>
              </a:ext>
            </a:extLst>
          </p:cNvPr>
          <p:cNvSpPr txBox="1"/>
          <p:nvPr/>
        </p:nvSpPr>
        <p:spPr>
          <a:xfrm>
            <a:off x="3734705" y="3406818"/>
            <a:ext cx="2042555" cy="207272"/>
          </a:xfrm>
          <a:prstGeom prst="rect">
            <a:avLst/>
          </a:prstGeom>
          <a:noFill/>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4">
                    <a:lumMod val="75000"/>
                  </a:schemeClr>
                </a:solidFill>
                <a:effectLst/>
                <a:uLnTx/>
                <a:uFillTx/>
                <a:latin typeface="Calibri Light" panose="020F0302020204030204"/>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Mejorar la  experiencia de nuestra gente</a:t>
            </a:r>
            <a:endParaRPr kumimoji="0" lang="es-ES" sz="999" b="1" i="0" u="none" strike="noStrike" kern="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endParaRPr>
          </a:p>
        </p:txBody>
      </p:sp>
      <p:sp>
        <p:nvSpPr>
          <p:cNvPr id="33" name="Rectángulo: esquinas redondeadas 32">
            <a:extLst>
              <a:ext uri="{FF2B5EF4-FFF2-40B4-BE49-F238E27FC236}">
                <a16:creationId xmlns:a16="http://schemas.microsoft.com/office/drawing/2014/main" id="{0F2FB390-A976-9AD7-5D44-4335BE64150C}"/>
              </a:ext>
            </a:extLst>
          </p:cNvPr>
          <p:cNvSpPr/>
          <p:nvPr/>
        </p:nvSpPr>
        <p:spPr>
          <a:xfrm>
            <a:off x="2956889" y="3938927"/>
            <a:ext cx="3238682" cy="1147424"/>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CO" sz="999" b="1" i="0" u="none" strike="noStrike" kern="1200" cap="none" spc="0" normalizeH="0" baseline="0" noProof="0">
              <a:ln>
                <a:noFill/>
              </a:ln>
              <a:solidFill>
                <a:srgbClr val="000000">
                  <a:lumMod val="75000"/>
                  <a:lumOff val="25000"/>
                </a:srgbClr>
              </a:solidFill>
              <a:effectLst/>
              <a:uLnTx/>
              <a:uFillTx/>
              <a:latin typeface="Arial Rounded MT Bold" panose="020F0704030504030204" pitchFamily="34" charset="77"/>
              <a:ea typeface="+mn-ea"/>
              <a:cs typeface="+mn-cs"/>
            </a:endParaRPr>
          </a:p>
        </p:txBody>
      </p:sp>
      <p:sp>
        <p:nvSpPr>
          <p:cNvPr id="34" name="CuadroTexto 33">
            <a:extLst>
              <a:ext uri="{FF2B5EF4-FFF2-40B4-BE49-F238E27FC236}">
                <a16:creationId xmlns:a16="http://schemas.microsoft.com/office/drawing/2014/main" id="{1F97AE05-6F68-8B03-0696-89C2412E4365}"/>
              </a:ext>
            </a:extLst>
          </p:cNvPr>
          <p:cNvSpPr txBox="1"/>
          <p:nvPr/>
        </p:nvSpPr>
        <p:spPr>
          <a:xfrm>
            <a:off x="3101415" y="3946013"/>
            <a:ext cx="2549148" cy="230331"/>
          </a:xfrm>
          <a:prstGeom prst="rect">
            <a:avLst/>
          </a:prstGeom>
          <a:noFill/>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4">
                    <a:lumMod val="75000"/>
                  </a:schemeClr>
                </a:solidFill>
                <a:effectLst/>
                <a:uLnTx/>
                <a:uFillTx/>
                <a:latin typeface="Calibri Light" panose="020F0302020204030204"/>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Aprovechar la diversidad generacional</a:t>
            </a:r>
            <a:endParaRPr kumimoji="0" lang="es-ES" sz="999" b="1" i="0" u="none" strike="noStrike" kern="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endParaRPr>
          </a:p>
        </p:txBody>
      </p:sp>
      <p:sp>
        <p:nvSpPr>
          <p:cNvPr id="35" name="CuadroTexto 34">
            <a:extLst>
              <a:ext uri="{FF2B5EF4-FFF2-40B4-BE49-F238E27FC236}">
                <a16:creationId xmlns:a16="http://schemas.microsoft.com/office/drawing/2014/main" id="{088BD129-8D9A-104A-89DD-A6420E80BA61}"/>
              </a:ext>
            </a:extLst>
          </p:cNvPr>
          <p:cNvSpPr txBox="1"/>
          <p:nvPr/>
        </p:nvSpPr>
        <p:spPr>
          <a:xfrm>
            <a:off x="3091709" y="3572452"/>
            <a:ext cx="1958263" cy="301817"/>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Experiencia de nuestra gente</a:t>
            </a:r>
          </a:p>
        </p:txBody>
      </p:sp>
      <p:sp>
        <p:nvSpPr>
          <p:cNvPr id="36" name="CuadroTexto 35">
            <a:extLst>
              <a:ext uri="{FF2B5EF4-FFF2-40B4-BE49-F238E27FC236}">
                <a16:creationId xmlns:a16="http://schemas.microsoft.com/office/drawing/2014/main" id="{1F1F7CB1-947E-7E03-F7AE-B9D8B8E7AA05}"/>
              </a:ext>
            </a:extLst>
          </p:cNvPr>
          <p:cNvSpPr txBox="1"/>
          <p:nvPr/>
        </p:nvSpPr>
        <p:spPr>
          <a:xfrm>
            <a:off x="564894" y="3413709"/>
            <a:ext cx="2241353" cy="288133"/>
          </a:xfrm>
          <a:prstGeom prst="rect">
            <a:avLst/>
          </a:prstGeom>
          <a:noFill/>
        </p:spPr>
        <p:txBody>
          <a:bodyPr wrap="square" lIns="0" tIns="0" rIns="0" bIns="0"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Desarrollar integralmente las capacidades organizacionales</a:t>
            </a:r>
            <a:endParaRPr kumimoji="0" lang="es-ES" sz="999" b="1" i="0" u="none" strike="noStrike" kern="1200" cap="none" spc="0" normalizeH="0" baseline="0" noProof="0" dirty="0">
              <a:ln>
                <a:noFill/>
              </a:ln>
              <a:solidFill>
                <a:srgbClr val="0070C0"/>
              </a:solidFill>
              <a:effectLst/>
              <a:uLnTx/>
              <a:uFillTx/>
              <a:latin typeface="Calibri Light" panose="020F0302020204030204"/>
              <a:ea typeface="+mn-ea"/>
              <a:cs typeface="Segoe UI" panose="020B0502040204020203" pitchFamily="34" charset="0"/>
            </a:endParaRPr>
          </a:p>
        </p:txBody>
      </p:sp>
      <p:sp>
        <p:nvSpPr>
          <p:cNvPr id="37" name="CuadroTexto 36">
            <a:extLst>
              <a:ext uri="{FF2B5EF4-FFF2-40B4-BE49-F238E27FC236}">
                <a16:creationId xmlns:a16="http://schemas.microsoft.com/office/drawing/2014/main" id="{D930AD6A-21C9-4F60-0832-1468742D5BBD}"/>
              </a:ext>
            </a:extLst>
          </p:cNvPr>
          <p:cNvSpPr txBox="1"/>
          <p:nvPr/>
        </p:nvSpPr>
        <p:spPr>
          <a:xfrm>
            <a:off x="5938028" y="3122867"/>
            <a:ext cx="1139977" cy="152318"/>
          </a:xfrm>
          <a:prstGeom prst="roundRect">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0" cap="none" spc="0" normalizeH="0" baseline="0" noProof="0" dirty="0">
                <a:ln>
                  <a:noFill/>
                </a:ln>
                <a:solidFill>
                  <a:srgbClr val="000000"/>
                </a:solidFill>
                <a:effectLst/>
                <a:uLnTx/>
                <a:uFillTx/>
                <a:latin typeface="Calibri Light" panose="020F0302020204030204"/>
                <a:ea typeface="+mn-ea"/>
                <a:cs typeface="+mn-cs"/>
              </a:rPr>
              <a:t>IGAE</a:t>
            </a:r>
          </a:p>
        </p:txBody>
      </p:sp>
      <p:sp>
        <p:nvSpPr>
          <p:cNvPr id="38" name="CuadroTexto 37">
            <a:extLst>
              <a:ext uri="{FF2B5EF4-FFF2-40B4-BE49-F238E27FC236}">
                <a16:creationId xmlns:a16="http://schemas.microsoft.com/office/drawing/2014/main" id="{D9590C71-E58C-7118-0C51-F63D3832E4CB}"/>
              </a:ext>
            </a:extLst>
          </p:cNvPr>
          <p:cNvSpPr txBox="1"/>
          <p:nvPr/>
        </p:nvSpPr>
        <p:spPr>
          <a:xfrm>
            <a:off x="5130833" y="3597122"/>
            <a:ext cx="998979" cy="282386"/>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Calidad de vida</a:t>
            </a:r>
          </a:p>
        </p:txBody>
      </p:sp>
      <p:sp>
        <p:nvSpPr>
          <p:cNvPr id="39" name="CuadroTexto 38">
            <a:extLst>
              <a:ext uri="{FF2B5EF4-FFF2-40B4-BE49-F238E27FC236}">
                <a16:creationId xmlns:a16="http://schemas.microsoft.com/office/drawing/2014/main" id="{6C5625CB-0843-98F3-22CF-BF63A052DC9E}"/>
              </a:ext>
            </a:extLst>
          </p:cNvPr>
          <p:cNvSpPr txBox="1"/>
          <p:nvPr/>
        </p:nvSpPr>
        <p:spPr>
          <a:xfrm>
            <a:off x="653434" y="4621005"/>
            <a:ext cx="2007707" cy="317174"/>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Índice  eficiencia soluciones integrales para los negocios</a:t>
            </a:r>
          </a:p>
        </p:txBody>
      </p:sp>
      <p:sp>
        <p:nvSpPr>
          <p:cNvPr id="40" name="CuadroTexto 39">
            <a:extLst>
              <a:ext uri="{FF2B5EF4-FFF2-40B4-BE49-F238E27FC236}">
                <a16:creationId xmlns:a16="http://schemas.microsoft.com/office/drawing/2014/main" id="{2005F3E5-1F6D-1885-8E9D-C31524C32A20}"/>
              </a:ext>
            </a:extLst>
          </p:cNvPr>
          <p:cNvSpPr txBox="1"/>
          <p:nvPr/>
        </p:nvSpPr>
        <p:spPr>
          <a:xfrm>
            <a:off x="653434" y="4176179"/>
            <a:ext cx="2011091" cy="294100"/>
          </a:xfrm>
          <a:prstGeom prst="roundRect">
            <a:avLst>
              <a:gd name="adj" fmla="val 7006"/>
            </a:avLst>
          </a:prstGeom>
          <a:solidFill>
            <a:srgbClr val="05BCFE"/>
          </a:solidFill>
          <a:ln>
            <a:solidFill>
              <a:srgbClr val="05BCFE"/>
            </a:solidFill>
          </a:ln>
          <a:effectLst>
            <a:outerShdw blurRad="40000" dist="23000" dir="5400000" rotWithShape="0">
              <a:srgbClr val="000000">
                <a:alpha val="35000"/>
              </a:srgbClr>
            </a:outerShdw>
          </a:effectLst>
        </p:spPr>
        <p:txBody>
          <a:bodyPr wrap="square" lIns="20276" tIns="20276" rIns="20276" bIns="20276" anchor="ctr"/>
          <a:lstStyle>
            <a:defPPr>
              <a:defRPr lang="es-ES"/>
            </a:defPPr>
            <a:lvl1pPr marR="0" lvl="0" indent="0" algn="ctr" fontAlgn="auto">
              <a:lnSpc>
                <a:spcPct val="100000"/>
              </a:lnSpc>
              <a:spcBef>
                <a:spcPts val="0"/>
              </a:spcBef>
              <a:spcAft>
                <a:spcPts val="0"/>
              </a:spcAft>
              <a:buClrTx/>
              <a:buSzTx/>
              <a:buFontTx/>
              <a:buNone/>
              <a:tabLst/>
              <a:defRPr kumimoji="0" sz="1200" b="0" i="0" u="none" strike="noStrike" cap="none" spc="0" normalizeH="0" baseline="0">
                <a:ln>
                  <a:noFill/>
                </a:ln>
                <a:solidFill>
                  <a:srgbClr val="E7E6E6">
                    <a:lumMod val="10000"/>
                  </a:srgbClr>
                </a:solidFill>
                <a:effectLst/>
                <a:uLnTx/>
                <a:uFillTx/>
                <a:latin typeface="Calibri Light" panose="020F0302020204030204"/>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Tasa de aplicación del conocimiento</a:t>
            </a:r>
          </a:p>
        </p:txBody>
      </p:sp>
      <p:sp>
        <p:nvSpPr>
          <p:cNvPr id="41" name="CuadroTexto 40">
            <a:extLst>
              <a:ext uri="{FF2B5EF4-FFF2-40B4-BE49-F238E27FC236}">
                <a16:creationId xmlns:a16="http://schemas.microsoft.com/office/drawing/2014/main" id="{02290D06-A5A8-9689-A5A3-7BE91A8A90C7}"/>
              </a:ext>
            </a:extLst>
          </p:cNvPr>
          <p:cNvSpPr txBox="1"/>
          <p:nvPr/>
        </p:nvSpPr>
        <p:spPr>
          <a:xfrm>
            <a:off x="7155983" y="2989067"/>
            <a:ext cx="1407706" cy="296732"/>
          </a:xfrm>
          <a:prstGeom prst="roundRect">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749" b="1" i="0" u="none" strike="noStrike" kern="0" cap="none" spc="0" normalizeH="0" baseline="0" noProof="0" dirty="0" err="1">
                <a:ln>
                  <a:noFill/>
                </a:ln>
                <a:solidFill>
                  <a:srgbClr val="000000"/>
                </a:solidFill>
                <a:effectLst/>
                <a:uLnTx/>
                <a:uFillTx/>
                <a:latin typeface="Calibri Light" panose="020F0302020204030204"/>
                <a:ea typeface="+mn-ea"/>
                <a:cs typeface="+mn-cs"/>
              </a:rPr>
              <a:t>Cumpl</a:t>
            </a:r>
            <a:r>
              <a:rPr kumimoji="0" lang="es-CO" sz="749" b="1" i="0" u="none" strike="noStrike" kern="0" cap="none" spc="0" normalizeH="0" baseline="0" noProof="0" dirty="0">
                <a:ln>
                  <a:noFill/>
                </a:ln>
                <a:solidFill>
                  <a:srgbClr val="000000"/>
                </a:solidFill>
                <a:effectLst/>
                <a:uLnTx/>
                <a:uFillTx/>
                <a:latin typeface="Calibri Light" panose="020F0302020204030204"/>
                <a:ea typeface="+mn-ea"/>
                <a:cs typeface="+mn-cs"/>
              </a:rPr>
              <a:t>. anual metas Relacionamiento GI</a:t>
            </a:r>
          </a:p>
        </p:txBody>
      </p:sp>
      <p:sp>
        <p:nvSpPr>
          <p:cNvPr id="42" name="CuadroTexto 41">
            <a:extLst>
              <a:ext uri="{FF2B5EF4-FFF2-40B4-BE49-F238E27FC236}">
                <a16:creationId xmlns:a16="http://schemas.microsoft.com/office/drawing/2014/main" id="{428B5143-0CC9-4E4C-B1A3-9A2DE9CBEE70}"/>
              </a:ext>
            </a:extLst>
          </p:cNvPr>
          <p:cNvSpPr txBox="1"/>
          <p:nvPr/>
        </p:nvSpPr>
        <p:spPr>
          <a:xfrm>
            <a:off x="3992728" y="711151"/>
            <a:ext cx="1765502" cy="280827"/>
          </a:xfrm>
          <a:prstGeom prst="roundRect">
            <a:avLst/>
          </a:prstGeom>
          <a:solidFill>
            <a:srgbClr val="FFC000"/>
          </a:solidFill>
          <a:ln>
            <a:solidFill>
              <a:srgbClr val="FFC000"/>
            </a:solidFill>
          </a:ln>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alibri Light" panose="020F0302020204030204"/>
                <a:ea typeface="+mn-ea"/>
                <a:cs typeface="+mn-cs"/>
              </a:rPr>
              <a:t>DEUDA / EBITDA</a:t>
            </a:r>
          </a:p>
        </p:txBody>
      </p:sp>
      <p:sp>
        <p:nvSpPr>
          <p:cNvPr id="43" name="CuadroTexto 42">
            <a:extLst>
              <a:ext uri="{FF2B5EF4-FFF2-40B4-BE49-F238E27FC236}">
                <a16:creationId xmlns:a16="http://schemas.microsoft.com/office/drawing/2014/main" id="{4023B47B-BC60-4601-0918-52AE41459A33}"/>
              </a:ext>
            </a:extLst>
          </p:cNvPr>
          <p:cNvSpPr txBox="1"/>
          <p:nvPr/>
        </p:nvSpPr>
        <p:spPr>
          <a:xfrm>
            <a:off x="6549988" y="3895892"/>
            <a:ext cx="777771" cy="284105"/>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200" b="0" i="0" u="none" strike="noStrike" cap="none" spc="0" normalizeH="0" baseline="0">
                <a:ln>
                  <a:noFill/>
                </a:ln>
                <a:solidFill>
                  <a:srgbClr val="E7E6E6">
                    <a:lumMod val="10000"/>
                  </a:srgbClr>
                </a:solidFill>
                <a:effectLst/>
                <a:uLnTx/>
                <a:uFillTx/>
                <a:latin typeface="Calibri Light" panose="020F0302020204030204"/>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0" cap="none" spc="0" normalizeH="0" baseline="0" noProof="0" dirty="0">
                <a:ln>
                  <a:noFill/>
                </a:ln>
                <a:solidFill>
                  <a:prstClr val="black"/>
                </a:solidFill>
                <a:effectLst/>
                <a:uLnTx/>
                <a:uFillTx/>
                <a:latin typeface="Calibri Light" panose="020F0302020204030204"/>
                <a:ea typeface="+mn-ea"/>
                <a:cs typeface="Segoe UI" panose="020B0502040204020203" pitchFamily="34" charset="0"/>
              </a:rPr>
              <a:t>Clima ético</a:t>
            </a:r>
          </a:p>
        </p:txBody>
      </p:sp>
      <p:sp>
        <p:nvSpPr>
          <p:cNvPr id="44" name="CuadroTexto 43">
            <a:extLst>
              <a:ext uri="{FF2B5EF4-FFF2-40B4-BE49-F238E27FC236}">
                <a16:creationId xmlns:a16="http://schemas.microsoft.com/office/drawing/2014/main" id="{320BCAF4-7A69-EA04-57CB-461584FE4BEF}"/>
              </a:ext>
            </a:extLst>
          </p:cNvPr>
          <p:cNvSpPr txBox="1"/>
          <p:nvPr/>
        </p:nvSpPr>
        <p:spPr>
          <a:xfrm>
            <a:off x="7130769" y="2576313"/>
            <a:ext cx="1432920" cy="345893"/>
          </a:xfrm>
          <a:prstGeom prst="roundRect">
            <a:avLst>
              <a:gd name="adj" fmla="val 10019"/>
            </a:avLst>
          </a:prstGeom>
          <a:solidFill>
            <a:srgbClr val="FF921D"/>
          </a:solidFill>
          <a:ln>
            <a:solidFill>
              <a:srgbClr val="FF921D"/>
            </a:solidFill>
          </a:ln>
        </p:spPr>
        <p:txBody>
          <a:bodyPr wrap="square" lIns="0" tIns="0" rIns="0" bIns="0" anchor="ctr">
            <a:noAutofit/>
          </a:bodyPr>
          <a:lstStyle>
            <a:defPPr>
              <a:defRPr lang="es-CO"/>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749" b="1" i="0" u="none" strike="noStrike" kern="0" cap="none" spc="0" normalizeH="0" baseline="0" noProof="0" dirty="0">
                <a:ln>
                  <a:noFill/>
                </a:ln>
                <a:solidFill>
                  <a:srgbClr val="000000"/>
                </a:solidFill>
                <a:effectLst/>
                <a:uLnTx/>
                <a:uFillTx/>
                <a:latin typeface="Calibri Light" panose="020F0302020204030204"/>
                <a:ea typeface="+mn-ea"/>
                <a:cs typeface="+mn-cs"/>
              </a:rPr>
              <a:t>Circularidad de materiales y residuos</a:t>
            </a:r>
          </a:p>
        </p:txBody>
      </p:sp>
      <p:sp>
        <p:nvSpPr>
          <p:cNvPr id="45" name="CuadroTexto 44">
            <a:extLst>
              <a:ext uri="{FF2B5EF4-FFF2-40B4-BE49-F238E27FC236}">
                <a16:creationId xmlns:a16="http://schemas.microsoft.com/office/drawing/2014/main" id="{07A4A998-5129-986C-DBE2-B1EA1DF0DA11}"/>
              </a:ext>
            </a:extLst>
          </p:cNvPr>
          <p:cNvSpPr txBox="1"/>
          <p:nvPr/>
        </p:nvSpPr>
        <p:spPr>
          <a:xfrm>
            <a:off x="4011758" y="1075819"/>
            <a:ext cx="1765502" cy="351609"/>
          </a:xfrm>
          <a:prstGeom prst="roundRect">
            <a:avLst/>
          </a:prstGeom>
          <a:solidFill>
            <a:srgbClr val="FFC000"/>
          </a:solidFill>
          <a:ln>
            <a:solidFill>
              <a:srgbClr val="FFC000"/>
            </a:solidFill>
          </a:ln>
        </p:spPr>
        <p:txBody>
          <a:bodyPr wrap="square"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alibri Light" panose="020F0302020204030204"/>
                <a:ea typeface="+mn-ea"/>
                <a:cs typeface="+mn-cs"/>
              </a:rPr>
              <a:t>EBITDA/Gastos financieros</a:t>
            </a:r>
          </a:p>
        </p:txBody>
      </p:sp>
      <p:sp>
        <p:nvSpPr>
          <p:cNvPr id="46" name="CuadroTexto 45">
            <a:extLst>
              <a:ext uri="{FF2B5EF4-FFF2-40B4-BE49-F238E27FC236}">
                <a16:creationId xmlns:a16="http://schemas.microsoft.com/office/drawing/2014/main" id="{7784F063-2B41-35EE-E287-74233A997986}"/>
              </a:ext>
            </a:extLst>
          </p:cNvPr>
          <p:cNvSpPr txBox="1"/>
          <p:nvPr/>
        </p:nvSpPr>
        <p:spPr>
          <a:xfrm>
            <a:off x="7456788" y="3895892"/>
            <a:ext cx="1050153" cy="284105"/>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200" b="0" i="0" u="none" strike="noStrike" cap="none" spc="0" normalizeH="0" baseline="0">
                <a:ln>
                  <a:noFill/>
                </a:ln>
                <a:solidFill>
                  <a:srgbClr val="E7E6E6">
                    <a:lumMod val="10000"/>
                  </a:srgbClr>
                </a:solidFill>
                <a:effectLst/>
                <a:uLnTx/>
                <a:uFillTx/>
                <a:latin typeface="Calibri Light" panose="020F0302020204030204"/>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Índice de Riesgo</a:t>
            </a:r>
          </a:p>
        </p:txBody>
      </p:sp>
      <p:sp>
        <p:nvSpPr>
          <p:cNvPr id="47" name="CuadroTexto 46">
            <a:extLst>
              <a:ext uri="{FF2B5EF4-FFF2-40B4-BE49-F238E27FC236}">
                <a16:creationId xmlns:a16="http://schemas.microsoft.com/office/drawing/2014/main" id="{AA4F9593-4A84-50E2-38B5-982D0BE27428}"/>
              </a:ext>
            </a:extLst>
          </p:cNvPr>
          <p:cNvSpPr txBox="1"/>
          <p:nvPr/>
        </p:nvSpPr>
        <p:spPr>
          <a:xfrm>
            <a:off x="3091709" y="4176344"/>
            <a:ext cx="1674888" cy="277147"/>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Tasa de atractividad laboral</a:t>
            </a:r>
          </a:p>
        </p:txBody>
      </p:sp>
      <p:sp>
        <p:nvSpPr>
          <p:cNvPr id="48" name="CuadroTexto 47">
            <a:extLst>
              <a:ext uri="{FF2B5EF4-FFF2-40B4-BE49-F238E27FC236}">
                <a16:creationId xmlns:a16="http://schemas.microsoft.com/office/drawing/2014/main" id="{99DC03B3-559D-206A-1380-9CDBD05B2C04}"/>
              </a:ext>
            </a:extLst>
          </p:cNvPr>
          <p:cNvSpPr txBox="1"/>
          <p:nvPr/>
        </p:nvSpPr>
        <p:spPr>
          <a:xfrm>
            <a:off x="3101416" y="4525235"/>
            <a:ext cx="1691601" cy="277147"/>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99"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Índice  rotación de  personas </a:t>
            </a:r>
          </a:p>
        </p:txBody>
      </p:sp>
      <p:sp>
        <p:nvSpPr>
          <p:cNvPr id="49" name="CuadroTexto 48">
            <a:extLst>
              <a:ext uri="{FF2B5EF4-FFF2-40B4-BE49-F238E27FC236}">
                <a16:creationId xmlns:a16="http://schemas.microsoft.com/office/drawing/2014/main" id="{B8D7C25F-C015-5B6E-EF87-6D77BCC2479E}"/>
              </a:ext>
            </a:extLst>
          </p:cNvPr>
          <p:cNvSpPr txBox="1"/>
          <p:nvPr/>
        </p:nvSpPr>
        <p:spPr>
          <a:xfrm>
            <a:off x="4873378" y="4159663"/>
            <a:ext cx="1239719" cy="646436"/>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1000" b="1" i="0" u="none" strike="noStrike" kern="1200" cap="none" spc="0" normalizeH="0" baseline="0" noProof="0" dirty="0">
                <a:ln>
                  <a:noFill/>
                </a:ln>
                <a:solidFill>
                  <a:srgbClr val="E7E6E6">
                    <a:lumMod val="10000"/>
                  </a:srgbClr>
                </a:solidFill>
                <a:effectLst/>
                <a:uLnTx/>
                <a:uFillTx/>
                <a:latin typeface="Calibri Light" panose="020F0302020204030204"/>
                <a:ea typeface="+mn-ea"/>
                <a:cs typeface="Segoe UI" panose="020B0502040204020203" pitchFamily="34" charset="0"/>
              </a:rPr>
              <a:t>Tasa transferencia conocimiento clave y crítico </a:t>
            </a:r>
          </a:p>
        </p:txBody>
      </p:sp>
      <p:sp>
        <p:nvSpPr>
          <p:cNvPr id="50" name="Rectángulo: esquinas redondeadas 49">
            <a:hlinkClick r:id="" action="ppaction://noaction"/>
            <a:extLst>
              <a:ext uri="{FF2B5EF4-FFF2-40B4-BE49-F238E27FC236}">
                <a16:creationId xmlns:a16="http://schemas.microsoft.com/office/drawing/2014/main" id="{0EF614AC-07B6-E81B-0BA4-88FC6588E1CA}"/>
              </a:ext>
            </a:extLst>
          </p:cNvPr>
          <p:cNvSpPr/>
          <p:nvPr/>
        </p:nvSpPr>
        <p:spPr>
          <a:xfrm>
            <a:off x="545479" y="2153336"/>
            <a:ext cx="5196288" cy="1190047"/>
          </a:xfrm>
          <a:prstGeom prst="roundRect">
            <a:avLst>
              <a:gd name="adj" fmla="val 5706"/>
            </a:avLst>
          </a:prstGeom>
          <a:solidFill>
            <a:srgbClr val="FF921D">
              <a:alpha val="40000"/>
            </a:srgbClr>
          </a:solidFill>
          <a:ln>
            <a:noFill/>
          </a:ln>
          <a:effectLst>
            <a:outerShdw blurRad="40000" dist="23000" dir="5400000" rotWithShape="0">
              <a:srgbClr val="000000">
                <a:alpha val="35000"/>
              </a:srgbClr>
            </a:outerShdw>
          </a:effectLst>
        </p:spPr>
        <p:txBody>
          <a:bodyPr wrap="square" anchor="ctr"/>
          <a:lstStyle/>
          <a:p>
            <a:pPr marL="0" marR="0" lvl="0" indent="0" algn="ctr" defTabSz="514954" rtl="0" eaLnBrk="1" fontAlgn="auto" latinLnBrk="0" hangingPunct="1">
              <a:lnSpc>
                <a:spcPct val="100000"/>
              </a:lnSpc>
              <a:spcBef>
                <a:spcPts val="0"/>
              </a:spcBef>
              <a:spcAft>
                <a:spcPts val="0"/>
              </a:spcAft>
              <a:buClrTx/>
              <a:buSzTx/>
              <a:buFontTx/>
              <a:buNone/>
              <a:tabLst/>
              <a:defRPr/>
            </a:pPr>
            <a:endParaRPr kumimoji="0" lang="es-ES" sz="832" b="1" i="0" u="none" strike="noStrike" kern="1200" cap="none" spc="0" normalizeH="0" baseline="0" noProof="0" dirty="0">
              <a:ln>
                <a:noFill/>
              </a:ln>
              <a:solidFill>
                <a:srgbClr val="E7E6E6">
                  <a:lumMod val="10000"/>
                </a:srgbClr>
              </a:solidFill>
              <a:effectLst/>
              <a:uLnTx/>
              <a:uFillTx/>
              <a:latin typeface="Segoe UI" panose="020B0502040204020203" pitchFamily="34" charset="0"/>
              <a:ea typeface="+mn-ea"/>
              <a:cs typeface="Segoe UI" panose="020B0502040204020203" pitchFamily="34" charset="0"/>
            </a:endParaRPr>
          </a:p>
        </p:txBody>
      </p:sp>
      <p:sp>
        <p:nvSpPr>
          <p:cNvPr id="51" name="CuadroTexto 50">
            <a:extLst>
              <a:ext uri="{FF2B5EF4-FFF2-40B4-BE49-F238E27FC236}">
                <a16:creationId xmlns:a16="http://schemas.microsoft.com/office/drawing/2014/main" id="{BB13F009-6920-6ECB-66F5-8231AD890D11}"/>
              </a:ext>
            </a:extLst>
          </p:cNvPr>
          <p:cNvSpPr txBox="1"/>
          <p:nvPr/>
        </p:nvSpPr>
        <p:spPr>
          <a:xfrm>
            <a:off x="647926" y="2423579"/>
            <a:ext cx="1469386" cy="29468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Proyectos Infraestructura</a:t>
            </a:r>
          </a:p>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666" b="1" i="0" u="none" strike="noStrike" kern="0" cap="none" spc="0" normalizeH="0" baseline="0" noProof="0" dirty="0">
                <a:ln>
                  <a:noFill/>
                </a:ln>
                <a:solidFill>
                  <a:srgbClr val="000000"/>
                </a:solidFill>
                <a:effectLst/>
                <a:uLnTx/>
                <a:uFillTx/>
                <a:latin typeface="Calibri Light" panose="020F0302020204030204"/>
                <a:ea typeface="+mn-ea"/>
                <a:cs typeface="+mn-cs"/>
              </a:rPr>
              <a:t>(Inversión, tiempo, alcance, eficiencia) </a:t>
            </a:r>
            <a:endParaRPr kumimoji="0" lang="es-CO" sz="666" b="1" i="0" u="none" strike="noStrike" kern="0" cap="none" spc="0" normalizeH="0" baseline="0" noProof="0" dirty="0">
              <a:ln>
                <a:noFill/>
              </a:ln>
              <a:solidFill>
                <a:srgbClr val="000000"/>
              </a:solidFill>
              <a:effectLst/>
              <a:highlight>
                <a:srgbClr val="008080"/>
              </a:highlight>
              <a:uLnTx/>
              <a:uFillTx/>
              <a:latin typeface="Calibri Light" panose="020F0302020204030204"/>
              <a:ea typeface="+mn-ea"/>
              <a:cs typeface="+mn-cs"/>
            </a:endParaRPr>
          </a:p>
        </p:txBody>
      </p:sp>
      <p:sp>
        <p:nvSpPr>
          <p:cNvPr id="52" name="CuadroTexto 51">
            <a:extLst>
              <a:ext uri="{FF2B5EF4-FFF2-40B4-BE49-F238E27FC236}">
                <a16:creationId xmlns:a16="http://schemas.microsoft.com/office/drawing/2014/main" id="{40404023-A459-5B81-74E9-A199E2D3D748}"/>
              </a:ext>
            </a:extLst>
          </p:cNvPr>
          <p:cNvSpPr txBox="1"/>
          <p:nvPr/>
        </p:nvSpPr>
        <p:spPr>
          <a:xfrm>
            <a:off x="1819013" y="2201557"/>
            <a:ext cx="3931669" cy="233269"/>
          </a:xfrm>
          <a:prstGeom prst="rect">
            <a:avLst/>
          </a:prstGeom>
          <a:noFill/>
        </p:spPr>
        <p:txBody>
          <a:bodyPr wrap="square">
            <a:sp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ES" sz="916" b="1" i="0" u="none" strike="noStrike" kern="1200" cap="none" spc="0" normalizeH="0" baseline="0" noProof="0" dirty="0">
                <a:ln>
                  <a:noFill/>
                </a:ln>
                <a:solidFill>
                  <a:srgbClr val="E97132">
                    <a:lumMod val="75000"/>
                  </a:srgbClr>
                </a:solidFill>
                <a:effectLst/>
                <a:uLnTx/>
                <a:uFillTx/>
                <a:latin typeface="Calibri Light" panose="020F0302020204030204"/>
                <a:ea typeface="+mn-ea"/>
                <a:cs typeface="Segoe UI" panose="020B0502040204020203" pitchFamily="34" charset="0"/>
                <a:hlinkClick r:id="" action="ppaction://noaction">
                  <a:extLst>
                    <a:ext uri="{A12FA001-AC4F-418D-AE19-62706E023703}">
                      <ahyp:hlinkClr xmlns:ahyp="http://schemas.microsoft.com/office/drawing/2018/hyperlinkcolor" val="tx"/>
                    </a:ext>
                  </a:extLst>
                </a:hlinkClick>
              </a:rPr>
              <a:t>Consolidar la prestación de los servicios públicos domiciliarios y complementarios</a:t>
            </a:r>
            <a:endParaRPr kumimoji="0" lang="es-ES" sz="916" b="1" i="0" u="none" strike="noStrike" kern="1200" cap="none" spc="0" normalizeH="0" baseline="0" noProof="0" dirty="0">
              <a:ln>
                <a:noFill/>
              </a:ln>
              <a:solidFill>
                <a:srgbClr val="E97132">
                  <a:lumMod val="75000"/>
                </a:srgbClr>
              </a:solidFill>
              <a:effectLst/>
              <a:uLnTx/>
              <a:uFillTx/>
              <a:latin typeface="Calibri Light" panose="020F0302020204030204"/>
              <a:ea typeface="+mn-ea"/>
              <a:cs typeface="Segoe UI" panose="020B0502040204020203" pitchFamily="34" charset="0"/>
            </a:endParaRPr>
          </a:p>
        </p:txBody>
      </p:sp>
      <p:sp>
        <p:nvSpPr>
          <p:cNvPr id="53" name="CuadroTexto 52">
            <a:extLst>
              <a:ext uri="{FF2B5EF4-FFF2-40B4-BE49-F238E27FC236}">
                <a16:creationId xmlns:a16="http://schemas.microsoft.com/office/drawing/2014/main" id="{9B711360-3144-C66F-1D13-6AB18DA76826}"/>
              </a:ext>
            </a:extLst>
          </p:cNvPr>
          <p:cNvSpPr txBox="1"/>
          <p:nvPr/>
        </p:nvSpPr>
        <p:spPr>
          <a:xfrm>
            <a:off x="2211127" y="2423579"/>
            <a:ext cx="1776302" cy="283230"/>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Tasa de accidentalidad</a:t>
            </a:r>
          </a:p>
        </p:txBody>
      </p:sp>
      <p:sp>
        <p:nvSpPr>
          <p:cNvPr id="54" name="CuadroTexto 53">
            <a:extLst>
              <a:ext uri="{FF2B5EF4-FFF2-40B4-BE49-F238E27FC236}">
                <a16:creationId xmlns:a16="http://schemas.microsoft.com/office/drawing/2014/main" id="{FEB84276-9B1B-6B37-F89C-273599FA3C68}"/>
              </a:ext>
            </a:extLst>
          </p:cNvPr>
          <p:cNvSpPr txBox="1"/>
          <p:nvPr/>
        </p:nvSpPr>
        <p:spPr>
          <a:xfrm>
            <a:off x="653434" y="2759112"/>
            <a:ext cx="1473984" cy="21799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Continuidad en Barrido</a:t>
            </a:r>
          </a:p>
        </p:txBody>
      </p:sp>
      <p:sp>
        <p:nvSpPr>
          <p:cNvPr id="55" name="CuadroTexto 54">
            <a:extLst>
              <a:ext uri="{FF2B5EF4-FFF2-40B4-BE49-F238E27FC236}">
                <a16:creationId xmlns:a16="http://schemas.microsoft.com/office/drawing/2014/main" id="{074CFCDE-F97E-5611-486F-C2017BF7F051}"/>
              </a:ext>
            </a:extLst>
          </p:cNvPr>
          <p:cNvSpPr txBox="1"/>
          <p:nvPr/>
        </p:nvSpPr>
        <p:spPr>
          <a:xfrm>
            <a:off x="4201904" y="2423579"/>
            <a:ext cx="1284496" cy="272098"/>
          </a:xfrm>
          <a:prstGeom prst="roundRect">
            <a:avLst>
              <a:gd name="adj" fmla="val 13317"/>
            </a:avLst>
          </a:prstGeom>
          <a:solidFill>
            <a:srgbClr val="FF921D"/>
          </a:solidFill>
          <a:ln>
            <a:solidFill>
              <a:srgbClr val="FF921D"/>
            </a:solidFill>
          </a:ln>
        </p:spPr>
        <p:txBody>
          <a:bodyPr wrap="square" lIns="0" tIns="0" rIns="0" bIns="0" anchor="ctr">
            <a:noAutofit/>
          </a:body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Participación Cartera &gt; 60 días</a:t>
            </a:r>
            <a:endParaRPr kumimoji="0" lang="es-ES" sz="832" b="1" i="0" u="none" strike="noStrike" kern="0" cap="none" spc="0" normalizeH="0" baseline="0" noProof="0" dirty="0">
              <a:ln>
                <a:noFill/>
              </a:ln>
              <a:solidFill>
                <a:srgbClr val="000000"/>
              </a:solidFill>
              <a:effectLst/>
              <a:uLnTx/>
              <a:uFillTx/>
              <a:latin typeface="Calibri Light" panose="020F0302020204030204"/>
              <a:ea typeface="+mn-ea"/>
              <a:cs typeface="+mn-cs"/>
            </a:endParaRPr>
          </a:p>
        </p:txBody>
      </p:sp>
      <p:sp>
        <p:nvSpPr>
          <p:cNvPr id="56" name="CuadroTexto 55">
            <a:extLst>
              <a:ext uri="{FF2B5EF4-FFF2-40B4-BE49-F238E27FC236}">
                <a16:creationId xmlns:a16="http://schemas.microsoft.com/office/drawing/2014/main" id="{E650323C-4611-D8C4-290A-1A04F9D14A6D}"/>
              </a:ext>
            </a:extLst>
          </p:cNvPr>
          <p:cNvSpPr txBox="1"/>
          <p:nvPr/>
        </p:nvSpPr>
        <p:spPr>
          <a:xfrm>
            <a:off x="647925" y="3041397"/>
            <a:ext cx="1479493" cy="25033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Continuidad en Recolección</a:t>
            </a:r>
          </a:p>
        </p:txBody>
      </p:sp>
      <p:sp>
        <p:nvSpPr>
          <p:cNvPr id="57" name="CuadroTexto 56">
            <a:extLst>
              <a:ext uri="{FF2B5EF4-FFF2-40B4-BE49-F238E27FC236}">
                <a16:creationId xmlns:a16="http://schemas.microsoft.com/office/drawing/2014/main" id="{93DAF34F-9EAE-5478-FB48-1C01058BEF95}"/>
              </a:ext>
            </a:extLst>
          </p:cNvPr>
          <p:cNvSpPr txBox="1"/>
          <p:nvPr/>
        </p:nvSpPr>
        <p:spPr>
          <a:xfrm>
            <a:off x="4206926" y="2759112"/>
            <a:ext cx="1279474" cy="226592"/>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Costos  y Gastos efectivos</a:t>
            </a:r>
          </a:p>
        </p:txBody>
      </p:sp>
      <p:sp>
        <p:nvSpPr>
          <p:cNvPr id="58" name="CuadroTexto 57">
            <a:extLst>
              <a:ext uri="{FF2B5EF4-FFF2-40B4-BE49-F238E27FC236}">
                <a16:creationId xmlns:a16="http://schemas.microsoft.com/office/drawing/2014/main" id="{0D1C3316-CDEC-0A24-8E18-4BF33B9AB152}"/>
              </a:ext>
            </a:extLst>
          </p:cNvPr>
          <p:cNvSpPr txBox="1"/>
          <p:nvPr/>
        </p:nvSpPr>
        <p:spPr>
          <a:xfrm>
            <a:off x="6549988" y="1769864"/>
            <a:ext cx="1603412" cy="307514"/>
          </a:xfrm>
          <a:prstGeom prst="roundRect">
            <a:avLst/>
          </a:prstGeom>
          <a:solidFill>
            <a:srgbClr val="77B635"/>
          </a:solidFill>
          <a:ln>
            <a:solidFill>
              <a:srgbClr val="77B635"/>
            </a:solidFill>
          </a:ln>
        </p:spPr>
        <p:txBody>
          <a:bodyPr wrap="square"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999" b="1" i="0" u="none" strike="noStrike" kern="0" cap="none" spc="0" normalizeH="0" baseline="0" noProof="0" dirty="0">
                <a:ln>
                  <a:noFill/>
                </a:ln>
                <a:solidFill>
                  <a:srgbClr val="000000"/>
                </a:solidFill>
                <a:effectLst/>
                <a:uLnTx/>
                <a:uFillTx/>
                <a:latin typeface="Calibri Light" panose="020F0302020204030204"/>
                <a:ea typeface="+mn-ea"/>
                <a:cs typeface="+mn-cs"/>
              </a:rPr>
              <a:t>Unidades Vendidas SSPP</a:t>
            </a:r>
          </a:p>
        </p:txBody>
      </p:sp>
      <p:sp>
        <p:nvSpPr>
          <p:cNvPr id="59" name="CuadroTexto 58">
            <a:extLst>
              <a:ext uri="{FF2B5EF4-FFF2-40B4-BE49-F238E27FC236}">
                <a16:creationId xmlns:a16="http://schemas.microsoft.com/office/drawing/2014/main" id="{32C11553-EE6B-B6FC-F0AE-9821294519C9}"/>
              </a:ext>
            </a:extLst>
          </p:cNvPr>
          <p:cNvSpPr txBox="1"/>
          <p:nvPr/>
        </p:nvSpPr>
        <p:spPr>
          <a:xfrm>
            <a:off x="4206926" y="3034964"/>
            <a:ext cx="1279474" cy="270262"/>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Costos  AOM</a:t>
            </a:r>
          </a:p>
        </p:txBody>
      </p:sp>
      <p:sp>
        <p:nvSpPr>
          <p:cNvPr id="60" name="CuadroTexto 59">
            <a:extLst>
              <a:ext uri="{FF2B5EF4-FFF2-40B4-BE49-F238E27FC236}">
                <a16:creationId xmlns:a16="http://schemas.microsoft.com/office/drawing/2014/main" id="{27A9C295-93DE-88E6-8423-1D38F8A80605}"/>
              </a:ext>
            </a:extLst>
          </p:cNvPr>
          <p:cNvSpPr txBox="1"/>
          <p:nvPr/>
        </p:nvSpPr>
        <p:spPr>
          <a:xfrm>
            <a:off x="2221233" y="2742347"/>
            <a:ext cx="1762453" cy="256103"/>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Puntos Críticos</a:t>
            </a:r>
          </a:p>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749" b="1" i="0" u="none" strike="noStrike" kern="0" cap="none" spc="0" normalizeH="0" baseline="0" noProof="0" dirty="0">
                <a:ln>
                  <a:noFill/>
                </a:ln>
                <a:solidFill>
                  <a:srgbClr val="000000"/>
                </a:solidFill>
                <a:effectLst/>
                <a:uLnTx/>
                <a:uFillTx/>
                <a:latin typeface="Calibri Light" panose="020F0302020204030204"/>
                <a:ea typeface="+mn-ea"/>
                <a:cs typeface="+mn-cs"/>
              </a:rPr>
              <a:t>(Pendiente definición)</a:t>
            </a:r>
          </a:p>
        </p:txBody>
      </p:sp>
      <p:sp>
        <p:nvSpPr>
          <p:cNvPr id="61" name="CuadroTexto 60">
            <a:extLst>
              <a:ext uri="{FF2B5EF4-FFF2-40B4-BE49-F238E27FC236}">
                <a16:creationId xmlns:a16="http://schemas.microsoft.com/office/drawing/2014/main" id="{9928AB56-0DFA-E5F7-0331-477D9FB6D0E0}"/>
              </a:ext>
            </a:extLst>
          </p:cNvPr>
          <p:cNvSpPr txBox="1"/>
          <p:nvPr/>
        </p:nvSpPr>
        <p:spPr>
          <a:xfrm>
            <a:off x="2221233" y="3020137"/>
            <a:ext cx="1762453" cy="28508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832" b="1" i="0" u="none" strike="noStrike" kern="0" cap="none" spc="0" normalizeH="0" baseline="0" noProof="0" dirty="0">
                <a:ln>
                  <a:noFill/>
                </a:ln>
                <a:solidFill>
                  <a:srgbClr val="000000"/>
                </a:solidFill>
                <a:effectLst/>
                <a:uLnTx/>
                <a:uFillTx/>
                <a:latin typeface="Calibri Light" panose="020F0302020204030204"/>
                <a:ea typeface="+mn-ea"/>
                <a:cs typeface="+mn-cs"/>
              </a:rPr>
              <a:t>Disminución toneladas RSLP</a:t>
            </a:r>
          </a:p>
          <a:p>
            <a:pPr marL="0" marR="0" lvl="0" indent="0" algn="ctr" defTabSz="514954" rtl="0" eaLnBrk="1" fontAlgn="auto" latinLnBrk="0" hangingPunct="1">
              <a:lnSpc>
                <a:spcPct val="100000"/>
              </a:lnSpc>
              <a:spcBef>
                <a:spcPts val="0"/>
              </a:spcBef>
              <a:spcAft>
                <a:spcPts val="0"/>
              </a:spcAft>
              <a:buClrTx/>
              <a:buSzTx/>
              <a:buFontTx/>
              <a:buNone/>
              <a:tabLst/>
              <a:defRPr/>
            </a:pPr>
            <a:r>
              <a:rPr kumimoji="0" lang="es-CO" sz="749" b="1" i="0" u="none" strike="noStrike" kern="0" cap="none" spc="0" normalizeH="0" baseline="0" noProof="0" dirty="0">
                <a:ln>
                  <a:noFill/>
                </a:ln>
                <a:solidFill>
                  <a:srgbClr val="000000"/>
                </a:solidFill>
                <a:effectLst/>
                <a:uLnTx/>
                <a:uFillTx/>
                <a:latin typeface="Calibri Light" panose="020F0302020204030204"/>
                <a:ea typeface="+mn-ea"/>
                <a:cs typeface="+mn-cs"/>
              </a:rPr>
              <a:t>(Pendiente definición)</a:t>
            </a:r>
            <a:endParaRPr kumimoji="0" lang="es-CO" sz="999" b="1" i="0" u="none" strike="noStrike" kern="0" cap="none" spc="0" normalizeH="0" baseline="0" noProof="0" dirty="0">
              <a:ln>
                <a:noFill/>
              </a:ln>
              <a:solidFill>
                <a:srgbClr val="000000"/>
              </a:solidFill>
              <a:effectLst/>
              <a:uLnTx/>
              <a:uFillTx/>
              <a:latin typeface="Calibri Light" panose="020F0302020204030204"/>
              <a:ea typeface="+mn-ea"/>
              <a:cs typeface="+mn-cs"/>
            </a:endParaRPr>
          </a:p>
        </p:txBody>
      </p:sp>
      <p:sp>
        <p:nvSpPr>
          <p:cNvPr id="62" name="Rectángulo 61">
            <a:extLst>
              <a:ext uri="{FF2B5EF4-FFF2-40B4-BE49-F238E27FC236}">
                <a16:creationId xmlns:a16="http://schemas.microsoft.com/office/drawing/2014/main" id="{85CF3821-9013-B160-A825-808427D2440A}"/>
              </a:ext>
            </a:extLst>
          </p:cNvPr>
          <p:cNvSpPr/>
          <p:nvPr/>
        </p:nvSpPr>
        <p:spPr>
          <a:xfrm>
            <a:off x="1680575" y="-19050"/>
            <a:ext cx="5682554" cy="422704"/>
          </a:xfrm>
          <a:prstGeom prst="rect">
            <a:avLst/>
          </a:prstGeom>
          <a:noFill/>
        </p:spPr>
        <p:txBody>
          <a:bodyPr wrap="square" lIns="38061" tIns="19030" rIns="38061" bIns="19030">
            <a:spAutoFit/>
            <a:scene3d>
              <a:camera prst="orthographicFront"/>
              <a:lightRig rig="soft" dir="t">
                <a:rot lat="0" lon="0" rev="15600000"/>
              </a:lightRig>
            </a:scene3d>
            <a:sp3d extrusionH="57150" prstMaterial="softEdge">
              <a:bevelT w="25400" h="38100"/>
            </a:sp3d>
          </a:bodyPr>
          <a:lstStyle/>
          <a:p>
            <a:pPr marL="0" marR="0" lvl="0" indent="0" algn="ctr" defTabSz="380573" rtl="0" eaLnBrk="1" fontAlgn="auto" latinLnBrk="0" hangingPunct="1">
              <a:lnSpc>
                <a:spcPct val="100000"/>
              </a:lnSpc>
              <a:spcBef>
                <a:spcPts val="0"/>
              </a:spcBef>
              <a:spcAft>
                <a:spcPts val="0"/>
              </a:spcAft>
              <a:buClrTx/>
              <a:buSzTx/>
              <a:buFontTx/>
              <a:buNone/>
              <a:tabLst/>
              <a:defRPr/>
            </a:pPr>
            <a:r>
              <a:rPr kumimoji="0" lang="es-ES" sz="2497" b="1" i="0" u="none" strike="noStrike" kern="1200" cap="none" spc="0" normalizeH="0" baseline="0" noProof="0" dirty="0">
                <a:ln/>
                <a:solidFill>
                  <a:srgbClr val="E97132"/>
                </a:solidFill>
                <a:effectLst/>
                <a:uLnTx/>
                <a:uFillTx/>
                <a:latin typeface="Aptos" panose="02110004020202020204"/>
                <a:ea typeface="+mn-ea"/>
                <a:cs typeface="+mn-cs"/>
              </a:rPr>
              <a:t>Cuadro de Mando Integral - EMVARIAS</a:t>
            </a:r>
          </a:p>
        </p:txBody>
      </p:sp>
      <p:sp>
        <p:nvSpPr>
          <p:cNvPr id="63" name="Elipse 62">
            <a:hlinkClick r:id="rId3" action="ppaction://hlinksldjump"/>
            <a:extLst>
              <a:ext uri="{FF2B5EF4-FFF2-40B4-BE49-F238E27FC236}">
                <a16:creationId xmlns:a16="http://schemas.microsoft.com/office/drawing/2014/main" id="{BAACAB9B-1977-1F5E-A893-97078540F9D5}"/>
              </a:ext>
            </a:extLst>
          </p:cNvPr>
          <p:cNvSpPr/>
          <p:nvPr/>
        </p:nvSpPr>
        <p:spPr>
          <a:xfrm>
            <a:off x="2057400" y="745250"/>
            <a:ext cx="126869" cy="119858"/>
          </a:xfrm>
          <a:prstGeom prst="ellipse">
            <a:avLst/>
          </a:prstGeom>
          <a:solidFill>
            <a:srgbClr val="92D050"/>
          </a:solidFill>
          <a:ln w="19050" cap="flat" cmpd="sng" algn="ctr">
            <a:solidFill>
              <a:srgbClr val="92D05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10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4" name="Elipse 63">
            <a:hlinkClick r:id="rId4" action="ppaction://hlinksldjump"/>
            <a:extLst>
              <a:ext uri="{FF2B5EF4-FFF2-40B4-BE49-F238E27FC236}">
                <a16:creationId xmlns:a16="http://schemas.microsoft.com/office/drawing/2014/main" id="{64964E06-52CA-C4C5-2B1F-8899EE49EF3F}"/>
              </a:ext>
            </a:extLst>
          </p:cNvPr>
          <p:cNvSpPr/>
          <p:nvPr/>
        </p:nvSpPr>
        <p:spPr>
          <a:xfrm>
            <a:off x="2057400" y="1160721"/>
            <a:ext cx="126869" cy="119858"/>
          </a:xfrm>
          <a:prstGeom prst="ellipse">
            <a:avLst/>
          </a:prstGeom>
          <a:solidFill>
            <a:srgbClr val="92D050"/>
          </a:solidFill>
          <a:ln w="19050" cap="flat" cmpd="sng" algn="ctr">
            <a:solidFill>
              <a:srgbClr val="92D05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10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5" name="Elipse 64">
            <a:hlinkClick r:id="rId5" action="ppaction://hlinksldjump"/>
            <a:extLst>
              <a:ext uri="{FF2B5EF4-FFF2-40B4-BE49-F238E27FC236}">
                <a16:creationId xmlns:a16="http://schemas.microsoft.com/office/drawing/2014/main" id="{C3EDC9D3-8780-F75A-7663-38F98F5B0520}"/>
              </a:ext>
            </a:extLst>
          </p:cNvPr>
          <p:cNvSpPr/>
          <p:nvPr/>
        </p:nvSpPr>
        <p:spPr>
          <a:xfrm>
            <a:off x="7507722" y="842406"/>
            <a:ext cx="126869" cy="119858"/>
          </a:xfrm>
          <a:prstGeom prst="ellipse">
            <a:avLst/>
          </a:prstGeom>
          <a:solidFill>
            <a:srgbClr val="92D050"/>
          </a:solidFill>
          <a:ln w="19050" cap="flat" cmpd="sng" algn="ctr">
            <a:solidFill>
              <a:srgbClr val="92D05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10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6" name="Elipse 65">
            <a:hlinkClick r:id="rId6" action="ppaction://hlinksldjump"/>
            <a:extLst>
              <a:ext uri="{FF2B5EF4-FFF2-40B4-BE49-F238E27FC236}">
                <a16:creationId xmlns:a16="http://schemas.microsoft.com/office/drawing/2014/main" id="{08511553-C13D-7B7D-6A8A-C0180CB3CF4E}"/>
              </a:ext>
            </a:extLst>
          </p:cNvPr>
          <p:cNvSpPr/>
          <p:nvPr/>
        </p:nvSpPr>
        <p:spPr>
          <a:xfrm>
            <a:off x="1981200" y="3065721"/>
            <a:ext cx="126869" cy="119858"/>
          </a:xfrm>
          <a:prstGeom prst="ellipse">
            <a:avLst/>
          </a:prstGeom>
          <a:solidFill>
            <a:srgbClr val="92D050"/>
          </a:solidFill>
          <a:ln w="19050" cap="flat" cmpd="sng" algn="ctr">
            <a:solidFill>
              <a:srgbClr val="92D05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74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7" name="Elipse 66">
            <a:hlinkClick r:id="rId7" action="ppaction://hlinksldjump"/>
            <a:extLst>
              <a:ext uri="{FF2B5EF4-FFF2-40B4-BE49-F238E27FC236}">
                <a16:creationId xmlns:a16="http://schemas.microsoft.com/office/drawing/2014/main" id="{FC5FA099-FD88-E6FD-4515-1B388A5C8E0D}"/>
              </a:ext>
            </a:extLst>
          </p:cNvPr>
          <p:cNvSpPr/>
          <p:nvPr/>
        </p:nvSpPr>
        <p:spPr>
          <a:xfrm>
            <a:off x="5327813" y="2550449"/>
            <a:ext cx="126869" cy="119858"/>
          </a:xfrm>
          <a:prstGeom prst="ellipse">
            <a:avLst/>
          </a:prstGeom>
          <a:solidFill>
            <a:srgbClr val="92D050"/>
          </a:solidFill>
          <a:ln w="19050" cap="flat" cmpd="sng" algn="ctr">
            <a:solidFill>
              <a:srgbClr val="92D05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74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8" name="Elipse 67">
            <a:hlinkClick r:id="rId8" action="ppaction://hlinksldjump"/>
            <a:extLst>
              <a:ext uri="{FF2B5EF4-FFF2-40B4-BE49-F238E27FC236}">
                <a16:creationId xmlns:a16="http://schemas.microsoft.com/office/drawing/2014/main" id="{1F7D61C4-A3B7-E2A9-C382-89BA0A255510}"/>
              </a:ext>
            </a:extLst>
          </p:cNvPr>
          <p:cNvSpPr/>
          <p:nvPr/>
        </p:nvSpPr>
        <p:spPr>
          <a:xfrm>
            <a:off x="7509214" y="1157576"/>
            <a:ext cx="126869" cy="119858"/>
          </a:xfrm>
          <a:prstGeom prst="ellipse">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1000" b="0" i="0" u="none" strike="noStrike" kern="0" cap="none" spc="0" normalizeH="0" baseline="0" noProof="0" dirty="0">
              <a:ln>
                <a:noFill/>
              </a:ln>
              <a:solidFill>
                <a:prstClr val="white"/>
              </a:solidFill>
              <a:effectLst/>
              <a:highlight>
                <a:srgbClr val="FF0000"/>
              </a:highlight>
              <a:uLnTx/>
              <a:uFillTx/>
              <a:latin typeface="Aptos" panose="02110004020202020204"/>
              <a:ea typeface="+mn-ea"/>
              <a:cs typeface="+mn-cs"/>
            </a:endParaRPr>
          </a:p>
        </p:txBody>
      </p:sp>
      <p:sp>
        <p:nvSpPr>
          <p:cNvPr id="69" name="Elipse 68">
            <a:hlinkClick r:id="rId9" action="ppaction://hlinksldjump"/>
            <a:extLst>
              <a:ext uri="{FF2B5EF4-FFF2-40B4-BE49-F238E27FC236}">
                <a16:creationId xmlns:a16="http://schemas.microsoft.com/office/drawing/2014/main" id="{9E87E4E2-F65F-87B1-C53C-B26F61EF9EA9}"/>
              </a:ext>
            </a:extLst>
          </p:cNvPr>
          <p:cNvSpPr/>
          <p:nvPr/>
        </p:nvSpPr>
        <p:spPr>
          <a:xfrm>
            <a:off x="1981200" y="2779481"/>
            <a:ext cx="126869" cy="119858"/>
          </a:xfrm>
          <a:prstGeom prst="ellipse">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74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0" name="Elipse 69">
            <a:hlinkClick r:id="rId10" action="ppaction://hlinksldjump"/>
            <a:extLst>
              <a:ext uri="{FF2B5EF4-FFF2-40B4-BE49-F238E27FC236}">
                <a16:creationId xmlns:a16="http://schemas.microsoft.com/office/drawing/2014/main" id="{DA05D37A-C576-235F-A7C1-4EA2A384D354}"/>
              </a:ext>
            </a:extLst>
          </p:cNvPr>
          <p:cNvSpPr/>
          <p:nvPr/>
        </p:nvSpPr>
        <p:spPr>
          <a:xfrm>
            <a:off x="6132136" y="1827189"/>
            <a:ext cx="126869" cy="119858"/>
          </a:xfrm>
          <a:prstGeom prst="ellipse">
            <a:avLst/>
          </a:prstGeom>
          <a:solidFill>
            <a:srgbClr val="FFFF00"/>
          </a:solidFill>
          <a:ln w="19050" cap="flat" cmpd="sng" algn="ctr">
            <a:solidFill>
              <a:srgbClr val="FFFF0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74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1" name="Elipse 70">
            <a:hlinkClick r:id="rId11" action="ppaction://hlinksldjump"/>
            <a:extLst>
              <a:ext uri="{FF2B5EF4-FFF2-40B4-BE49-F238E27FC236}">
                <a16:creationId xmlns:a16="http://schemas.microsoft.com/office/drawing/2014/main" id="{6FC58735-8085-D9F1-01AE-4CE31DF53026}"/>
              </a:ext>
            </a:extLst>
          </p:cNvPr>
          <p:cNvSpPr/>
          <p:nvPr/>
        </p:nvSpPr>
        <p:spPr>
          <a:xfrm>
            <a:off x="1981200" y="2465694"/>
            <a:ext cx="126869" cy="119858"/>
          </a:xfrm>
          <a:prstGeom prst="ellipse">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74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2" name="Elipse 71">
            <a:hlinkClick r:id="rId12" action="ppaction://hlinksldjump"/>
            <a:extLst>
              <a:ext uri="{FF2B5EF4-FFF2-40B4-BE49-F238E27FC236}">
                <a16:creationId xmlns:a16="http://schemas.microsoft.com/office/drawing/2014/main" id="{6F1E3A5B-5461-76F9-7F25-25707FB76760}"/>
              </a:ext>
            </a:extLst>
          </p:cNvPr>
          <p:cNvSpPr/>
          <p:nvPr/>
        </p:nvSpPr>
        <p:spPr>
          <a:xfrm>
            <a:off x="3778208" y="2464067"/>
            <a:ext cx="126869" cy="119858"/>
          </a:xfrm>
          <a:prstGeom prst="ellipse">
            <a:avLst/>
          </a:prstGeom>
          <a:solidFill>
            <a:srgbClr val="92D050"/>
          </a:solidFill>
          <a:ln w="19050" cap="flat" cmpd="sng" algn="ctr">
            <a:solidFill>
              <a:srgbClr val="92D050"/>
            </a:solidFill>
            <a:prstDash val="solid"/>
            <a:miter lim="800000"/>
          </a:ln>
          <a:effectLst/>
        </p:spPr>
        <p:txBody>
          <a:bodyPr rtlCol="0" anchor="ctr"/>
          <a:lstStyle/>
          <a:p>
            <a:pPr marL="0" marR="0" lvl="0" indent="0" algn="ctr" defTabSz="380573" rtl="0" eaLnBrk="1" fontAlgn="auto" latinLnBrk="0" hangingPunct="1">
              <a:lnSpc>
                <a:spcPct val="100000"/>
              </a:lnSpc>
              <a:spcBef>
                <a:spcPts val="0"/>
              </a:spcBef>
              <a:spcAft>
                <a:spcPts val="0"/>
              </a:spcAft>
              <a:buClrTx/>
              <a:buSzTx/>
              <a:buFontTx/>
              <a:buNone/>
              <a:tabLst/>
              <a:defRPr/>
            </a:pPr>
            <a:endParaRPr kumimoji="0" lang="es-CO" sz="749"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001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grpSp>
        <p:nvGrpSpPr>
          <p:cNvPr id="5" name="Grupo 4">
            <a:extLst>
              <a:ext uri="{FF2B5EF4-FFF2-40B4-BE49-F238E27FC236}">
                <a16:creationId xmlns:a16="http://schemas.microsoft.com/office/drawing/2014/main" id="{5C503D14-CA40-F3E7-25A1-0970F6545AB4}"/>
              </a:ext>
            </a:extLst>
          </p:cNvPr>
          <p:cNvGrpSpPr/>
          <p:nvPr/>
        </p:nvGrpSpPr>
        <p:grpSpPr>
          <a:xfrm>
            <a:off x="228600" y="1428750"/>
            <a:ext cx="8534400" cy="3276600"/>
            <a:chOff x="228600" y="1428750"/>
            <a:chExt cx="8534400" cy="3276600"/>
          </a:xfrm>
        </p:grpSpPr>
        <p:pic>
          <p:nvPicPr>
            <p:cNvPr id="3" name="Imagen 2">
              <a:extLst>
                <a:ext uri="{FF2B5EF4-FFF2-40B4-BE49-F238E27FC236}">
                  <a16:creationId xmlns:a16="http://schemas.microsoft.com/office/drawing/2014/main" id="{435D13BF-0FA1-8402-3E3C-DC5BDCF80F82}"/>
                </a:ext>
              </a:extLst>
            </p:cNvPr>
            <p:cNvPicPr>
              <a:picLocks noChangeAspect="1"/>
            </p:cNvPicPr>
            <p:nvPr/>
          </p:nvPicPr>
          <p:blipFill>
            <a:blip r:embed="rId3"/>
            <a:stretch>
              <a:fillRect/>
            </a:stretch>
          </p:blipFill>
          <p:spPr>
            <a:xfrm>
              <a:off x="228600" y="1428750"/>
              <a:ext cx="5562600" cy="3276600"/>
            </a:xfrm>
            <a:prstGeom prst="rect">
              <a:avLst/>
            </a:prstGeom>
          </p:spPr>
        </p:pic>
        <p:pic>
          <p:nvPicPr>
            <p:cNvPr id="4" name="Imagen 3">
              <a:extLst>
                <a:ext uri="{FF2B5EF4-FFF2-40B4-BE49-F238E27FC236}">
                  <a16:creationId xmlns:a16="http://schemas.microsoft.com/office/drawing/2014/main" id="{64E9D756-BCF9-50C5-6159-5F44C0BBDDCC}"/>
                </a:ext>
              </a:extLst>
            </p:cNvPr>
            <p:cNvPicPr>
              <a:picLocks noChangeAspect="1"/>
            </p:cNvPicPr>
            <p:nvPr/>
          </p:nvPicPr>
          <p:blipFill>
            <a:blip r:embed="rId3"/>
            <a:stretch>
              <a:fillRect/>
            </a:stretch>
          </p:blipFill>
          <p:spPr>
            <a:xfrm>
              <a:off x="5333999" y="2489170"/>
              <a:ext cx="3429001" cy="577880"/>
            </a:xfrm>
            <a:prstGeom prst="rect">
              <a:avLst/>
            </a:prstGeom>
          </p:spPr>
        </p:pic>
      </p:grpSp>
      <p:graphicFrame>
        <p:nvGraphicFramePr>
          <p:cNvPr id="6" name="Gráfico 5">
            <a:extLst>
              <a:ext uri="{FF2B5EF4-FFF2-40B4-BE49-F238E27FC236}">
                <a16:creationId xmlns:a16="http://schemas.microsoft.com/office/drawing/2014/main" id="{3E17EB76-6BEA-4E4A-8940-9E23CED43B58}"/>
              </a:ext>
            </a:extLst>
          </p:cNvPr>
          <p:cNvGraphicFramePr>
            <a:graphicFrameLocks/>
          </p:cNvGraphicFramePr>
          <p:nvPr>
            <p:extLst>
              <p:ext uri="{D42A27DB-BD31-4B8C-83A1-F6EECF244321}">
                <p14:modId xmlns:p14="http://schemas.microsoft.com/office/powerpoint/2010/main" val="1692796053"/>
              </p:ext>
            </p:extLst>
          </p:nvPr>
        </p:nvGraphicFramePr>
        <p:xfrm>
          <a:off x="228600" y="1581150"/>
          <a:ext cx="4410076" cy="2743200"/>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a:extLst>
              <a:ext uri="{FF2B5EF4-FFF2-40B4-BE49-F238E27FC236}">
                <a16:creationId xmlns:a16="http://schemas.microsoft.com/office/drawing/2014/main" id="{02BE6E48-371D-B9BD-70B1-38CEB03BFA15}"/>
              </a:ext>
            </a:extLst>
          </p:cNvPr>
          <p:cNvPicPr>
            <a:picLocks noChangeAspect="1"/>
          </p:cNvPicPr>
          <p:nvPr/>
        </p:nvPicPr>
        <p:blipFill>
          <a:blip r:embed="rId3"/>
          <a:stretch>
            <a:fillRect/>
          </a:stretch>
        </p:blipFill>
        <p:spPr>
          <a:xfrm>
            <a:off x="6553200" y="1409700"/>
            <a:ext cx="2048020" cy="1079470"/>
          </a:xfrm>
          <a:prstGeom prst="rect">
            <a:avLst/>
          </a:prstGeom>
        </p:spPr>
      </p:pic>
      <p:sp>
        <p:nvSpPr>
          <p:cNvPr id="12" name="CuadroTexto 11">
            <a:extLst>
              <a:ext uri="{FF2B5EF4-FFF2-40B4-BE49-F238E27FC236}">
                <a16:creationId xmlns:a16="http://schemas.microsoft.com/office/drawing/2014/main" id="{9D57997B-4C51-2CDA-D050-F2AB2F2DD9AB}"/>
              </a:ext>
            </a:extLst>
          </p:cNvPr>
          <p:cNvSpPr txBox="1"/>
          <p:nvPr/>
        </p:nvSpPr>
        <p:spPr>
          <a:xfrm>
            <a:off x="4970009" y="1501973"/>
            <a:ext cx="3086100" cy="307777"/>
          </a:xfrm>
          <a:prstGeom prst="rect">
            <a:avLst/>
          </a:prstGeom>
          <a:noFill/>
        </p:spPr>
        <p:txBody>
          <a:bodyPr wrap="square">
            <a:spAutoFit/>
          </a:bodyPr>
          <a:lstStyle/>
          <a:p>
            <a:r>
              <a:rPr lang="es-CO" sz="1400" b="1" i="1" dirty="0">
                <a:solidFill>
                  <a:schemeClr val="accent6"/>
                </a:solidFill>
              </a:rPr>
              <a:t>Mayores ingresos por $ 17.598 </a:t>
            </a:r>
            <a:r>
              <a:rPr lang="es-CO" sz="1400" b="1" i="1" dirty="0" err="1">
                <a:solidFill>
                  <a:schemeClr val="accent6"/>
                </a:solidFill>
              </a:rPr>
              <a:t>mill</a:t>
            </a:r>
            <a:endParaRPr lang="es-CO" sz="1400" b="1" i="1" dirty="0">
              <a:solidFill>
                <a:schemeClr val="accent6"/>
              </a:solidFill>
            </a:endParaRPr>
          </a:p>
        </p:txBody>
      </p:sp>
      <p:sp>
        <p:nvSpPr>
          <p:cNvPr id="14" name="CuadroTexto 13">
            <a:extLst>
              <a:ext uri="{FF2B5EF4-FFF2-40B4-BE49-F238E27FC236}">
                <a16:creationId xmlns:a16="http://schemas.microsoft.com/office/drawing/2014/main" id="{FFE08764-6621-9347-C4D9-6F057F474FAF}"/>
              </a:ext>
            </a:extLst>
          </p:cNvPr>
          <p:cNvSpPr txBox="1"/>
          <p:nvPr/>
        </p:nvSpPr>
        <p:spPr>
          <a:xfrm>
            <a:off x="4638676" y="1962150"/>
            <a:ext cx="4200524" cy="600164"/>
          </a:xfrm>
          <a:prstGeom prst="rect">
            <a:avLst/>
          </a:prstGeom>
          <a:noFill/>
        </p:spPr>
        <p:txBody>
          <a:bodyPr wrap="square">
            <a:spAutoFit/>
          </a:bodyPr>
          <a:lstStyle/>
          <a:p>
            <a:pPr algn="just"/>
            <a:r>
              <a:rPr lang="es-CO" sz="1100" b="1" i="1" dirty="0">
                <a:solidFill>
                  <a:schemeClr val="accent6"/>
                </a:solidFill>
                <a:latin typeface="Aptos" panose="020B0004020202020204" pitchFamily="34" charset="0"/>
                <a:ea typeface="Aptos" panose="020B0004020202020204" pitchFamily="34" charset="0"/>
                <a:cs typeface="Times New Roman" panose="02020603050405020304" pitchFamily="18" charset="0"/>
              </a:rPr>
              <a:t>O</a:t>
            </a:r>
            <a:r>
              <a:rPr lang="es-CO" sz="1100" b="1" i="1"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tros especiales ($15,536) </a:t>
            </a:r>
            <a:r>
              <a:rPr lang="es-CO" sz="1100" i="1" dirty="0">
                <a:solidFill>
                  <a:schemeClr val="bg1">
                    <a:lumMod val="50000"/>
                  </a:schemeClr>
                </a:solidFill>
                <a:effectLst/>
                <a:latin typeface="Aptos" panose="020B0004020202020204" pitchFamily="34" charset="0"/>
                <a:ea typeface="Aptos" panose="020B0004020202020204" pitchFamily="34" charset="0"/>
                <a:cs typeface="Times New Roman" panose="02020603050405020304" pitchFamily="18" charset="0"/>
              </a:rPr>
              <a:t>principalmente por los contratos interadministrativos firmados con el distrito en la iniciativa de </a:t>
            </a:r>
            <a:r>
              <a:rPr lang="es-CO" sz="1100" b="1" i="1" dirty="0">
                <a:solidFill>
                  <a:schemeClr val="accent6"/>
                </a:solidFill>
                <a:latin typeface="Aptos" panose="020B0004020202020204" pitchFamily="34" charset="0"/>
                <a:cs typeface="Times New Roman" panose="02020603050405020304" pitchFamily="18" charset="0"/>
              </a:rPr>
              <a:t>plan de choque</a:t>
            </a:r>
          </a:p>
        </p:txBody>
      </p:sp>
      <p:sp>
        <p:nvSpPr>
          <p:cNvPr id="16" name="CuadroTexto 15">
            <a:extLst>
              <a:ext uri="{FF2B5EF4-FFF2-40B4-BE49-F238E27FC236}">
                <a16:creationId xmlns:a16="http://schemas.microsoft.com/office/drawing/2014/main" id="{EA3F7AC3-6DD6-BE12-3021-CC8982DB0C1D}"/>
              </a:ext>
            </a:extLst>
          </p:cNvPr>
          <p:cNvSpPr txBox="1"/>
          <p:nvPr/>
        </p:nvSpPr>
        <p:spPr>
          <a:xfrm>
            <a:off x="4606861" y="2545522"/>
            <a:ext cx="4200524" cy="938719"/>
          </a:xfrm>
          <a:prstGeom prst="rect">
            <a:avLst/>
          </a:prstGeom>
          <a:noFill/>
        </p:spPr>
        <p:txBody>
          <a:bodyPr wrap="square">
            <a:spAutoFit/>
          </a:bodyPr>
          <a:lstStyle/>
          <a:p>
            <a:pPr algn="just"/>
            <a:r>
              <a:rPr lang="es-CO" sz="1100" b="1" i="1" dirty="0">
                <a:solidFill>
                  <a:schemeClr val="accent6"/>
                </a:solidFill>
                <a:latin typeface="Aptos" panose="020B0004020202020204" pitchFamily="34" charset="0"/>
                <a:cs typeface="Times New Roman" panose="02020603050405020304" pitchFamily="18" charset="0"/>
              </a:rPr>
              <a:t>Los servicios regulados </a:t>
            </a:r>
            <a:r>
              <a:rPr lang="es-CO" sz="1100" i="1" dirty="0">
                <a:solidFill>
                  <a:schemeClr val="bg1">
                    <a:lumMod val="50000"/>
                  </a:schemeClr>
                </a:solidFill>
                <a:latin typeface="Aptos" panose="020B0004020202020204" pitchFamily="34" charset="0"/>
                <a:cs typeface="Times New Roman" panose="02020603050405020304" pitchFamily="18" charset="0"/>
              </a:rPr>
              <a:t>han presentado un incremento en ingresos por servicios como </a:t>
            </a:r>
            <a:r>
              <a:rPr lang="es-CO" sz="1100" b="1" i="1" dirty="0">
                <a:solidFill>
                  <a:schemeClr val="accent6"/>
                </a:solidFill>
                <a:latin typeface="Aptos" panose="020B0004020202020204" pitchFamily="34" charset="0"/>
                <a:cs typeface="Times New Roman" panose="02020603050405020304" pitchFamily="18" charset="0"/>
              </a:rPr>
              <a:t>disposición final ($3,599), Corte y poda ($1,202), recolección y transporte ($1,558) </a:t>
            </a:r>
            <a:r>
              <a:rPr lang="es-CO" sz="1100" i="1" dirty="0">
                <a:solidFill>
                  <a:schemeClr val="bg1">
                    <a:lumMod val="50000"/>
                  </a:schemeClr>
                </a:solidFill>
                <a:latin typeface="Aptos" panose="020B0004020202020204" pitchFamily="34" charset="0"/>
                <a:cs typeface="Times New Roman" panose="02020603050405020304" pitchFamily="18" charset="0"/>
              </a:rPr>
              <a:t>debido a mayores unidades generadas, factores de actualización aplicados. </a:t>
            </a:r>
          </a:p>
        </p:txBody>
      </p:sp>
      <p:sp>
        <p:nvSpPr>
          <p:cNvPr id="20" name="CuadroTexto 19">
            <a:extLst>
              <a:ext uri="{FF2B5EF4-FFF2-40B4-BE49-F238E27FC236}">
                <a16:creationId xmlns:a16="http://schemas.microsoft.com/office/drawing/2014/main" id="{5EC13CF0-2BC2-1351-CE8B-436074AC58B5}"/>
              </a:ext>
            </a:extLst>
          </p:cNvPr>
          <p:cNvSpPr txBox="1"/>
          <p:nvPr/>
        </p:nvSpPr>
        <p:spPr>
          <a:xfrm>
            <a:off x="4967969" y="3483173"/>
            <a:ext cx="3090181" cy="307777"/>
          </a:xfrm>
          <a:prstGeom prst="rect">
            <a:avLst/>
          </a:prstGeom>
          <a:noFill/>
        </p:spPr>
        <p:txBody>
          <a:bodyPr wrap="square">
            <a:spAutoFit/>
          </a:bodyPr>
          <a:lstStyle/>
          <a:p>
            <a:r>
              <a:rPr lang="es-CO" sz="1400" b="1" i="1" dirty="0">
                <a:solidFill>
                  <a:schemeClr val="accent6"/>
                </a:solidFill>
              </a:rPr>
              <a:t>Menores costos por $ 15.838 </a:t>
            </a:r>
            <a:r>
              <a:rPr lang="es-CO" sz="1400" b="1" i="1" dirty="0" err="1">
                <a:solidFill>
                  <a:schemeClr val="accent6"/>
                </a:solidFill>
              </a:rPr>
              <a:t>mill</a:t>
            </a:r>
            <a:endParaRPr lang="es-CO" sz="1400" b="1" i="1" dirty="0">
              <a:solidFill>
                <a:schemeClr val="accent6"/>
              </a:solidFill>
            </a:endParaRPr>
          </a:p>
        </p:txBody>
      </p:sp>
      <p:sp>
        <p:nvSpPr>
          <p:cNvPr id="22" name="CuadroTexto 21">
            <a:extLst>
              <a:ext uri="{FF2B5EF4-FFF2-40B4-BE49-F238E27FC236}">
                <a16:creationId xmlns:a16="http://schemas.microsoft.com/office/drawing/2014/main" id="{D42A9DB7-224B-0951-F69C-B74B5F37C832}"/>
              </a:ext>
            </a:extLst>
          </p:cNvPr>
          <p:cNvSpPr txBox="1"/>
          <p:nvPr/>
        </p:nvSpPr>
        <p:spPr>
          <a:xfrm>
            <a:off x="4638676" y="3817263"/>
            <a:ext cx="4124324" cy="430887"/>
          </a:xfrm>
          <a:prstGeom prst="rect">
            <a:avLst/>
          </a:prstGeom>
          <a:noFill/>
        </p:spPr>
        <p:txBody>
          <a:bodyPr wrap="square">
            <a:spAutoFit/>
          </a:bodyPr>
          <a:lstStyle/>
          <a:p>
            <a:r>
              <a:rPr lang="es-CO" sz="1100" i="1" dirty="0">
                <a:solidFill>
                  <a:schemeClr val="bg1">
                    <a:lumMod val="50000"/>
                  </a:schemeClr>
                </a:solidFill>
                <a:latin typeface="Aptos" panose="020B0004020202020204" pitchFamily="34" charset="0"/>
                <a:cs typeface="Times New Roman" panose="02020603050405020304" pitchFamily="18" charset="0"/>
              </a:rPr>
              <a:t>Sub ejecuciones en conceptos como servicios </a:t>
            </a:r>
            <a:r>
              <a:rPr lang="es-CO" sz="1100" i="1" dirty="0">
                <a:solidFill>
                  <a:schemeClr val="accent6">
                    <a:lumMod val="75000"/>
                  </a:schemeClr>
                </a:solidFill>
                <a:latin typeface="Aptos" panose="020B0004020202020204" pitchFamily="34" charset="0"/>
                <a:cs typeface="Times New Roman" panose="02020603050405020304" pitchFamily="18" charset="0"/>
              </a:rPr>
              <a:t>personales ($-7,202), generales ($-6,954), impuestos($-3,397), </a:t>
            </a:r>
          </a:p>
        </p:txBody>
      </p:sp>
      <p:pic>
        <p:nvPicPr>
          <p:cNvPr id="24" name="Imagen 23">
            <a:extLst>
              <a:ext uri="{FF2B5EF4-FFF2-40B4-BE49-F238E27FC236}">
                <a16:creationId xmlns:a16="http://schemas.microsoft.com/office/drawing/2014/main" id="{9696CF36-03BA-2FA0-8800-952679C9B6E0}"/>
              </a:ext>
            </a:extLst>
          </p:cNvPr>
          <p:cNvPicPr>
            <a:picLocks noChangeAspect="1"/>
          </p:cNvPicPr>
          <p:nvPr/>
        </p:nvPicPr>
        <p:blipFill>
          <a:blip r:embed="rId5"/>
          <a:stretch>
            <a:fillRect/>
          </a:stretch>
        </p:blipFill>
        <p:spPr>
          <a:xfrm>
            <a:off x="2209800" y="4796510"/>
            <a:ext cx="1117656" cy="304816"/>
          </a:xfrm>
          <a:prstGeom prst="rect">
            <a:avLst/>
          </a:prstGeom>
        </p:spPr>
      </p:pic>
      <p:pic>
        <p:nvPicPr>
          <p:cNvPr id="26" name="Imagen 25">
            <a:extLst>
              <a:ext uri="{FF2B5EF4-FFF2-40B4-BE49-F238E27FC236}">
                <a16:creationId xmlns:a16="http://schemas.microsoft.com/office/drawing/2014/main" id="{B8FB5537-170B-ABA8-7FD6-9CB2C9A20893}"/>
              </a:ext>
            </a:extLst>
          </p:cNvPr>
          <p:cNvPicPr>
            <a:picLocks noChangeAspect="1"/>
          </p:cNvPicPr>
          <p:nvPr/>
        </p:nvPicPr>
        <p:blipFill>
          <a:blip r:embed="rId6"/>
          <a:stretch>
            <a:fillRect/>
          </a:stretch>
        </p:blipFill>
        <p:spPr>
          <a:xfrm>
            <a:off x="1905000" y="927950"/>
            <a:ext cx="1546456" cy="272200"/>
          </a:xfrm>
          <a:prstGeom prst="rect">
            <a:avLst/>
          </a:prstGeom>
        </p:spPr>
      </p:pic>
      <p:sp>
        <p:nvSpPr>
          <p:cNvPr id="27" name="CuadroTexto 26">
            <a:extLst>
              <a:ext uri="{FF2B5EF4-FFF2-40B4-BE49-F238E27FC236}">
                <a16:creationId xmlns:a16="http://schemas.microsoft.com/office/drawing/2014/main" id="{937E3418-B445-A25F-6E35-52C37DA82689}"/>
              </a:ext>
            </a:extLst>
          </p:cNvPr>
          <p:cNvSpPr txBox="1"/>
          <p:nvPr/>
        </p:nvSpPr>
        <p:spPr>
          <a:xfrm>
            <a:off x="1905000" y="970728"/>
            <a:ext cx="502061" cy="229422"/>
          </a:xfrm>
          <a:prstGeom prst="rect">
            <a:avLst/>
          </a:prstGeom>
          <a:noFill/>
        </p:spPr>
        <p:txBody>
          <a:bodyPr wrap="none" rtlCol="0">
            <a:spAutoFit/>
          </a:bodyPr>
          <a:lstStyle/>
          <a:p>
            <a:r>
              <a:rPr lang="es-CO" b="1" dirty="0">
                <a:solidFill>
                  <a:schemeClr val="tx1">
                    <a:lumMod val="75000"/>
                    <a:lumOff val="25000"/>
                  </a:schemeClr>
                </a:solidFill>
              </a:rPr>
              <a:t>54.726</a:t>
            </a:r>
          </a:p>
        </p:txBody>
      </p:sp>
      <p:sp>
        <p:nvSpPr>
          <p:cNvPr id="28" name="CuadroTexto 27">
            <a:extLst>
              <a:ext uri="{FF2B5EF4-FFF2-40B4-BE49-F238E27FC236}">
                <a16:creationId xmlns:a16="http://schemas.microsoft.com/office/drawing/2014/main" id="{8CB93F0B-9E38-34F4-F747-28D8938D1894}"/>
              </a:ext>
            </a:extLst>
          </p:cNvPr>
          <p:cNvSpPr txBox="1"/>
          <p:nvPr/>
        </p:nvSpPr>
        <p:spPr>
          <a:xfrm>
            <a:off x="2469739" y="971550"/>
            <a:ext cx="503664" cy="229422"/>
          </a:xfrm>
          <a:prstGeom prst="rect">
            <a:avLst/>
          </a:prstGeom>
          <a:noFill/>
        </p:spPr>
        <p:txBody>
          <a:bodyPr wrap="none" rtlCol="0">
            <a:spAutoFit/>
          </a:bodyPr>
          <a:lstStyle/>
          <a:p>
            <a:r>
              <a:rPr lang="es-CO" b="1" dirty="0">
                <a:solidFill>
                  <a:schemeClr val="tx1">
                    <a:lumMod val="75000"/>
                    <a:lumOff val="25000"/>
                  </a:schemeClr>
                </a:solidFill>
              </a:rPr>
              <a:t>33.411</a:t>
            </a:r>
          </a:p>
        </p:txBody>
      </p:sp>
      <p:sp>
        <p:nvSpPr>
          <p:cNvPr id="29" name="Flecha: cheurón 28">
            <a:hlinkClick r:id="rId7" action="ppaction://hlinksldjump"/>
            <a:extLst>
              <a:ext uri="{FF2B5EF4-FFF2-40B4-BE49-F238E27FC236}">
                <a16:creationId xmlns:a16="http://schemas.microsoft.com/office/drawing/2014/main" id="{6BFC339F-9E14-8CCE-2B98-9C1987A8E433}"/>
              </a:ext>
            </a:extLst>
          </p:cNvPr>
          <p:cNvSpPr/>
          <p:nvPr/>
        </p:nvSpPr>
        <p:spPr>
          <a:xfrm>
            <a:off x="270600" y="4812328"/>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grpSp>
        <p:nvGrpSpPr>
          <p:cNvPr id="9" name="Grupo 8">
            <a:extLst>
              <a:ext uri="{FF2B5EF4-FFF2-40B4-BE49-F238E27FC236}">
                <a16:creationId xmlns:a16="http://schemas.microsoft.com/office/drawing/2014/main" id="{56330A62-EFE8-31A2-CB21-789DEACA469F}"/>
              </a:ext>
            </a:extLst>
          </p:cNvPr>
          <p:cNvGrpSpPr/>
          <p:nvPr/>
        </p:nvGrpSpPr>
        <p:grpSpPr>
          <a:xfrm>
            <a:off x="0" y="1480004"/>
            <a:ext cx="8534400" cy="3377746"/>
            <a:chOff x="0" y="1504950"/>
            <a:chExt cx="8534400" cy="3377746"/>
          </a:xfrm>
        </p:grpSpPr>
        <p:pic>
          <p:nvPicPr>
            <p:cNvPr id="7" name="Imagen 6">
              <a:extLst>
                <a:ext uri="{FF2B5EF4-FFF2-40B4-BE49-F238E27FC236}">
                  <a16:creationId xmlns:a16="http://schemas.microsoft.com/office/drawing/2014/main" id="{606CA485-E9A0-07B2-DFFD-410CF4D14BDC}"/>
                </a:ext>
              </a:extLst>
            </p:cNvPr>
            <p:cNvPicPr>
              <a:picLocks noChangeAspect="1"/>
            </p:cNvPicPr>
            <p:nvPr/>
          </p:nvPicPr>
          <p:blipFill>
            <a:blip r:embed="rId3"/>
            <a:stretch>
              <a:fillRect/>
            </a:stretch>
          </p:blipFill>
          <p:spPr>
            <a:xfrm>
              <a:off x="228600" y="1504950"/>
              <a:ext cx="8305800" cy="2057400"/>
            </a:xfrm>
            <a:prstGeom prst="rect">
              <a:avLst/>
            </a:prstGeom>
          </p:spPr>
        </p:pic>
        <p:pic>
          <p:nvPicPr>
            <p:cNvPr id="8" name="Imagen 7">
              <a:extLst>
                <a:ext uri="{FF2B5EF4-FFF2-40B4-BE49-F238E27FC236}">
                  <a16:creationId xmlns:a16="http://schemas.microsoft.com/office/drawing/2014/main" id="{52228E99-6465-7507-624B-3D346E7D1FDA}"/>
                </a:ext>
              </a:extLst>
            </p:cNvPr>
            <p:cNvPicPr>
              <a:picLocks noChangeAspect="1"/>
            </p:cNvPicPr>
            <p:nvPr/>
          </p:nvPicPr>
          <p:blipFill>
            <a:blip r:embed="rId3"/>
            <a:stretch>
              <a:fillRect/>
            </a:stretch>
          </p:blipFill>
          <p:spPr>
            <a:xfrm>
              <a:off x="0" y="2825296"/>
              <a:ext cx="8305800" cy="2057400"/>
            </a:xfrm>
            <a:prstGeom prst="rect">
              <a:avLst/>
            </a:prstGeom>
          </p:spPr>
        </p:pic>
      </p:grpSp>
      <p:graphicFrame>
        <p:nvGraphicFramePr>
          <p:cNvPr id="11" name="Gráfico 10">
            <a:extLst>
              <a:ext uri="{FF2B5EF4-FFF2-40B4-BE49-F238E27FC236}">
                <a16:creationId xmlns:a16="http://schemas.microsoft.com/office/drawing/2014/main" id="{AA6043FC-EFAF-4E41-9AD9-82ACBB279767}"/>
              </a:ext>
            </a:extLst>
          </p:cNvPr>
          <p:cNvGraphicFramePr>
            <a:graphicFrameLocks/>
          </p:cNvGraphicFramePr>
          <p:nvPr>
            <p:extLst>
              <p:ext uri="{D42A27DB-BD31-4B8C-83A1-F6EECF244321}">
                <p14:modId xmlns:p14="http://schemas.microsoft.com/office/powerpoint/2010/main" val="4146123125"/>
              </p:ext>
            </p:extLst>
          </p:nvPr>
        </p:nvGraphicFramePr>
        <p:xfrm>
          <a:off x="212725" y="1581150"/>
          <a:ext cx="4664075" cy="2797175"/>
        </p:xfrm>
        <a:graphic>
          <a:graphicData uri="http://schemas.openxmlformats.org/drawingml/2006/chart">
            <c:chart xmlns:c="http://schemas.openxmlformats.org/drawingml/2006/chart" xmlns:r="http://schemas.openxmlformats.org/officeDocument/2006/relationships" r:id="rId4"/>
          </a:graphicData>
        </a:graphic>
      </p:graphicFrame>
      <p:sp>
        <p:nvSpPr>
          <p:cNvPr id="15" name="CuadroTexto 14">
            <a:extLst>
              <a:ext uri="{FF2B5EF4-FFF2-40B4-BE49-F238E27FC236}">
                <a16:creationId xmlns:a16="http://schemas.microsoft.com/office/drawing/2014/main" id="{BB3183C8-48A6-9DEC-11D9-3EE976FA8267}"/>
              </a:ext>
            </a:extLst>
          </p:cNvPr>
          <p:cNvSpPr txBox="1"/>
          <p:nvPr/>
        </p:nvSpPr>
        <p:spPr>
          <a:xfrm>
            <a:off x="5089524" y="1786158"/>
            <a:ext cx="3749676" cy="2492990"/>
          </a:xfrm>
          <a:prstGeom prst="rect">
            <a:avLst/>
          </a:prstGeom>
          <a:noFill/>
        </p:spPr>
        <p:txBody>
          <a:bodyPr wrap="square">
            <a:spAutoFit/>
          </a:bodyPr>
          <a:lstStyle/>
          <a:p>
            <a:pPr algn="just"/>
            <a:r>
              <a:rPr lang="es-ES" sz="1200" i="1" dirty="0">
                <a:solidFill>
                  <a:schemeClr val="bg1">
                    <a:lumMod val="50000"/>
                  </a:schemeClr>
                </a:solidFill>
                <a:latin typeface="Aptos" panose="020B0004020202020204" pitchFamily="34" charset="0"/>
                <a:cs typeface="Times New Roman" panose="02020603050405020304" pitchFamily="18" charset="0"/>
              </a:rPr>
              <a:t>La utilidad neta presenta una </a:t>
            </a:r>
            <a:r>
              <a:rPr lang="es-ES" sz="1200" b="1" i="1" dirty="0">
                <a:solidFill>
                  <a:schemeClr val="accent6"/>
                </a:solidFill>
                <a:latin typeface="Aptos" panose="020B0004020202020204" pitchFamily="34" charset="0"/>
                <a:cs typeface="Times New Roman" panose="02020603050405020304" pitchFamily="18" charset="0"/>
              </a:rPr>
              <a:t>sobre ejecución de $16.267 millones </a:t>
            </a:r>
            <a:r>
              <a:rPr lang="es-ES" sz="1200" i="1" dirty="0">
                <a:solidFill>
                  <a:schemeClr val="bg1">
                    <a:lumMod val="50000"/>
                  </a:schemeClr>
                </a:solidFill>
                <a:latin typeface="Aptos" panose="020B0004020202020204" pitchFamily="34" charset="0"/>
                <a:cs typeface="Times New Roman" panose="02020603050405020304" pitchFamily="18" charset="0"/>
              </a:rPr>
              <a:t>al mes de septiembre, con una </a:t>
            </a:r>
            <a:r>
              <a:rPr lang="es-ES" sz="1200" b="1" i="1" dirty="0">
                <a:solidFill>
                  <a:schemeClr val="accent6"/>
                </a:solidFill>
                <a:latin typeface="Aptos" panose="020B0004020202020204" pitchFamily="34" charset="0"/>
                <a:cs typeface="Times New Roman" panose="02020603050405020304" pitchFamily="18" charset="0"/>
              </a:rPr>
              <a:t>pérdida acumulada de $-3.201 millones</a:t>
            </a:r>
            <a:r>
              <a:rPr lang="es-ES" sz="1200" i="1" dirty="0">
                <a:solidFill>
                  <a:schemeClr val="bg1">
                    <a:lumMod val="50000"/>
                  </a:schemeClr>
                </a:solidFill>
                <a:latin typeface="Aptos" panose="020B0004020202020204" pitchFamily="34" charset="0"/>
                <a:cs typeface="Times New Roman" panose="02020603050405020304" pitchFamily="18" charset="0"/>
              </a:rPr>
              <a:t>, menor a la proyectada de $-19.468. </a:t>
            </a:r>
          </a:p>
          <a:p>
            <a:pPr algn="just"/>
            <a:endParaRPr lang="es-ES" sz="1200" i="1" dirty="0">
              <a:solidFill>
                <a:schemeClr val="bg1">
                  <a:lumMod val="50000"/>
                </a:schemeClr>
              </a:solidFill>
              <a:latin typeface="Aptos" panose="020B0004020202020204" pitchFamily="34" charset="0"/>
              <a:cs typeface="Times New Roman" panose="02020603050405020304" pitchFamily="18" charset="0"/>
            </a:endParaRPr>
          </a:p>
          <a:p>
            <a:pPr algn="just"/>
            <a:r>
              <a:rPr lang="es-ES" sz="1200" i="1" dirty="0">
                <a:solidFill>
                  <a:schemeClr val="bg1">
                    <a:lumMod val="50000"/>
                  </a:schemeClr>
                </a:solidFill>
                <a:latin typeface="Aptos" panose="020B0004020202020204" pitchFamily="34" charset="0"/>
                <a:cs typeface="Times New Roman" panose="02020603050405020304" pitchFamily="18" charset="0"/>
              </a:rPr>
              <a:t>Aunque algunos meses han mostrado resultados positivos, el indicador se vio afectado principalmente por la </a:t>
            </a:r>
            <a:r>
              <a:rPr lang="es-ES" sz="1200" b="1" i="1" dirty="0">
                <a:solidFill>
                  <a:schemeClr val="accent6"/>
                </a:solidFill>
                <a:latin typeface="Aptos" panose="020B0004020202020204" pitchFamily="34" charset="0"/>
                <a:cs typeface="Times New Roman" panose="02020603050405020304" pitchFamily="18" charset="0"/>
              </a:rPr>
              <a:t>actualización de los flujos de desmantelamiento y el cambio metodológico en la valoración del pasivo pensional.</a:t>
            </a:r>
            <a:r>
              <a:rPr lang="es-ES" sz="1200" i="1" dirty="0">
                <a:solidFill>
                  <a:schemeClr val="bg1">
                    <a:lumMod val="50000"/>
                  </a:schemeClr>
                </a:solidFill>
                <a:latin typeface="Aptos" panose="020B0004020202020204" pitchFamily="34" charset="0"/>
                <a:cs typeface="Times New Roman" panose="02020603050405020304" pitchFamily="18" charset="0"/>
              </a:rPr>
              <a:t> Si el crecimiento del EBITDA se comporta según lo estimado, la pérdida al cierre del año sería de $-9.876 millones, inferior a la proyección inicial de $-26.481.</a:t>
            </a:r>
            <a:endParaRPr lang="es-CO" sz="1200" i="1" dirty="0">
              <a:solidFill>
                <a:schemeClr val="bg1">
                  <a:lumMod val="50000"/>
                </a:schemeClr>
              </a:solidFill>
              <a:latin typeface="Aptos" panose="020B0004020202020204" pitchFamily="34" charset="0"/>
              <a:cs typeface="Times New Roman" panose="02020603050405020304" pitchFamily="18" charset="0"/>
            </a:endParaRPr>
          </a:p>
        </p:txBody>
      </p:sp>
      <p:sp>
        <p:nvSpPr>
          <p:cNvPr id="16" name="Flecha: cheurón 15">
            <a:hlinkClick r:id="rId5" action="ppaction://hlinksldjump"/>
            <a:extLst>
              <a:ext uri="{FF2B5EF4-FFF2-40B4-BE49-F238E27FC236}">
                <a16:creationId xmlns:a16="http://schemas.microsoft.com/office/drawing/2014/main" id="{FA6A58C5-5366-B805-FEC2-87975614A3EC}"/>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4" name="CuadroTexto 3">
            <a:extLst>
              <a:ext uri="{FF2B5EF4-FFF2-40B4-BE49-F238E27FC236}">
                <a16:creationId xmlns:a16="http://schemas.microsoft.com/office/drawing/2014/main" id="{9E7FB0D5-4D6E-4DC3-77F4-F1F3EF84E862}"/>
              </a:ext>
            </a:extLst>
          </p:cNvPr>
          <p:cNvSpPr txBox="1"/>
          <p:nvPr/>
        </p:nvSpPr>
        <p:spPr>
          <a:xfrm>
            <a:off x="457200" y="3409950"/>
            <a:ext cx="8001000" cy="1015663"/>
          </a:xfrm>
          <a:prstGeom prst="rect">
            <a:avLst/>
          </a:prstGeom>
          <a:noFill/>
        </p:spPr>
        <p:txBody>
          <a:bodyPr wrap="square">
            <a:spAutoFit/>
          </a:bodyPr>
          <a:lstStyle/>
          <a:p>
            <a:pPr algn="just"/>
            <a:r>
              <a:rPr lang="es-ES" sz="1200" b="1" i="1" dirty="0">
                <a:solidFill>
                  <a:schemeClr val="tx1">
                    <a:lumMod val="50000"/>
                    <a:lumOff val="50000"/>
                  </a:schemeClr>
                </a:solidFill>
              </a:rPr>
              <a:t>El indicador correspondiente al mes de septiembre se mantiene por debajo de la meta establecida, debido al aplazamiento de las inversiones principales. Esta situación implica que los recursos de caja serán requeridos en periodos futuros. </a:t>
            </a:r>
          </a:p>
          <a:p>
            <a:pPr algn="just"/>
            <a:endParaRPr lang="es-ES" sz="1200" b="1" i="1" dirty="0">
              <a:solidFill>
                <a:schemeClr val="tx1">
                  <a:lumMod val="50000"/>
                  <a:lumOff val="50000"/>
                </a:schemeClr>
              </a:solidFill>
            </a:endParaRPr>
          </a:p>
          <a:p>
            <a:pPr algn="just"/>
            <a:r>
              <a:rPr lang="es-ES" sz="1200" b="1" i="1" dirty="0">
                <a:solidFill>
                  <a:schemeClr val="tx1">
                    <a:lumMod val="50000"/>
                    <a:lumOff val="50000"/>
                  </a:schemeClr>
                </a:solidFill>
              </a:rPr>
              <a:t>Adicionalmente, aún no se cuenta con créditos aprobados y firmados para dichas inversiones, por lo que se están ajustando las proyecciones financieras con el fin de proceder a su solicitud.</a:t>
            </a:r>
            <a:endParaRPr lang="es-CO" sz="1200" b="1" i="1" dirty="0">
              <a:solidFill>
                <a:schemeClr val="tx1">
                  <a:lumMod val="50000"/>
                  <a:lumOff val="50000"/>
                </a:schemeClr>
              </a:solidFill>
            </a:endParaRPr>
          </a:p>
        </p:txBody>
      </p:sp>
      <p:sp>
        <p:nvSpPr>
          <p:cNvPr id="5" name="Flecha: cheurón 4">
            <a:hlinkClick r:id="rId3" action="ppaction://hlinksldjump"/>
            <a:extLst>
              <a:ext uri="{FF2B5EF4-FFF2-40B4-BE49-F238E27FC236}">
                <a16:creationId xmlns:a16="http://schemas.microsoft.com/office/drawing/2014/main" id="{61FDDB4F-5BFE-A926-AE1E-C642E1B3CBB1}"/>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pic>
        <p:nvPicPr>
          <p:cNvPr id="3" name="Imagen 2">
            <a:extLst>
              <a:ext uri="{FF2B5EF4-FFF2-40B4-BE49-F238E27FC236}">
                <a16:creationId xmlns:a16="http://schemas.microsoft.com/office/drawing/2014/main" id="{E18F6769-2AD9-2E29-06DF-86941C32BF78}"/>
              </a:ext>
            </a:extLst>
          </p:cNvPr>
          <p:cNvPicPr>
            <a:picLocks noChangeAspect="1"/>
          </p:cNvPicPr>
          <p:nvPr/>
        </p:nvPicPr>
        <p:blipFill>
          <a:blip r:embed="rId3"/>
          <a:stretch>
            <a:fillRect/>
          </a:stretch>
        </p:blipFill>
        <p:spPr>
          <a:xfrm>
            <a:off x="4038600" y="2343150"/>
            <a:ext cx="4343400" cy="2362200"/>
          </a:xfrm>
          <a:prstGeom prst="rect">
            <a:avLst/>
          </a:prstGeom>
        </p:spPr>
      </p:pic>
      <p:pic>
        <p:nvPicPr>
          <p:cNvPr id="5" name="Imagen 4">
            <a:extLst>
              <a:ext uri="{FF2B5EF4-FFF2-40B4-BE49-F238E27FC236}">
                <a16:creationId xmlns:a16="http://schemas.microsoft.com/office/drawing/2014/main" id="{99C818DA-9FBD-2862-D0D9-2680D2D76A6D}"/>
              </a:ext>
            </a:extLst>
          </p:cNvPr>
          <p:cNvPicPr>
            <a:picLocks noChangeAspect="1"/>
          </p:cNvPicPr>
          <p:nvPr/>
        </p:nvPicPr>
        <p:blipFill>
          <a:blip r:embed="rId4"/>
          <a:stretch>
            <a:fillRect/>
          </a:stretch>
        </p:blipFill>
        <p:spPr>
          <a:xfrm>
            <a:off x="228600" y="2571750"/>
            <a:ext cx="4114800" cy="577880"/>
          </a:xfrm>
          <a:prstGeom prst="rect">
            <a:avLst/>
          </a:prstGeom>
        </p:spPr>
      </p:pic>
      <p:graphicFrame>
        <p:nvGraphicFramePr>
          <p:cNvPr id="7" name="Gráfico 6">
            <a:extLst>
              <a:ext uri="{FF2B5EF4-FFF2-40B4-BE49-F238E27FC236}">
                <a16:creationId xmlns:a16="http://schemas.microsoft.com/office/drawing/2014/main" id="{C47B67CB-1786-B40E-618A-25F477CEB053}"/>
              </a:ext>
            </a:extLst>
          </p:cNvPr>
          <p:cNvGraphicFramePr>
            <a:graphicFrameLocks/>
          </p:cNvGraphicFramePr>
          <p:nvPr>
            <p:extLst>
              <p:ext uri="{D42A27DB-BD31-4B8C-83A1-F6EECF244321}">
                <p14:modId xmlns:p14="http://schemas.microsoft.com/office/powerpoint/2010/main" val="1560889069"/>
              </p:ext>
            </p:extLst>
          </p:nvPr>
        </p:nvGraphicFramePr>
        <p:xfrm>
          <a:off x="4047671" y="2114550"/>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8" name="CuadroTexto 7">
            <a:extLst>
              <a:ext uri="{FF2B5EF4-FFF2-40B4-BE49-F238E27FC236}">
                <a16:creationId xmlns:a16="http://schemas.microsoft.com/office/drawing/2014/main" id="{DCFB2388-0087-01EA-9BC9-A40CCAA535FC}"/>
              </a:ext>
            </a:extLst>
          </p:cNvPr>
          <p:cNvSpPr txBox="1"/>
          <p:nvPr/>
        </p:nvSpPr>
        <p:spPr>
          <a:xfrm>
            <a:off x="391886" y="2607792"/>
            <a:ext cx="3646714" cy="2339102"/>
          </a:xfrm>
          <a:prstGeom prst="rect">
            <a:avLst/>
          </a:prstGeom>
          <a:noFill/>
        </p:spPr>
        <p:txBody>
          <a:bodyPr wrap="square">
            <a:spAutoFit/>
          </a:bodyPr>
          <a:lstStyle/>
          <a:p>
            <a:pPr marL="0" marR="0" lvl="0" indent="0" algn="just" defTabSz="452719"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0" normalizeH="0" baseline="0" noProof="0" dirty="0">
                <a:ln>
                  <a:noFill/>
                </a:ln>
                <a:solidFill>
                  <a:srgbClr val="F79646"/>
                </a:solidFill>
                <a:effectLst/>
                <a:uLnTx/>
                <a:uFillTx/>
                <a:latin typeface="Calibri"/>
                <a:ea typeface="+mn-ea"/>
                <a:cs typeface="+mn-cs"/>
              </a:rPr>
              <a:t>Análisis de aumento de residuos sólidos</a:t>
            </a: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800" b="1" i="1" u="none" strike="noStrike" kern="1200" cap="none" spc="0" normalizeH="0" baseline="0" noProof="0" dirty="0">
              <a:ln>
                <a:noFill/>
              </a:ln>
              <a:solidFill>
                <a:prstClr val="white">
                  <a:lumMod val="50000"/>
                </a:prstClr>
              </a:solidFill>
              <a:effectLst/>
              <a:uLnTx/>
              <a:uFillTx/>
              <a:latin typeface="Calibri"/>
              <a:ea typeface="+mn-ea"/>
              <a:cs typeface="+mn-cs"/>
            </a:endParaRPr>
          </a:p>
          <a:p>
            <a:pPr marL="0" marR="0" lvl="0" indent="0" algn="just" defTabSz="452719" rtl="0" eaLnBrk="1" fontAlgn="auto" latinLnBrk="0" hangingPunct="1">
              <a:lnSpc>
                <a:spcPct val="100000"/>
              </a:lnSpc>
              <a:spcBef>
                <a:spcPts val="0"/>
              </a:spcBef>
              <a:spcAft>
                <a:spcPts val="0"/>
              </a:spcAft>
              <a:buClrTx/>
              <a:buSzTx/>
              <a:buFontTx/>
              <a:buNone/>
              <a:tabLst/>
              <a:defRPr/>
            </a:pPr>
            <a:r>
              <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rPr>
              <a:t>Desarrollo Plan de Choque en el Distrito de Medellín</a:t>
            </a: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700" b="1" i="1" u="none" strike="noStrike" kern="1200" cap="none" spc="0" normalizeH="0" baseline="0" noProof="0" dirty="0">
              <a:ln>
                <a:noFill/>
              </a:ln>
              <a:solidFill>
                <a:prstClr val="white">
                  <a:lumMod val="50000"/>
                </a:prstClr>
              </a:solidFill>
              <a:effectLst/>
              <a:uLnTx/>
              <a:uFillTx/>
              <a:latin typeface="Calibri"/>
              <a:ea typeface="+mn-ea"/>
              <a:cs typeface="+mn-cs"/>
            </a:endParaRPr>
          </a:p>
          <a:p>
            <a:pPr marL="0" marR="0" lvl="0" indent="0" algn="just" defTabSz="452719" rtl="0" eaLnBrk="1" fontAlgn="auto" latinLnBrk="0" hangingPunct="1">
              <a:lnSpc>
                <a:spcPct val="100000"/>
              </a:lnSpc>
              <a:spcBef>
                <a:spcPts val="0"/>
              </a:spcBef>
              <a:spcAft>
                <a:spcPts val="0"/>
              </a:spcAft>
              <a:buClrTx/>
              <a:buSzTx/>
              <a:buFontTx/>
              <a:buNone/>
              <a:tabLst/>
              <a:defRPr/>
            </a:pPr>
            <a:r>
              <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rPr>
              <a:t>Intervenciones de aseo y ornato.</a:t>
            </a: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700" b="1" i="1" u="none" strike="noStrike" kern="1200" cap="none" spc="0" normalizeH="0" baseline="0" noProof="0" dirty="0">
              <a:ln>
                <a:noFill/>
              </a:ln>
              <a:solidFill>
                <a:prstClr val="white">
                  <a:lumMod val="50000"/>
                </a:prstClr>
              </a:solidFill>
              <a:effectLst/>
              <a:uLnTx/>
              <a:uFillTx/>
              <a:latin typeface="Calibri"/>
              <a:ea typeface="+mn-ea"/>
              <a:cs typeface="+mn-cs"/>
            </a:endParaRPr>
          </a:p>
          <a:p>
            <a:pPr marL="0" marR="0" lvl="0" indent="0" algn="just" defTabSz="452719" rtl="0" eaLnBrk="1" fontAlgn="auto" latinLnBrk="0" hangingPunct="1">
              <a:lnSpc>
                <a:spcPct val="100000"/>
              </a:lnSpc>
              <a:spcBef>
                <a:spcPts val="0"/>
              </a:spcBef>
              <a:spcAft>
                <a:spcPts val="0"/>
              </a:spcAft>
              <a:buClrTx/>
              <a:buSzTx/>
              <a:buFontTx/>
              <a:buNone/>
              <a:tabLst/>
              <a:defRPr/>
            </a:pPr>
            <a:r>
              <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rPr>
              <a:t>Intervenciones en quebradas.</a:t>
            </a: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600" b="1" i="1" u="none" strike="noStrike" kern="1200" cap="none" spc="0" normalizeH="0" baseline="0" noProof="0" dirty="0">
              <a:ln>
                <a:noFill/>
              </a:ln>
              <a:solidFill>
                <a:prstClr val="white">
                  <a:lumMod val="50000"/>
                </a:prstClr>
              </a:solidFill>
              <a:effectLst/>
              <a:uLnTx/>
              <a:uFillTx/>
              <a:latin typeface="Calibri"/>
              <a:ea typeface="+mn-ea"/>
              <a:cs typeface="+mn-cs"/>
            </a:endParaRPr>
          </a:p>
          <a:p>
            <a:pPr marL="0" marR="0" lvl="0" indent="0" algn="just" defTabSz="452719" rtl="0" eaLnBrk="1" fontAlgn="auto" latinLnBrk="0" hangingPunct="1">
              <a:lnSpc>
                <a:spcPct val="100000"/>
              </a:lnSpc>
              <a:spcBef>
                <a:spcPts val="0"/>
              </a:spcBef>
              <a:spcAft>
                <a:spcPts val="0"/>
              </a:spcAft>
              <a:buClrTx/>
              <a:buSzTx/>
              <a:buFontTx/>
              <a:buNone/>
              <a:tabLst/>
              <a:defRPr/>
            </a:pPr>
            <a:r>
              <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rPr>
              <a:t>Incremento de la población flotante.</a:t>
            </a: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endParaRPr>
          </a:p>
          <a:p>
            <a:pPr lvl="0" algn="just">
              <a:defRPr/>
            </a:pPr>
            <a:r>
              <a:rPr lang="es-CO" sz="1000" b="1" i="1" dirty="0">
                <a:solidFill>
                  <a:prstClr val="white">
                    <a:lumMod val="50000"/>
                  </a:prstClr>
                </a:solidFill>
              </a:rPr>
              <a:t>Crecimiento en la cantidad de personas en situación de calle.</a:t>
            </a:r>
          </a:p>
          <a:p>
            <a:pPr lvl="0" algn="just">
              <a:defRPr/>
            </a:pPr>
            <a:endParaRPr lang="es-CO" sz="700" b="1" i="1" dirty="0">
              <a:solidFill>
                <a:prstClr val="white">
                  <a:lumMod val="50000"/>
                </a:prstClr>
              </a:solidFill>
            </a:endParaRPr>
          </a:p>
          <a:p>
            <a:pPr lvl="0" algn="just">
              <a:defRPr/>
            </a:pPr>
            <a:r>
              <a:rPr lang="es-CO" sz="1000" b="1" i="1" dirty="0">
                <a:solidFill>
                  <a:prstClr val="white">
                    <a:lumMod val="50000"/>
                  </a:prstClr>
                </a:solidFill>
              </a:rPr>
              <a:t>Manejo inadecuado de residuos ordinarios, entregados irresponsablemente a personas en situación de calle.</a:t>
            </a: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endParaRPr>
          </a:p>
          <a:p>
            <a:pPr marL="0" marR="0" lvl="0" indent="0" algn="just" defTabSz="452719" rtl="0" eaLnBrk="1" fontAlgn="auto" latinLnBrk="0" hangingPunct="1">
              <a:lnSpc>
                <a:spcPct val="100000"/>
              </a:lnSpc>
              <a:spcBef>
                <a:spcPts val="0"/>
              </a:spcBef>
              <a:spcAft>
                <a:spcPts val="0"/>
              </a:spcAft>
              <a:buClrTx/>
              <a:buSzTx/>
              <a:buFontTx/>
              <a:buNone/>
              <a:tabLst/>
              <a:defRPr/>
            </a:pPr>
            <a:endParaRPr kumimoji="0" lang="es-CO" sz="1000" b="1" i="1"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10" name="Flecha: cheurón 9">
            <a:hlinkClick r:id="rId6" action="ppaction://hlinksldjump"/>
            <a:extLst>
              <a:ext uri="{FF2B5EF4-FFF2-40B4-BE49-F238E27FC236}">
                <a16:creationId xmlns:a16="http://schemas.microsoft.com/office/drawing/2014/main" id="{C57A94EE-5C94-37D0-FF56-3A17182ED11B}"/>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pic>
        <p:nvPicPr>
          <p:cNvPr id="4" name="Imagen 3">
            <a:extLst>
              <a:ext uri="{FF2B5EF4-FFF2-40B4-BE49-F238E27FC236}">
                <a16:creationId xmlns:a16="http://schemas.microsoft.com/office/drawing/2014/main" id="{37135E3D-1F6F-1EFA-4B7B-841F496876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5545" y="4087198"/>
            <a:ext cx="526428" cy="296726"/>
          </a:xfrm>
          <a:prstGeom prst="rect">
            <a:avLst/>
          </a:prstGeom>
        </p:spPr>
      </p:pic>
      <p:pic>
        <p:nvPicPr>
          <p:cNvPr id="6" name="Imagen 5">
            <a:extLst>
              <a:ext uri="{FF2B5EF4-FFF2-40B4-BE49-F238E27FC236}">
                <a16:creationId xmlns:a16="http://schemas.microsoft.com/office/drawing/2014/main" id="{DF0C9442-9295-DFD9-FE53-49BD8CC879C0}"/>
              </a:ext>
            </a:extLst>
          </p:cNvPr>
          <p:cNvPicPr>
            <a:picLocks noChangeAspect="1"/>
          </p:cNvPicPr>
          <p:nvPr/>
        </p:nvPicPr>
        <p:blipFill>
          <a:blip r:embed="rId4"/>
          <a:stretch>
            <a:fillRect/>
          </a:stretch>
        </p:blipFill>
        <p:spPr>
          <a:xfrm>
            <a:off x="5410201" y="3638549"/>
            <a:ext cx="2971800" cy="380093"/>
          </a:xfrm>
          <a:prstGeom prst="rect">
            <a:avLst/>
          </a:prstGeom>
        </p:spPr>
      </p:pic>
      <p:sp>
        <p:nvSpPr>
          <p:cNvPr id="3" name="CuadroTexto 2">
            <a:extLst>
              <a:ext uri="{FF2B5EF4-FFF2-40B4-BE49-F238E27FC236}">
                <a16:creationId xmlns:a16="http://schemas.microsoft.com/office/drawing/2014/main" id="{58812AD5-10ED-2BA7-8075-FA63A955898B}"/>
              </a:ext>
            </a:extLst>
          </p:cNvPr>
          <p:cNvSpPr txBox="1"/>
          <p:nvPr/>
        </p:nvSpPr>
        <p:spPr>
          <a:xfrm>
            <a:off x="5257799" y="3867150"/>
            <a:ext cx="2971801" cy="646331"/>
          </a:xfrm>
          <a:prstGeom prst="rect">
            <a:avLst/>
          </a:prstGeom>
          <a:noFill/>
        </p:spPr>
        <p:txBody>
          <a:bodyPr wrap="square">
            <a:spAutoFit/>
          </a:bodyPr>
          <a:lstStyle/>
          <a:p>
            <a:pPr>
              <a:buNone/>
            </a:pPr>
            <a:r>
              <a:rPr lang="es-ES" sz="1200" b="1" i="1" dirty="0">
                <a:solidFill>
                  <a:schemeClr val="accent6"/>
                </a:solidFill>
              </a:rPr>
              <a:t>Durante la vigencia 2025 – </a:t>
            </a:r>
          </a:p>
          <a:p>
            <a:pPr>
              <a:buNone/>
            </a:pPr>
            <a:r>
              <a:rPr lang="es-ES" sz="1200" b="1" i="1" dirty="0">
                <a:solidFill>
                  <a:schemeClr val="tx1">
                    <a:lumMod val="50000"/>
                    <a:lumOff val="50000"/>
                  </a:schemeClr>
                </a:solidFill>
              </a:rPr>
              <a:t>Creación de </a:t>
            </a:r>
            <a:r>
              <a:rPr lang="es-ES" sz="1200" b="1" i="1" dirty="0">
                <a:solidFill>
                  <a:schemeClr val="accent6"/>
                </a:solidFill>
              </a:rPr>
              <a:t>3 rutas 2 veces por semana</a:t>
            </a:r>
          </a:p>
          <a:p>
            <a:pPr>
              <a:buNone/>
            </a:pPr>
            <a:r>
              <a:rPr lang="es-ES" sz="1200" b="1" i="1" dirty="0">
                <a:solidFill>
                  <a:schemeClr val="tx1">
                    <a:lumMod val="50000"/>
                    <a:lumOff val="50000"/>
                  </a:schemeClr>
                </a:solidFill>
              </a:rPr>
              <a:t>Creación de </a:t>
            </a:r>
            <a:r>
              <a:rPr lang="es-ES" sz="1200" b="1" i="1" dirty="0">
                <a:solidFill>
                  <a:schemeClr val="accent6"/>
                </a:solidFill>
              </a:rPr>
              <a:t>3 rutas </a:t>
            </a:r>
            <a:r>
              <a:rPr lang="es-ES" sz="1200" b="1" i="1" dirty="0">
                <a:solidFill>
                  <a:schemeClr val="tx1">
                    <a:lumMod val="50000"/>
                    <a:lumOff val="50000"/>
                  </a:schemeClr>
                </a:solidFill>
              </a:rPr>
              <a:t>con </a:t>
            </a:r>
            <a:r>
              <a:rPr lang="es-ES" sz="1200" b="1" i="1" dirty="0">
                <a:solidFill>
                  <a:schemeClr val="accent6"/>
                </a:solidFill>
              </a:rPr>
              <a:t>frecuencia diaria</a:t>
            </a:r>
          </a:p>
        </p:txBody>
      </p:sp>
      <p:graphicFrame>
        <p:nvGraphicFramePr>
          <p:cNvPr id="8" name="Gráfico 7">
            <a:extLst>
              <a:ext uri="{FF2B5EF4-FFF2-40B4-BE49-F238E27FC236}">
                <a16:creationId xmlns:a16="http://schemas.microsoft.com/office/drawing/2014/main" id="{48A85DDB-8767-4FD1-A4AB-D0702A796FED}"/>
              </a:ext>
            </a:extLst>
          </p:cNvPr>
          <p:cNvGraphicFramePr>
            <a:graphicFrameLocks/>
          </p:cNvGraphicFramePr>
          <p:nvPr>
            <p:extLst>
              <p:ext uri="{D42A27DB-BD31-4B8C-83A1-F6EECF244321}">
                <p14:modId xmlns:p14="http://schemas.microsoft.com/office/powerpoint/2010/main" val="2936196171"/>
              </p:ext>
            </p:extLst>
          </p:nvPr>
        </p:nvGraphicFramePr>
        <p:xfrm>
          <a:off x="4952998" y="1637463"/>
          <a:ext cx="4191001" cy="1696287"/>
        </p:xfrm>
        <a:graphic>
          <a:graphicData uri="http://schemas.openxmlformats.org/drawingml/2006/chart">
            <c:chart xmlns:c="http://schemas.openxmlformats.org/drawingml/2006/chart" xmlns:r="http://schemas.openxmlformats.org/officeDocument/2006/relationships" r:id="rId5"/>
          </a:graphicData>
        </a:graphic>
      </p:graphicFrame>
      <p:sp>
        <p:nvSpPr>
          <p:cNvPr id="9" name="Flecha: cheurón 8">
            <a:hlinkClick r:id="rId6" action="ppaction://hlinksldjump"/>
            <a:extLst>
              <a:ext uri="{FF2B5EF4-FFF2-40B4-BE49-F238E27FC236}">
                <a16:creationId xmlns:a16="http://schemas.microsoft.com/office/drawing/2014/main" id="{1129D8D0-1E46-9FF0-4DF2-6656D0FAFB5B}"/>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pic>
        <p:nvPicPr>
          <p:cNvPr id="9" name="Imagen 8">
            <a:extLst>
              <a:ext uri="{FF2B5EF4-FFF2-40B4-BE49-F238E27FC236}">
                <a16:creationId xmlns:a16="http://schemas.microsoft.com/office/drawing/2014/main" id="{15D4B506-D38E-1115-5094-5FE6D4F0DC1D}"/>
              </a:ext>
            </a:extLst>
          </p:cNvPr>
          <p:cNvPicPr>
            <a:picLocks noChangeAspect="1"/>
          </p:cNvPicPr>
          <p:nvPr/>
        </p:nvPicPr>
        <p:blipFill>
          <a:blip r:embed="rId3"/>
          <a:stretch>
            <a:fillRect/>
          </a:stretch>
        </p:blipFill>
        <p:spPr>
          <a:xfrm>
            <a:off x="5406940" y="1765270"/>
            <a:ext cx="3283119" cy="577880"/>
          </a:xfrm>
          <a:prstGeom prst="rect">
            <a:avLst/>
          </a:prstGeom>
        </p:spPr>
      </p:pic>
      <p:sp>
        <p:nvSpPr>
          <p:cNvPr id="4" name="Rectángulo 3">
            <a:extLst>
              <a:ext uri="{FF2B5EF4-FFF2-40B4-BE49-F238E27FC236}">
                <a16:creationId xmlns:a16="http://schemas.microsoft.com/office/drawing/2014/main" id="{94940608-5573-DFED-417B-E494A03701A2}"/>
              </a:ext>
            </a:extLst>
          </p:cNvPr>
          <p:cNvSpPr/>
          <p:nvPr/>
        </p:nvSpPr>
        <p:spPr>
          <a:xfrm>
            <a:off x="5347200" y="1733550"/>
            <a:ext cx="3429000" cy="64633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just"/>
            <a:r>
              <a:rPr lang="es-ES" sz="1200" b="1" i="1" dirty="0">
                <a:ln/>
                <a:solidFill>
                  <a:schemeClr val="tx1">
                    <a:lumMod val="50000"/>
                    <a:lumOff val="50000"/>
                  </a:schemeClr>
                </a:solidFill>
              </a:rPr>
              <a:t>Proyección de </a:t>
            </a:r>
            <a:r>
              <a:rPr lang="es-ES" sz="1200" b="1" i="1" dirty="0">
                <a:ln/>
                <a:solidFill>
                  <a:schemeClr val="accent6"/>
                </a:solidFill>
              </a:rPr>
              <a:t>100 rutas adicionales </a:t>
            </a:r>
            <a:r>
              <a:rPr lang="es-ES" sz="1200" b="1" i="1" dirty="0">
                <a:ln/>
                <a:solidFill>
                  <a:schemeClr val="tx1">
                    <a:lumMod val="50000"/>
                    <a:lumOff val="50000"/>
                  </a:schemeClr>
                </a:solidFill>
              </a:rPr>
              <a:t>a partir del mes de enero del 2025, otras </a:t>
            </a:r>
            <a:r>
              <a:rPr lang="es-ES" sz="1200" b="1" i="1" dirty="0">
                <a:ln/>
                <a:solidFill>
                  <a:schemeClr val="accent6"/>
                </a:solidFill>
              </a:rPr>
              <a:t>100 en junio y 49 rutas dominicales.</a:t>
            </a:r>
          </a:p>
        </p:txBody>
      </p:sp>
      <p:sp>
        <p:nvSpPr>
          <p:cNvPr id="5" name="Rectángulo 4">
            <a:extLst>
              <a:ext uri="{FF2B5EF4-FFF2-40B4-BE49-F238E27FC236}">
                <a16:creationId xmlns:a16="http://schemas.microsoft.com/office/drawing/2014/main" id="{23CC900B-017E-29E5-D5BC-9225970506DD}"/>
              </a:ext>
            </a:extLst>
          </p:cNvPr>
          <p:cNvSpPr/>
          <p:nvPr/>
        </p:nvSpPr>
        <p:spPr>
          <a:xfrm>
            <a:off x="5334000" y="3363594"/>
            <a:ext cx="3429000"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just"/>
            <a:r>
              <a:rPr lang="es-ES" sz="1200" b="1" i="1" dirty="0">
                <a:ln/>
                <a:solidFill>
                  <a:schemeClr val="accent3"/>
                </a:solidFill>
              </a:rPr>
              <a:t>Variación con respecto al año anterior: 3.3% - 43.449 km adicionales</a:t>
            </a:r>
          </a:p>
        </p:txBody>
      </p:sp>
      <p:sp>
        <p:nvSpPr>
          <p:cNvPr id="6" name="CuadroTexto 5">
            <a:extLst>
              <a:ext uri="{FF2B5EF4-FFF2-40B4-BE49-F238E27FC236}">
                <a16:creationId xmlns:a16="http://schemas.microsoft.com/office/drawing/2014/main" id="{B3A6F4C9-0259-42C1-C4FF-6D7A20614E19}"/>
              </a:ext>
            </a:extLst>
          </p:cNvPr>
          <p:cNvSpPr txBox="1"/>
          <p:nvPr/>
        </p:nvSpPr>
        <p:spPr>
          <a:xfrm>
            <a:off x="5347200" y="3086595"/>
            <a:ext cx="3112851" cy="276999"/>
          </a:xfrm>
          <a:prstGeom prst="rect">
            <a:avLst/>
          </a:prstGeom>
          <a:noFill/>
        </p:spPr>
        <p:txBody>
          <a:bodyPr wrap="square">
            <a:spAutoFit/>
          </a:bodyPr>
          <a:lstStyle/>
          <a:p>
            <a:r>
              <a:rPr lang="es-ES" sz="1200" b="1" i="1" dirty="0">
                <a:ln/>
                <a:solidFill>
                  <a:schemeClr val="tx1">
                    <a:lumMod val="50000"/>
                    <a:lumOff val="50000"/>
                  </a:schemeClr>
                </a:solidFill>
              </a:rPr>
              <a:t>2.117 rutas de barrido</a:t>
            </a:r>
            <a:endParaRPr lang="es-CO" sz="1100" dirty="0">
              <a:solidFill>
                <a:schemeClr val="tx1">
                  <a:lumMod val="50000"/>
                  <a:lumOff val="50000"/>
                </a:schemeClr>
              </a:solidFill>
            </a:endParaRPr>
          </a:p>
        </p:txBody>
      </p:sp>
      <p:sp>
        <p:nvSpPr>
          <p:cNvPr id="7" name="CuadroTexto 6">
            <a:extLst>
              <a:ext uri="{FF2B5EF4-FFF2-40B4-BE49-F238E27FC236}">
                <a16:creationId xmlns:a16="http://schemas.microsoft.com/office/drawing/2014/main" id="{A8E39F83-815B-84D5-9DE5-49087502E18A}"/>
              </a:ext>
            </a:extLst>
          </p:cNvPr>
          <p:cNvSpPr txBox="1"/>
          <p:nvPr/>
        </p:nvSpPr>
        <p:spPr>
          <a:xfrm>
            <a:off x="5347200" y="2408798"/>
            <a:ext cx="3352800" cy="646331"/>
          </a:xfrm>
          <a:prstGeom prst="rect">
            <a:avLst/>
          </a:prstGeom>
          <a:noFill/>
        </p:spPr>
        <p:txBody>
          <a:bodyPr wrap="square">
            <a:spAutoFit/>
          </a:bodyPr>
          <a:lstStyle/>
          <a:p>
            <a:r>
              <a:rPr lang="es-ES" sz="1200" b="1" i="1" dirty="0">
                <a:ln/>
                <a:solidFill>
                  <a:schemeClr val="tx1">
                    <a:lumMod val="50000"/>
                    <a:lumOff val="50000"/>
                  </a:schemeClr>
                </a:solidFill>
              </a:rPr>
              <a:t>A la fecha se han incorporado  </a:t>
            </a:r>
            <a:r>
              <a:rPr lang="es-ES" sz="1200" b="1" i="1" dirty="0">
                <a:ln/>
                <a:solidFill>
                  <a:schemeClr val="accent6"/>
                </a:solidFill>
              </a:rPr>
              <a:t>59 rutas de barrido</a:t>
            </a:r>
          </a:p>
          <a:p>
            <a:r>
              <a:rPr lang="es-ES" sz="1200" b="1" i="1" dirty="0">
                <a:ln/>
                <a:solidFill>
                  <a:schemeClr val="accent6"/>
                </a:solidFill>
              </a:rPr>
              <a:t>15 rutas – Marzo</a:t>
            </a:r>
          </a:p>
          <a:p>
            <a:r>
              <a:rPr lang="es-ES" sz="1200" b="1" i="1" dirty="0">
                <a:ln/>
                <a:solidFill>
                  <a:schemeClr val="accent6"/>
                </a:solidFill>
              </a:rPr>
              <a:t>44 rutas - Agosto</a:t>
            </a:r>
            <a:endParaRPr lang="es-CO" sz="1200" b="1" i="1" dirty="0">
              <a:ln/>
              <a:solidFill>
                <a:schemeClr val="accent6"/>
              </a:solidFill>
            </a:endParaRPr>
          </a:p>
        </p:txBody>
      </p:sp>
      <p:sp>
        <p:nvSpPr>
          <p:cNvPr id="11" name="CuadroTexto 10">
            <a:extLst>
              <a:ext uri="{FF2B5EF4-FFF2-40B4-BE49-F238E27FC236}">
                <a16:creationId xmlns:a16="http://schemas.microsoft.com/office/drawing/2014/main" id="{5730B2D9-8DBD-6C24-D5E2-B90A07C2E12E}"/>
              </a:ext>
            </a:extLst>
          </p:cNvPr>
          <p:cNvSpPr txBox="1"/>
          <p:nvPr/>
        </p:nvSpPr>
        <p:spPr>
          <a:xfrm>
            <a:off x="5370286" y="3830419"/>
            <a:ext cx="3329714" cy="646331"/>
          </a:xfrm>
          <a:prstGeom prst="rect">
            <a:avLst/>
          </a:prstGeom>
          <a:noFill/>
        </p:spPr>
        <p:txBody>
          <a:bodyPr wrap="square">
            <a:spAutoFit/>
          </a:bodyPr>
          <a:lstStyle/>
          <a:p>
            <a:r>
              <a:rPr lang="es-CO" sz="1200" b="1" i="1" dirty="0">
                <a:ln/>
                <a:solidFill>
                  <a:schemeClr val="tx1">
                    <a:lumMod val="50000"/>
                    <a:lumOff val="50000"/>
                  </a:schemeClr>
                </a:solidFill>
              </a:rPr>
              <a:t>En el mes de septiembre de 2025 se inicia el proceso de revisión y ajustes de las </a:t>
            </a:r>
            <a:r>
              <a:rPr lang="es-CO" sz="1200" b="1" i="1" dirty="0" err="1">
                <a:ln/>
                <a:solidFill>
                  <a:schemeClr val="tx1">
                    <a:lumMod val="50000"/>
                    <a:lumOff val="50000"/>
                  </a:schemeClr>
                </a:solidFill>
              </a:rPr>
              <a:t>Microrrutas</a:t>
            </a:r>
            <a:r>
              <a:rPr lang="es-CO" sz="1200" b="1" i="1" dirty="0">
                <a:ln/>
                <a:solidFill>
                  <a:schemeClr val="tx1">
                    <a:lumMod val="50000"/>
                    <a:lumOff val="50000"/>
                  </a:schemeClr>
                </a:solidFill>
              </a:rPr>
              <a:t> de barrido mecánico.</a:t>
            </a:r>
          </a:p>
        </p:txBody>
      </p:sp>
      <p:sp>
        <p:nvSpPr>
          <p:cNvPr id="12" name="Flecha: cheurón 11">
            <a:hlinkClick r:id="rId4" action="ppaction://hlinksldjump"/>
            <a:extLst>
              <a:ext uri="{FF2B5EF4-FFF2-40B4-BE49-F238E27FC236}">
                <a16:creationId xmlns:a16="http://schemas.microsoft.com/office/drawing/2014/main" id="{C379FDBF-9690-0010-F22B-FA3F8CCDC77E}"/>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A97463BB-06B6-3C8D-EDDF-175F9BE1D556}"/>
              </a:ext>
            </a:extLst>
          </p:cNvPr>
          <p:cNvSpPr/>
          <p:nvPr/>
        </p:nvSpPr>
        <p:spPr>
          <a:xfrm>
            <a:off x="256499" y="4781550"/>
            <a:ext cx="124501" cy="156965"/>
          </a:xfrm>
          <a:prstGeom prst="chevron">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MS P????"/>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MS P????"/>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Metadata/LabelInfo.xml><?xml version="1.0" encoding="utf-8"?>
<clbl:labelList xmlns:clbl="http://schemas.microsoft.com/office/2020/mipLabelMetadata">
  <clbl:label id="{6ebbfa72-b3b6-4c1f-8b23-058d4f67f013}" enabled="1" method="Privileged" siteId="{bf1ce8b5-5d39-4bc5-ad6e-07b3e4d7d67a}" removed="0"/>
</clbl:labelList>
</file>

<file path=docProps/app.xml><?xml version="1.0" encoding="utf-8"?>
<Properties xmlns="http://schemas.openxmlformats.org/officeDocument/2006/extended-properties" xmlns:vt="http://schemas.openxmlformats.org/officeDocument/2006/docPropsVTypes">
  <TotalTime>318</TotalTime>
  <Words>1297</Words>
  <Application>Microsoft Office PowerPoint</Application>
  <PresentationFormat>Presentación en pantalla (16:9)</PresentationFormat>
  <Paragraphs>158</Paragraphs>
  <Slides>13</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Aptos</vt:lpstr>
      <vt:lpstr>Arial</vt:lpstr>
      <vt:lpstr>Arial Rounded MT Bold</vt:lpstr>
      <vt:lpstr>Calibri</vt:lpstr>
      <vt:lpstr>Calibri Light</vt:lpstr>
      <vt:lpstr>Segoe UI</vt:lpstr>
      <vt:lpstr>Source Sans Pro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officegen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officegen</dc:creator>
  <cp:lastModifiedBy>MARCELA VIVIANA PATARROYO GONZALEZ</cp:lastModifiedBy>
  <cp:revision>10</cp:revision>
  <dcterms:created xsi:type="dcterms:W3CDTF">2025-10-15T22:50:21Z</dcterms:created>
  <dcterms:modified xsi:type="dcterms:W3CDTF">2025-12-02T15:21:01Z</dcterms:modified>
</cp:coreProperties>
</file>