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73" r:id="rId3"/>
    <p:sldId id="258" r:id="rId4"/>
    <p:sldId id="259" r:id="rId5"/>
    <p:sldId id="260" r:id="rId6"/>
    <p:sldId id="262" r:id="rId7"/>
    <p:sldId id="263" r:id="rId8"/>
    <p:sldId id="264" r:id="rId9"/>
    <p:sldId id="267" r:id="rId10"/>
    <p:sldId id="268" r:id="rId11"/>
    <p:sldId id="270" r:id="rId12"/>
    <p:sldId id="271" r:id="rId13"/>
    <p:sldId id="272" r:id="rId14"/>
  </p:sldIdLst>
  <p:sldSz cx="9144000" cy="5143500" type="screen16x9"/>
  <p:notesSz cx="12357100" cy="16497300"/>
  <p:defaultTextStyle>
    <a:defPPr>
      <a:defRPr lang="en-US"/>
    </a:defPPr>
    <a:lvl1pPr marL="0" algn="l" defTabSz="452719" rtl="0" eaLnBrk="1" latinLnBrk="0" hangingPunct="1">
      <a:defRPr sz="891" kern="1200">
        <a:solidFill>
          <a:schemeClr val="tx1"/>
        </a:solidFill>
        <a:latin typeface="+mn-lt"/>
        <a:ea typeface="+mn-ea"/>
        <a:cs typeface="+mn-cs"/>
      </a:defRPr>
    </a:lvl1pPr>
    <a:lvl2pPr marL="226360" algn="l" defTabSz="452719" rtl="0" eaLnBrk="1" latinLnBrk="0" hangingPunct="1">
      <a:defRPr sz="891" kern="1200">
        <a:solidFill>
          <a:schemeClr val="tx1"/>
        </a:solidFill>
        <a:latin typeface="+mn-lt"/>
        <a:ea typeface="+mn-ea"/>
        <a:cs typeface="+mn-cs"/>
      </a:defRPr>
    </a:lvl2pPr>
    <a:lvl3pPr marL="452719" algn="l" defTabSz="452719" rtl="0" eaLnBrk="1" latinLnBrk="0" hangingPunct="1">
      <a:defRPr sz="891" kern="1200">
        <a:solidFill>
          <a:schemeClr val="tx1"/>
        </a:solidFill>
        <a:latin typeface="+mn-lt"/>
        <a:ea typeface="+mn-ea"/>
        <a:cs typeface="+mn-cs"/>
      </a:defRPr>
    </a:lvl3pPr>
    <a:lvl4pPr marL="679079" algn="l" defTabSz="452719" rtl="0" eaLnBrk="1" latinLnBrk="0" hangingPunct="1">
      <a:defRPr sz="891" kern="1200">
        <a:solidFill>
          <a:schemeClr val="tx1"/>
        </a:solidFill>
        <a:latin typeface="+mn-lt"/>
        <a:ea typeface="+mn-ea"/>
        <a:cs typeface="+mn-cs"/>
      </a:defRPr>
    </a:lvl4pPr>
    <a:lvl5pPr marL="905439" algn="l" defTabSz="452719" rtl="0" eaLnBrk="1" latinLnBrk="0" hangingPunct="1">
      <a:defRPr sz="891" kern="1200">
        <a:solidFill>
          <a:schemeClr val="tx1"/>
        </a:solidFill>
        <a:latin typeface="+mn-lt"/>
        <a:ea typeface="+mn-ea"/>
        <a:cs typeface="+mn-cs"/>
      </a:defRPr>
    </a:lvl5pPr>
    <a:lvl6pPr marL="1131799" algn="l" defTabSz="452719" rtl="0" eaLnBrk="1" latinLnBrk="0" hangingPunct="1">
      <a:defRPr sz="891" kern="1200">
        <a:solidFill>
          <a:schemeClr val="tx1"/>
        </a:solidFill>
        <a:latin typeface="+mn-lt"/>
        <a:ea typeface="+mn-ea"/>
        <a:cs typeface="+mn-cs"/>
      </a:defRPr>
    </a:lvl6pPr>
    <a:lvl7pPr marL="1358158" algn="l" defTabSz="452719" rtl="0" eaLnBrk="1" latinLnBrk="0" hangingPunct="1">
      <a:defRPr sz="891" kern="1200">
        <a:solidFill>
          <a:schemeClr val="tx1"/>
        </a:solidFill>
        <a:latin typeface="+mn-lt"/>
        <a:ea typeface="+mn-ea"/>
        <a:cs typeface="+mn-cs"/>
      </a:defRPr>
    </a:lvl7pPr>
    <a:lvl8pPr marL="1584518" algn="l" defTabSz="452719" rtl="0" eaLnBrk="1" latinLnBrk="0" hangingPunct="1">
      <a:defRPr sz="891" kern="1200">
        <a:solidFill>
          <a:schemeClr val="tx1"/>
        </a:solidFill>
        <a:latin typeface="+mn-lt"/>
        <a:ea typeface="+mn-ea"/>
        <a:cs typeface="+mn-cs"/>
      </a:defRPr>
    </a:lvl8pPr>
    <a:lvl9pPr marL="1810878" algn="l" defTabSz="452719" rtl="0" eaLnBrk="1" latinLnBrk="0" hangingPunct="1">
      <a:defRPr sz="89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99" userDrawn="1">
          <p15:clr>
            <a:srgbClr val="A4A3A4"/>
          </p15:clr>
        </p15:guide>
        <p15:guide id="2" pos="15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8" d="100"/>
          <a:sy n="138" d="100"/>
        </p:scale>
        <p:origin x="834" y="120"/>
      </p:cViewPr>
      <p:guideLst>
        <p:guide orient="horz" pos="899"/>
        <p:guide pos="15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RA PATRICIA ALVAREZ PEREIRA" userId="ec27db76-7d59-4b7d-a413-a70ad0a994cc" providerId="ADAL" clId="{2BBB644D-DAF1-4D83-86CD-140E86594F4D}"/>
    <pc:docChg chg="custSel addSld delSld modSld">
      <pc:chgData name="NORA PATRICIA ALVAREZ PEREIRA" userId="ec27db76-7d59-4b7d-a413-a70ad0a994cc" providerId="ADAL" clId="{2BBB644D-DAF1-4D83-86CD-140E86594F4D}" dt="2025-11-10T17:23:15.912" v="174" actId="47"/>
      <pc:docMkLst>
        <pc:docMk/>
      </pc:docMkLst>
      <pc:sldChg chg="addSp delSp modSp mod">
        <pc:chgData name="NORA PATRICIA ALVAREZ PEREIRA" userId="ec27db76-7d59-4b7d-a413-a70ad0a994cc" providerId="ADAL" clId="{2BBB644D-DAF1-4D83-86CD-140E86594F4D}" dt="2025-11-10T17:23:12.769" v="173" actId="478"/>
        <pc:sldMkLst>
          <pc:docMk/>
          <pc:sldMk cId="0" sldId="271"/>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epmco-my.sharepoint.com/personal/nora_alvarez_emvarias_com_co/Documents/A&#209;O%202025/CMI/9%20-%20Septiembre%202025/PLANTILLA%20CMI-%20FINAN%20SEPTIEMBRE2025.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Graficas!$B$3:$B$4</c:f>
              <c:strCache>
                <c:ptCount val="2"/>
                <c:pt idx="0">
                  <c:v>Ebitda</c:v>
                </c:pt>
              </c:strCache>
            </c:strRef>
          </c:tx>
          <c:spPr>
            <a:solidFill>
              <a:schemeClr val="accent6"/>
            </a:solidFill>
            <a:ln>
              <a:solidFill>
                <a:schemeClr val="accent2"/>
              </a:solidFill>
            </a:ln>
            <a:effectLst/>
            <a:scene3d>
              <a:camera prst="orthographicFront"/>
              <a:lightRig rig="threePt" dir="t"/>
            </a:scene3d>
            <a:sp3d>
              <a:bevelT/>
            </a:sp3d>
          </c:spPr>
          <c:invertIfNegative val="0"/>
          <c:dPt>
            <c:idx val="0"/>
            <c:invertIfNegative val="0"/>
            <c:bubble3D val="0"/>
            <c:spPr>
              <a:solidFill>
                <a:schemeClr val="bg1">
                  <a:lumMod val="65000"/>
                </a:schemeClr>
              </a:solidFill>
              <a:ln>
                <a:solidFill>
                  <a:schemeClr val="bg1">
                    <a:lumMod val="65000"/>
                  </a:schemeClr>
                </a:solidFill>
              </a:ln>
              <a:effectLst/>
              <a:scene3d>
                <a:camera prst="orthographicFront"/>
                <a:lightRig rig="threePt" dir="t"/>
              </a:scene3d>
              <a:sp3d>
                <a:bevelT/>
              </a:sp3d>
            </c:spPr>
            <c:extLst>
              <c:ext xmlns:c16="http://schemas.microsoft.com/office/drawing/2014/chart" uri="{C3380CC4-5D6E-409C-BE32-E72D297353CC}">
                <c16:uniqueId val="{00000001-CFEC-4B5C-940D-5AF2860DC515}"/>
              </c:ext>
            </c:extLst>
          </c:dPt>
          <c:dPt>
            <c:idx val="1"/>
            <c:invertIfNegative val="0"/>
            <c:bubble3D val="0"/>
            <c:spPr>
              <a:solidFill>
                <a:srgbClr val="92D050"/>
              </a:solidFill>
              <a:ln>
                <a:solidFill>
                  <a:srgbClr val="92D050"/>
                </a:solidFill>
              </a:ln>
              <a:effectLst/>
              <a:scene3d>
                <a:camera prst="orthographicFront"/>
                <a:lightRig rig="threePt" dir="t"/>
              </a:scene3d>
              <a:sp3d>
                <a:bevelT/>
              </a:sp3d>
            </c:spPr>
            <c:extLst>
              <c:ext xmlns:c16="http://schemas.microsoft.com/office/drawing/2014/chart" uri="{C3380CC4-5D6E-409C-BE32-E72D297353CC}">
                <c16:uniqueId val="{00000003-CFEC-4B5C-940D-5AF2860DC515}"/>
              </c:ext>
            </c:extLst>
          </c:dPt>
          <c:dLbls>
            <c:dLbl>
              <c:idx val="0"/>
              <c:layout>
                <c:manualLayout>
                  <c:x val="-5.5555555555555558E-3"/>
                  <c:y val="0.4377880184331797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FEC-4B5C-940D-5AF2860DC515}"/>
                </c:ext>
              </c:extLst>
            </c:dLbl>
            <c:dLbl>
              <c:idx val="1"/>
              <c:layout>
                <c:manualLayout>
                  <c:x val="-5.5555737445501224E-3"/>
                  <c:y val="0.320890210776054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FEC-4B5C-940D-5AF2860DC515}"/>
                </c:ext>
              </c:extLst>
            </c:dLbl>
            <c:dLbl>
              <c:idx val="2"/>
              <c:layout>
                <c:manualLayout>
                  <c:x val="-2.777677738307558E-3"/>
                  <c:y val="0.3844606814977822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FEC-4B5C-940D-5AF2860DC515}"/>
                </c:ext>
              </c:extLst>
            </c:dLbl>
            <c:spPr>
              <a:noFill/>
              <a:ln>
                <a:noFill/>
              </a:ln>
              <a:effectLst/>
            </c:spPr>
            <c:txPr>
              <a:bodyPr rot="-5400000" spcFirstLastPara="1" vertOverflow="ellipsis"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Graficas!$A$5:$A$7</c:f>
              <c:strCache>
                <c:ptCount val="3"/>
                <c:pt idx="0">
                  <c:v>Ejec Sept 2024</c:v>
                </c:pt>
                <c:pt idx="1">
                  <c:v>Ppto</c:v>
                </c:pt>
                <c:pt idx="2">
                  <c:v>Ejec Sept 2025</c:v>
                </c:pt>
              </c:strCache>
            </c:strRef>
          </c:cat>
          <c:val>
            <c:numRef>
              <c:f>Graficas!$B$5:$B$7</c:f>
              <c:numCache>
                <c:formatCode>"$"#,##0_);\("$"#,##0\)</c:formatCode>
                <c:ptCount val="3"/>
                <c:pt idx="0">
                  <c:v>76259.479094360155</c:v>
                </c:pt>
                <c:pt idx="1">
                  <c:v>54726.212841072062</c:v>
                </c:pt>
                <c:pt idx="2">
                  <c:v>88137.514703669978</c:v>
                </c:pt>
              </c:numCache>
            </c:numRef>
          </c:val>
          <c:extLst>
            <c:ext xmlns:c16="http://schemas.microsoft.com/office/drawing/2014/chart" uri="{C3380CC4-5D6E-409C-BE32-E72D297353CC}">
              <c16:uniqueId val="{00000005-CFEC-4B5C-940D-5AF2860DC515}"/>
            </c:ext>
          </c:extLst>
        </c:ser>
        <c:dLbls>
          <c:showLegendKey val="0"/>
          <c:showVal val="0"/>
          <c:showCatName val="0"/>
          <c:showSerName val="0"/>
          <c:showPercent val="0"/>
          <c:showBubbleSize val="0"/>
        </c:dLbls>
        <c:gapWidth val="150"/>
        <c:axId val="1953273568"/>
        <c:axId val="1953269248"/>
      </c:barChart>
      <c:lineChart>
        <c:grouping val="standard"/>
        <c:varyColors val="0"/>
        <c:ser>
          <c:idx val="1"/>
          <c:order val="1"/>
          <c:tx>
            <c:strRef>
              <c:f>Graficas!$C$3:$C$4</c:f>
              <c:strCache>
                <c:ptCount val="2"/>
                <c:pt idx="0">
                  <c:v>Margen Ebitda</c:v>
                </c:pt>
              </c:strCache>
            </c:strRef>
          </c:tx>
          <c:spPr>
            <a:ln w="28575" cap="rnd">
              <a:solidFill>
                <a:schemeClr val="accent2"/>
              </a:solidFill>
              <a:prstDash val="sysDot"/>
              <a:round/>
            </a:ln>
            <a:effectLst/>
          </c:spPr>
          <c:marker>
            <c:symbol val="none"/>
          </c:marker>
          <c:dLbls>
            <c:dLbl>
              <c:idx val="0"/>
              <c:layout>
                <c:manualLayout>
                  <c:x val="-4.1597284746891047E-2"/>
                  <c:y val="-4.43926004882577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FEC-4B5C-940D-5AF2860DC515}"/>
                </c:ext>
              </c:extLst>
            </c:dLbl>
            <c:dLbl>
              <c:idx val="1"/>
              <c:layout>
                <c:manualLayout>
                  <c:x val="-4.7187563093074904E-2"/>
                  <c:y val="-6.8400096276175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FEC-4B5C-940D-5AF2860DC515}"/>
                </c:ext>
              </c:extLst>
            </c:dLbl>
            <c:dLbl>
              <c:idx val="2"/>
              <c:layout>
                <c:manualLayout>
                  <c:x val="-3.8949274197868124E-2"/>
                  <c:y val="2.5199700716143494E-2"/>
                </c:manualLayout>
              </c:layout>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FEC-4B5C-940D-5AF2860DC515}"/>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50000"/>
                        <a:lumOff val="50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Graficas!$A$5:$A$7</c:f>
              <c:strCache>
                <c:ptCount val="3"/>
                <c:pt idx="0">
                  <c:v>Ejec Sept 2024</c:v>
                </c:pt>
                <c:pt idx="1">
                  <c:v>Ppto</c:v>
                </c:pt>
                <c:pt idx="2">
                  <c:v>Ejec Sept 2025</c:v>
                </c:pt>
              </c:strCache>
            </c:strRef>
          </c:cat>
          <c:val>
            <c:numRef>
              <c:f>Graficas!$C$5:$C$7</c:f>
              <c:numCache>
                <c:formatCode>0%</c:formatCode>
                <c:ptCount val="3"/>
                <c:pt idx="0">
                  <c:v>0.24836561509632599</c:v>
                </c:pt>
                <c:pt idx="1">
                  <c:v>0.16141989782551602</c:v>
                </c:pt>
                <c:pt idx="2">
                  <c:v>0.24714098129616796</c:v>
                </c:pt>
              </c:numCache>
            </c:numRef>
          </c:val>
          <c:smooth val="0"/>
          <c:extLst>
            <c:ext xmlns:c16="http://schemas.microsoft.com/office/drawing/2014/chart" uri="{C3380CC4-5D6E-409C-BE32-E72D297353CC}">
              <c16:uniqueId val="{00000009-CFEC-4B5C-940D-5AF2860DC515}"/>
            </c:ext>
          </c:extLst>
        </c:ser>
        <c:dLbls>
          <c:showLegendKey val="0"/>
          <c:showVal val="0"/>
          <c:showCatName val="0"/>
          <c:showSerName val="0"/>
          <c:showPercent val="0"/>
          <c:showBubbleSize val="0"/>
        </c:dLbls>
        <c:marker val="1"/>
        <c:smooth val="0"/>
        <c:axId val="1953271168"/>
        <c:axId val="1953269728"/>
      </c:lineChart>
      <c:catAx>
        <c:axId val="1953273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953269248"/>
        <c:crosses val="autoZero"/>
        <c:auto val="1"/>
        <c:lblAlgn val="ctr"/>
        <c:lblOffset val="100"/>
        <c:noMultiLvlLbl val="0"/>
      </c:catAx>
      <c:valAx>
        <c:axId val="1953269248"/>
        <c:scaling>
          <c:orientation val="minMax"/>
        </c:scaling>
        <c:delete val="0"/>
        <c:axPos val="l"/>
        <c:numFmt formatCode="&quot;$&quot;#,##0_);\(&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953273568"/>
        <c:crosses val="autoZero"/>
        <c:crossBetween val="between"/>
      </c:valAx>
      <c:valAx>
        <c:axId val="1953269728"/>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953271168"/>
        <c:crosses val="max"/>
        <c:crossBetween val="between"/>
      </c:valAx>
      <c:catAx>
        <c:axId val="1953271168"/>
        <c:scaling>
          <c:orientation val="minMax"/>
        </c:scaling>
        <c:delete val="1"/>
        <c:axPos val="b"/>
        <c:numFmt formatCode="General" sourceLinked="1"/>
        <c:majorTickMark val="none"/>
        <c:minorTickMark val="none"/>
        <c:tickLblPos val="nextTo"/>
        <c:crossAx val="195326972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Graficas!$I$3:$I$4</c:f>
              <c:strCache>
                <c:ptCount val="2"/>
                <c:pt idx="0">
                  <c:v>Utilidad Neta</c:v>
                </c:pt>
              </c:strCache>
            </c:strRef>
          </c:tx>
          <c:spPr>
            <a:solidFill>
              <a:schemeClr val="accent2"/>
            </a:solidFill>
            <a:ln>
              <a:solidFill>
                <a:schemeClr val="accent2"/>
              </a:solidFill>
            </a:ln>
            <a:effectLst/>
            <a:scene3d>
              <a:camera prst="orthographicFront"/>
              <a:lightRig rig="threePt" dir="t"/>
            </a:scene3d>
            <a:sp3d>
              <a:bevelT/>
            </a:sp3d>
          </c:spPr>
          <c:invertIfNegative val="0"/>
          <c:dPt>
            <c:idx val="0"/>
            <c:invertIfNegative val="0"/>
            <c:bubble3D val="0"/>
            <c:spPr>
              <a:solidFill>
                <a:schemeClr val="bg1">
                  <a:lumMod val="65000"/>
                </a:schemeClr>
              </a:solidFill>
              <a:ln>
                <a:solidFill>
                  <a:schemeClr val="bg1">
                    <a:lumMod val="65000"/>
                  </a:schemeClr>
                </a:solidFill>
              </a:ln>
              <a:effectLst/>
              <a:scene3d>
                <a:camera prst="orthographicFront"/>
                <a:lightRig rig="threePt" dir="t"/>
              </a:scene3d>
              <a:sp3d>
                <a:bevelT/>
              </a:sp3d>
            </c:spPr>
            <c:extLst>
              <c:ext xmlns:c16="http://schemas.microsoft.com/office/drawing/2014/chart" uri="{C3380CC4-5D6E-409C-BE32-E72D297353CC}">
                <c16:uniqueId val="{00000001-A959-403B-BEAD-9D1DC1DCFF66}"/>
              </c:ext>
            </c:extLst>
          </c:dPt>
          <c:dPt>
            <c:idx val="1"/>
            <c:invertIfNegative val="0"/>
            <c:bubble3D val="0"/>
            <c:spPr>
              <a:solidFill>
                <a:srgbClr val="92D050"/>
              </a:solidFill>
              <a:ln>
                <a:solidFill>
                  <a:srgbClr val="92D050"/>
                </a:solidFill>
              </a:ln>
              <a:effectLst/>
              <a:scene3d>
                <a:camera prst="orthographicFront"/>
                <a:lightRig rig="threePt" dir="t"/>
              </a:scene3d>
              <a:sp3d>
                <a:bevelT/>
              </a:sp3d>
            </c:spPr>
            <c:extLst>
              <c:ext xmlns:c16="http://schemas.microsoft.com/office/drawing/2014/chart" uri="{C3380CC4-5D6E-409C-BE32-E72D297353CC}">
                <c16:uniqueId val="{00000003-A959-403B-BEAD-9D1DC1DCFF66}"/>
              </c:ext>
            </c:extLst>
          </c:dPt>
          <c:dLbls>
            <c:dLbl>
              <c:idx val="0"/>
              <c:layout>
                <c:manualLayout>
                  <c:x val="-5.4757015742642025E-3"/>
                  <c:y val="0.10342542029011413"/>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959-403B-BEAD-9D1DC1DCFF66}"/>
                </c:ext>
              </c:extLst>
            </c:dLbl>
            <c:dLbl>
              <c:idx val="1"/>
              <c:layout>
                <c:manualLayout>
                  <c:x val="-0.12172247462906978"/>
                  <c:y val="7.7893231563988669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2">
                          <a:lumMod val="50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959-403B-BEAD-9D1DC1DCFF66}"/>
                </c:ext>
              </c:extLst>
            </c:dLbl>
            <c:dLbl>
              <c:idx val="2"/>
              <c:layout>
                <c:manualLayout>
                  <c:x val="-1.7366787626799667E-5"/>
                  <c:y val="0.16416741891372547"/>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lumMod val="50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959-403B-BEAD-9D1DC1DCFF6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Graficas!$H$5:$H$7</c:f>
              <c:strCache>
                <c:ptCount val="3"/>
                <c:pt idx="0">
                  <c:v>Ejec Sept 2024</c:v>
                </c:pt>
                <c:pt idx="1">
                  <c:v>Ppto</c:v>
                </c:pt>
                <c:pt idx="2">
                  <c:v>Ejec Sept 2025</c:v>
                </c:pt>
              </c:strCache>
            </c:strRef>
          </c:cat>
          <c:val>
            <c:numRef>
              <c:f>Graficas!$I$5:$I$7</c:f>
              <c:numCache>
                <c:formatCode>"$"#,##0_);\("$"#,##0\)</c:formatCode>
                <c:ptCount val="3"/>
                <c:pt idx="0">
                  <c:v>3448.7559546401421</c:v>
                </c:pt>
                <c:pt idx="1">
                  <c:v>-19468.016942934199</c:v>
                </c:pt>
                <c:pt idx="2">
                  <c:v>-3201.3742600299674</c:v>
                </c:pt>
              </c:numCache>
            </c:numRef>
          </c:val>
          <c:extLst>
            <c:ext xmlns:c16="http://schemas.microsoft.com/office/drawing/2014/chart" uri="{C3380CC4-5D6E-409C-BE32-E72D297353CC}">
              <c16:uniqueId val="{00000005-A959-403B-BEAD-9D1DC1DCFF66}"/>
            </c:ext>
          </c:extLst>
        </c:ser>
        <c:dLbls>
          <c:showLegendKey val="0"/>
          <c:showVal val="0"/>
          <c:showCatName val="0"/>
          <c:showSerName val="0"/>
          <c:showPercent val="0"/>
          <c:showBubbleSize val="0"/>
        </c:dLbls>
        <c:gapWidth val="150"/>
        <c:axId val="1916383696"/>
        <c:axId val="1916394736"/>
      </c:barChart>
      <c:lineChart>
        <c:grouping val="standard"/>
        <c:varyColors val="0"/>
        <c:ser>
          <c:idx val="1"/>
          <c:order val="1"/>
          <c:tx>
            <c:strRef>
              <c:f>Graficas!$J$3:$J$4</c:f>
              <c:strCache>
                <c:ptCount val="2"/>
                <c:pt idx="0">
                  <c:v>Mg Neto</c:v>
                </c:pt>
              </c:strCache>
            </c:strRef>
          </c:tx>
          <c:spPr>
            <a:ln w="28575" cap="rnd">
              <a:solidFill>
                <a:schemeClr val="accent2"/>
              </a:solidFill>
              <a:prstDash val="sysDot"/>
              <a:round/>
            </a:ln>
            <a:effectLst/>
          </c:spPr>
          <c:marker>
            <c:symbol val="none"/>
          </c:marker>
          <c:dLbls>
            <c:dLbl>
              <c:idx val="0"/>
              <c:layout>
                <c:manualLayout>
                  <c:x val="-4.4132866645583531E-2"/>
                  <c:y val="-6.4350639484479874E-2"/>
                </c:manualLayout>
              </c:layout>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lumMod val="50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959-403B-BEAD-9D1DC1DCFF66}"/>
                </c:ext>
              </c:extLst>
            </c:dLbl>
            <c:dLbl>
              <c:idx val="1"/>
              <c:layout>
                <c:manualLayout>
                  <c:x val="-5.2724102384138015E-2"/>
                  <c:y val="4.0941770313836848E-2"/>
                </c:manualLayout>
              </c:layout>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50000"/>
                          <a:lumOff val="50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959-403B-BEAD-9D1DC1DCFF66}"/>
                </c:ext>
              </c:extLst>
            </c:dLbl>
            <c:dLbl>
              <c:idx val="2"/>
              <c:layout>
                <c:manualLayout>
                  <c:x val="-1.9742491120848086E-2"/>
                  <c:y val="1.0095185320904126E-2"/>
                </c:manualLayout>
              </c:layout>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50000"/>
                          <a:lumOff val="50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959-403B-BEAD-9D1DC1DCFF66}"/>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Graficas!$H$5:$H$7</c:f>
              <c:strCache>
                <c:ptCount val="3"/>
                <c:pt idx="0">
                  <c:v>Ejec Sept 2024</c:v>
                </c:pt>
                <c:pt idx="1">
                  <c:v>Ppto</c:v>
                </c:pt>
                <c:pt idx="2">
                  <c:v>Ejec Sept 2025</c:v>
                </c:pt>
              </c:strCache>
            </c:strRef>
          </c:cat>
          <c:val>
            <c:numRef>
              <c:f>Graficas!$J$5:$J$7</c:f>
              <c:numCache>
                <c:formatCode>0.0%</c:formatCode>
                <c:ptCount val="3"/>
                <c:pt idx="0">
                  <c:v>1.1189923788025399E-2</c:v>
                </c:pt>
                <c:pt idx="1">
                  <c:v>-5.7205853116004998E-2</c:v>
                </c:pt>
                <c:pt idx="2">
                  <c:v>-8.6698074092991205E-3</c:v>
                </c:pt>
              </c:numCache>
            </c:numRef>
          </c:val>
          <c:smooth val="0"/>
          <c:extLst>
            <c:ext xmlns:c16="http://schemas.microsoft.com/office/drawing/2014/chart" uri="{C3380CC4-5D6E-409C-BE32-E72D297353CC}">
              <c16:uniqueId val="{00000009-A959-403B-BEAD-9D1DC1DCFF66}"/>
            </c:ext>
          </c:extLst>
        </c:ser>
        <c:dLbls>
          <c:showLegendKey val="0"/>
          <c:showVal val="0"/>
          <c:showCatName val="0"/>
          <c:showSerName val="0"/>
          <c:showPercent val="0"/>
          <c:showBubbleSize val="0"/>
        </c:dLbls>
        <c:marker val="1"/>
        <c:smooth val="0"/>
        <c:axId val="1916395696"/>
        <c:axId val="1916389456"/>
      </c:lineChart>
      <c:catAx>
        <c:axId val="1916383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916394736"/>
        <c:crosses val="autoZero"/>
        <c:auto val="1"/>
        <c:lblAlgn val="ctr"/>
        <c:lblOffset val="100"/>
        <c:noMultiLvlLbl val="0"/>
      </c:catAx>
      <c:valAx>
        <c:axId val="1916394736"/>
        <c:scaling>
          <c:orientation val="minMax"/>
        </c:scaling>
        <c:delete val="0"/>
        <c:axPos val="l"/>
        <c:numFmt formatCode="&quot;$&quot;#,##0_);\(&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916383696"/>
        <c:crosses val="autoZero"/>
        <c:crossBetween val="between"/>
      </c:valAx>
      <c:valAx>
        <c:axId val="1916389456"/>
        <c:scaling>
          <c:orientation val="minMax"/>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916395696"/>
        <c:crosses val="max"/>
        <c:crossBetween val="between"/>
      </c:valAx>
      <c:catAx>
        <c:axId val="1916395696"/>
        <c:scaling>
          <c:orientation val="minMax"/>
        </c:scaling>
        <c:delete val="1"/>
        <c:axPos val="b"/>
        <c:numFmt formatCode="General" sourceLinked="1"/>
        <c:majorTickMark val="none"/>
        <c:minorTickMark val="none"/>
        <c:tickLblPos val="nextTo"/>
        <c:crossAx val="191638945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Pt>
            <c:idx val="0"/>
            <c:invertIfNegative val="0"/>
            <c:bubble3D val="0"/>
            <c:spPr>
              <a:solidFill>
                <a:schemeClr val="bg1">
                  <a:lumMod val="75000"/>
                </a:schemeClr>
              </a:solidFill>
              <a:ln>
                <a:noFill/>
              </a:ln>
              <a:effectLst/>
              <a:sp3d/>
            </c:spPr>
            <c:extLst>
              <c:ext xmlns:c16="http://schemas.microsoft.com/office/drawing/2014/chart" uri="{C3380CC4-5D6E-409C-BE32-E72D297353CC}">
                <c16:uniqueId val="{00000001-3971-47EE-9C24-61C0E788B3BA}"/>
              </c:ext>
            </c:extLst>
          </c:dPt>
          <c:dPt>
            <c:idx val="1"/>
            <c:invertIfNegative val="0"/>
            <c:bubble3D val="0"/>
            <c:spPr>
              <a:solidFill>
                <a:srgbClr val="92D050"/>
              </a:solidFill>
              <a:ln>
                <a:noFill/>
              </a:ln>
              <a:effectLst/>
              <a:sp3d/>
            </c:spPr>
            <c:extLst>
              <c:ext xmlns:c16="http://schemas.microsoft.com/office/drawing/2014/chart" uri="{C3380CC4-5D6E-409C-BE32-E72D297353CC}">
                <c16:uniqueId val="{00000003-3971-47EE-9C24-61C0E788B3BA}"/>
              </c:ext>
            </c:extLst>
          </c:dPt>
          <c:dPt>
            <c:idx val="2"/>
            <c:invertIfNegative val="0"/>
            <c:bubble3D val="0"/>
            <c:spPr>
              <a:solidFill>
                <a:schemeClr val="accent2"/>
              </a:solidFill>
              <a:ln>
                <a:noFill/>
              </a:ln>
              <a:effectLst/>
              <a:sp3d/>
            </c:spPr>
            <c:extLst>
              <c:ext xmlns:c16="http://schemas.microsoft.com/office/drawing/2014/chart" uri="{C3380CC4-5D6E-409C-BE32-E72D297353CC}">
                <c16:uniqueId val="{00000005-3971-47EE-9C24-61C0E788B3BA}"/>
              </c:ext>
            </c:extLst>
          </c:dPt>
          <c:dLbls>
            <c:dLbl>
              <c:idx val="0"/>
              <c:layout>
                <c:manualLayout>
                  <c:x val="-8.3333333333333592E-3"/>
                  <c:y val="0.4629629629629629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971-47EE-9C24-61C0E788B3BA}"/>
                </c:ext>
              </c:extLst>
            </c:dLbl>
            <c:dLbl>
              <c:idx val="1"/>
              <c:layout>
                <c:manualLayout>
                  <c:x val="5.5555555555554534E-3"/>
                  <c:y val="0.393518518518518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971-47EE-9C24-61C0E788B3BA}"/>
                </c:ext>
              </c:extLst>
            </c:dLbl>
            <c:dLbl>
              <c:idx val="2"/>
              <c:layout>
                <c:manualLayout>
                  <c:x val="2.777777777777676E-3"/>
                  <c:y val="0.2777777777777777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971-47EE-9C24-61C0E788B3BA}"/>
                </c:ext>
              </c:extLst>
            </c:dLbl>
            <c:spPr>
              <a:noFill/>
              <a:ln>
                <a:noFill/>
              </a:ln>
              <a:effectLst/>
            </c:spPr>
            <c:txPr>
              <a:bodyPr rot="-5400000" spcFirstLastPara="1" vertOverflow="ellipsis"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'CMI 2025'!$T$32:$V$32</c:f>
              <c:strCache>
                <c:ptCount val="3"/>
                <c:pt idx="0">
                  <c:v>sep-24</c:v>
                </c:pt>
                <c:pt idx="1">
                  <c:v>Ppto</c:v>
                </c:pt>
                <c:pt idx="2">
                  <c:v>sep-25</c:v>
                </c:pt>
              </c:strCache>
            </c:strRef>
          </c:cat>
          <c:val>
            <c:numRef>
              <c:f>'CMI 2025'!$T$33:$V$33</c:f>
              <c:numCache>
                <c:formatCode>_-* #,##0_-;\-* #,##0_-;_-* "-"??_-;_-@_-</c:formatCode>
                <c:ptCount val="3"/>
                <c:pt idx="0">
                  <c:v>522998.13699999999</c:v>
                </c:pt>
                <c:pt idx="1">
                  <c:v>527494.26</c:v>
                </c:pt>
                <c:pt idx="2">
                  <c:v>559701.81999999995</c:v>
                </c:pt>
              </c:numCache>
            </c:numRef>
          </c:val>
          <c:extLst>
            <c:ext xmlns:c16="http://schemas.microsoft.com/office/drawing/2014/chart" uri="{C3380CC4-5D6E-409C-BE32-E72D297353CC}">
              <c16:uniqueId val="{00000006-3971-47EE-9C24-61C0E788B3BA}"/>
            </c:ext>
          </c:extLst>
        </c:ser>
        <c:dLbls>
          <c:showLegendKey val="0"/>
          <c:showVal val="0"/>
          <c:showCatName val="0"/>
          <c:showSerName val="0"/>
          <c:showPercent val="0"/>
          <c:showBubbleSize val="0"/>
        </c:dLbls>
        <c:gapWidth val="150"/>
        <c:shape val="box"/>
        <c:axId val="546229167"/>
        <c:axId val="546228687"/>
        <c:axId val="0"/>
      </c:bar3DChart>
      <c:catAx>
        <c:axId val="546229167"/>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546228687"/>
        <c:crosses val="autoZero"/>
        <c:auto val="1"/>
        <c:lblAlgn val="ctr"/>
        <c:lblOffset val="100"/>
        <c:noMultiLvlLbl val="0"/>
      </c:catAx>
      <c:valAx>
        <c:axId val="546228687"/>
        <c:scaling>
          <c:orientation val="minMax"/>
          <c:min val="300000"/>
        </c:scaling>
        <c:delete val="1"/>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crossAx val="54622916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'ACUMULADO 2025'!$A$21</c:f>
              <c:strCache>
                <c:ptCount val="1"/>
                <c:pt idx="0">
                  <c:v>2024</c:v>
                </c:pt>
              </c:strCache>
            </c:strRef>
          </c:tx>
          <c:spPr>
            <a:ln w="28575" cap="rnd">
              <a:solidFill>
                <a:srgbClr val="92D050"/>
              </a:solidFill>
              <a:round/>
            </a:ln>
            <a:effectLst/>
          </c:spPr>
          <c:marker>
            <c:symbol val="circle"/>
            <c:size val="5"/>
            <c:spPr>
              <a:solidFill>
                <a:srgbClr val="92D050"/>
              </a:solidFill>
              <a:ln w="9525">
                <a:solidFill>
                  <a:srgbClr val="92D050"/>
                </a:solidFill>
              </a:ln>
              <a:effectLst/>
            </c:spPr>
          </c:marker>
          <c:dLbls>
            <c:dLbl>
              <c:idx val="0"/>
              <c:layout>
                <c:manualLayout>
                  <c:x val="-4.8457754231257984E-2"/>
                  <c:y val="4.18373046850145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E8C-4332-A088-8B41685F7707}"/>
                </c:ext>
              </c:extLst>
            </c:dLbl>
            <c:dLbl>
              <c:idx val="2"/>
              <c:layout>
                <c:manualLayout>
                  <c:x val="-3.7499159915694136E-2"/>
                  <c:y val="5.92659369589998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E8C-4332-A088-8B41685F7707}"/>
                </c:ext>
              </c:extLst>
            </c:dLbl>
            <c:dLbl>
              <c:idx val="3"/>
              <c:layout>
                <c:manualLayout>
                  <c:x val="-3.5500270794388444E-2"/>
                  <c:y val="4.89655175210539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E8C-4332-A088-8B41685F7707}"/>
                </c:ext>
              </c:extLst>
            </c:dLbl>
            <c:dLbl>
              <c:idx val="4"/>
              <c:layout>
                <c:manualLayout>
                  <c:x val="-4.1496938158305484E-2"/>
                  <c:y val="6.44161466779727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E8C-4332-A088-8B41685F7707}"/>
                </c:ext>
              </c:extLst>
            </c:dLbl>
            <c:dLbl>
              <c:idx val="6"/>
              <c:layout>
                <c:manualLayout>
                  <c:x val="-3.7499159915694094E-2"/>
                  <c:y val="5.41157272400269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E8C-4332-A088-8B41685F7707}"/>
                </c:ext>
              </c:extLst>
            </c:dLbl>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'ACUMULADO 2025'!$B$17:$J$17</c:f>
              <c:strCache>
                <c:ptCount val="9"/>
                <c:pt idx="0">
                  <c:v>enero</c:v>
                </c:pt>
                <c:pt idx="1">
                  <c:v>febrero</c:v>
                </c:pt>
                <c:pt idx="2">
                  <c:v>marzo</c:v>
                </c:pt>
                <c:pt idx="3">
                  <c:v>abril</c:v>
                </c:pt>
                <c:pt idx="4">
                  <c:v>mayo</c:v>
                </c:pt>
                <c:pt idx="5">
                  <c:v>junio</c:v>
                </c:pt>
                <c:pt idx="6">
                  <c:v>julio</c:v>
                </c:pt>
                <c:pt idx="7">
                  <c:v>agosto</c:v>
                </c:pt>
                <c:pt idx="8">
                  <c:v>septiembre</c:v>
                </c:pt>
              </c:strCache>
            </c:strRef>
          </c:cat>
          <c:val>
            <c:numRef>
              <c:f>'ACUMULADO 2025'!$B$21:$J$21</c:f>
              <c:numCache>
                <c:formatCode>_(* #,##0_);_(* \(#,##0\);_(* "-"_);_(@_)</c:formatCode>
                <c:ptCount val="9"/>
                <c:pt idx="0">
                  <c:v>5625</c:v>
                </c:pt>
                <c:pt idx="1">
                  <c:v>5195</c:v>
                </c:pt>
                <c:pt idx="2">
                  <c:v>5417</c:v>
                </c:pt>
                <c:pt idx="3">
                  <c:v>5416</c:v>
                </c:pt>
                <c:pt idx="4">
                  <c:v>5625</c:v>
                </c:pt>
                <c:pt idx="5">
                  <c:v>5430</c:v>
                </c:pt>
                <c:pt idx="6">
                  <c:v>5652</c:v>
                </c:pt>
                <c:pt idx="7">
                  <c:v>5652</c:v>
                </c:pt>
                <c:pt idx="8">
                  <c:v>5233</c:v>
                </c:pt>
              </c:numCache>
            </c:numRef>
          </c:val>
          <c:smooth val="0"/>
          <c:extLst>
            <c:ext xmlns:c16="http://schemas.microsoft.com/office/drawing/2014/chart" uri="{C3380CC4-5D6E-409C-BE32-E72D297353CC}">
              <c16:uniqueId val="{00000005-9E8C-4332-A088-8B41685F7707}"/>
            </c:ext>
          </c:extLst>
        </c:ser>
        <c:ser>
          <c:idx val="1"/>
          <c:order val="1"/>
          <c:tx>
            <c:strRef>
              <c:f>'ACUMULADO 2025'!$A$22</c:f>
              <c:strCache>
                <c:ptCount val="1"/>
                <c:pt idx="0">
                  <c:v>2025</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layout>
                <c:manualLayout>
                  <c:x val="-4.1496938158305408E-2"/>
                  <c:y val="5.41157272400268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E8C-4332-A088-8B41685F7707}"/>
                </c:ext>
              </c:extLst>
            </c:dLbl>
            <c:dLbl>
              <c:idx val="5"/>
              <c:layout>
                <c:manualLayout>
                  <c:x val="-3.7464218704282369E-2"/>
                  <c:y val="5.41157272400269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E8C-4332-A088-8B41685F7707}"/>
                </c:ext>
              </c:extLst>
            </c:dLbl>
            <c:dLbl>
              <c:idx val="7"/>
              <c:layout>
                <c:manualLayout>
                  <c:x val="-4.1496938158305553E-2"/>
                  <c:y val="4.38153078020810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E8C-4332-A088-8B41685F7707}"/>
                </c:ext>
              </c:extLst>
            </c:dLbl>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'ACUMULADO 2025'!$B$17:$J$17</c:f>
              <c:strCache>
                <c:ptCount val="9"/>
                <c:pt idx="0">
                  <c:v>enero</c:v>
                </c:pt>
                <c:pt idx="1">
                  <c:v>febrero</c:v>
                </c:pt>
                <c:pt idx="2">
                  <c:v>marzo</c:v>
                </c:pt>
                <c:pt idx="3">
                  <c:v>abril</c:v>
                </c:pt>
                <c:pt idx="4">
                  <c:v>mayo</c:v>
                </c:pt>
                <c:pt idx="5">
                  <c:v>junio</c:v>
                </c:pt>
                <c:pt idx="6">
                  <c:v>julio</c:v>
                </c:pt>
                <c:pt idx="7">
                  <c:v>agosto</c:v>
                </c:pt>
                <c:pt idx="8">
                  <c:v>septiembre</c:v>
                </c:pt>
              </c:strCache>
            </c:strRef>
          </c:cat>
          <c:val>
            <c:numRef>
              <c:f>'ACUMULADO 2025'!$B$22:$J$22</c:f>
              <c:numCache>
                <c:formatCode>_(* #,##0_);_(* \(#,##0\);_(* "-"_);_(@_)</c:formatCode>
                <c:ptCount val="9"/>
                <c:pt idx="0">
                  <c:v>5652</c:v>
                </c:pt>
                <c:pt idx="1">
                  <c:v>5024</c:v>
                </c:pt>
                <c:pt idx="2">
                  <c:v>5469</c:v>
                </c:pt>
                <c:pt idx="3">
                  <c:v>5469</c:v>
                </c:pt>
                <c:pt idx="4">
                  <c:v>5760</c:v>
                </c:pt>
                <c:pt idx="5" formatCode="#,##0">
                  <c:v>5333</c:v>
                </c:pt>
                <c:pt idx="6">
                  <c:v>5760</c:v>
                </c:pt>
                <c:pt idx="7">
                  <c:v>5547</c:v>
                </c:pt>
                <c:pt idx="8">
                  <c:v>5546</c:v>
                </c:pt>
              </c:numCache>
            </c:numRef>
          </c:val>
          <c:smooth val="0"/>
          <c:extLst>
            <c:ext xmlns:c16="http://schemas.microsoft.com/office/drawing/2014/chart" uri="{C3380CC4-5D6E-409C-BE32-E72D297353CC}">
              <c16:uniqueId val="{00000009-9E8C-4332-A088-8B41685F7707}"/>
            </c:ext>
          </c:extLst>
        </c:ser>
        <c:dLbls>
          <c:dLblPos val="t"/>
          <c:showLegendKey val="0"/>
          <c:showVal val="1"/>
          <c:showCatName val="0"/>
          <c:showSerName val="0"/>
          <c:showPercent val="0"/>
          <c:showBubbleSize val="0"/>
        </c:dLbls>
        <c:marker val="1"/>
        <c:smooth val="0"/>
        <c:axId val="1455535903"/>
        <c:axId val="1043035487"/>
      </c:lineChart>
      <c:catAx>
        <c:axId val="14555359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s-CO"/>
          </a:p>
        </c:txPr>
        <c:crossAx val="1043035487"/>
        <c:crosses val="autoZero"/>
        <c:auto val="1"/>
        <c:lblAlgn val="ctr"/>
        <c:lblOffset val="100"/>
        <c:noMultiLvlLbl val="0"/>
      </c:catAx>
      <c:valAx>
        <c:axId val="1043035487"/>
        <c:scaling>
          <c:orientation val="minMax"/>
        </c:scaling>
        <c:delete val="1"/>
        <c:axPos val="l"/>
        <c:numFmt formatCode="_(* #,##0_);_(* \(#,##0\);_(* &quot;-&quot;_);_(@_)" sourceLinked="1"/>
        <c:majorTickMark val="none"/>
        <c:minorTickMark val="none"/>
        <c:tickLblPos val="nextTo"/>
        <c:crossAx val="14555359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sz="700"/>
      </a:pPr>
      <a:endParaRPr lang="es-CO"/>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'Usuarios (2)'!$A$26</c:f>
              <c:strCache>
                <c:ptCount val="1"/>
                <c:pt idx="0">
                  <c:v>Usuarios 2024</c:v>
                </c:pt>
              </c:strCache>
            </c:strRef>
          </c:tx>
          <c:spPr>
            <a:ln w="28575" cap="rnd">
              <a:solidFill>
                <a:schemeClr val="bg1">
                  <a:lumMod val="50000"/>
                </a:schemeClr>
              </a:solidFill>
              <a:round/>
            </a:ln>
            <a:effectLst/>
          </c:spPr>
          <c:marker>
            <c:symbol val="circle"/>
            <c:size val="5"/>
            <c:spPr>
              <a:solidFill>
                <a:schemeClr val="bg1">
                  <a:lumMod val="50000"/>
                </a:schemeClr>
              </a:solidFill>
              <a:ln w="9525">
                <a:solidFill>
                  <a:schemeClr val="bg1">
                    <a:lumMod val="50000"/>
                  </a:schemeClr>
                </a:solidFill>
              </a:ln>
              <a:effectLst/>
            </c:spPr>
          </c:marker>
          <c:dLbls>
            <c:dLbl>
              <c:idx val="0"/>
              <c:layout>
                <c:manualLayout>
                  <c:x val="-4.4444444444444467E-2"/>
                  <c:y val="3.70370370370370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BE9-448C-9555-76E257290CCA}"/>
                </c:ext>
              </c:extLst>
            </c:dLbl>
            <c:dLbl>
              <c:idx val="1"/>
              <c:layout>
                <c:manualLayout>
                  <c:x val="-4.7222222222222221E-2"/>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BE9-448C-9555-76E257290CCA}"/>
                </c:ext>
              </c:extLst>
            </c:dLbl>
            <c:dLbl>
              <c:idx val="2"/>
              <c:layout>
                <c:manualLayout>
                  <c:x val="-6.1111111111111109E-2"/>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BE9-448C-9555-76E257290CCA}"/>
                </c:ext>
              </c:extLst>
            </c:dLbl>
            <c:dLbl>
              <c:idx val="3"/>
              <c:layout>
                <c:manualLayout>
                  <c:x val="-5.2777777777777778E-2"/>
                  <c:y val="4.62962962962962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BE9-448C-9555-76E257290CCA}"/>
                </c:ext>
              </c:extLst>
            </c:dLbl>
            <c:dLbl>
              <c:idx val="4"/>
              <c:layout>
                <c:manualLayout>
                  <c:x val="-0.05"/>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BE9-448C-9555-76E257290CCA}"/>
                </c:ext>
              </c:extLst>
            </c:dLbl>
            <c:dLbl>
              <c:idx val="5"/>
              <c:layout>
                <c:manualLayout>
                  <c:x val="-6.1111111111111109E-2"/>
                  <c:y val="3.24074074074074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BE9-448C-9555-76E257290CCA}"/>
                </c:ext>
              </c:extLst>
            </c:dLbl>
            <c:dLbl>
              <c:idx val="6"/>
              <c:layout>
                <c:manualLayout>
                  <c:x val="-5.8333333333333438E-2"/>
                  <c:y val="3.24074074074074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BE9-448C-9555-76E257290CCA}"/>
                </c:ext>
              </c:extLst>
            </c:dLbl>
            <c:dLbl>
              <c:idx val="7"/>
              <c:layout>
                <c:manualLayout>
                  <c:x val="-4.4444444444444543E-2"/>
                  <c:y val="4.62962962962962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BE9-448C-9555-76E257290CCA}"/>
                </c:ext>
              </c:extLst>
            </c:dLbl>
            <c:spPr>
              <a:no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'Usuarios (2)'!$B$25:$J$25</c:f>
              <c:numCache>
                <c:formatCode>mmm\-yy</c:formatCode>
                <c:ptCount val="9"/>
                <c:pt idx="0">
                  <c:v>45658</c:v>
                </c:pt>
                <c:pt idx="1">
                  <c:v>45689</c:v>
                </c:pt>
                <c:pt idx="2">
                  <c:v>45717</c:v>
                </c:pt>
                <c:pt idx="3">
                  <c:v>45748</c:v>
                </c:pt>
                <c:pt idx="4">
                  <c:v>45778</c:v>
                </c:pt>
                <c:pt idx="5">
                  <c:v>45809</c:v>
                </c:pt>
                <c:pt idx="6">
                  <c:v>45839</c:v>
                </c:pt>
                <c:pt idx="7">
                  <c:v>45870</c:v>
                </c:pt>
                <c:pt idx="8">
                  <c:v>45901</c:v>
                </c:pt>
              </c:numCache>
            </c:numRef>
          </c:cat>
          <c:val>
            <c:numRef>
              <c:f>'Usuarios (2)'!$B$26:$J$26</c:f>
              <c:numCache>
                <c:formatCode>#,##0</c:formatCode>
                <c:ptCount val="9"/>
                <c:pt idx="0">
                  <c:v>969737</c:v>
                </c:pt>
                <c:pt idx="1">
                  <c:v>972919</c:v>
                </c:pt>
                <c:pt idx="2">
                  <c:v>974343</c:v>
                </c:pt>
                <c:pt idx="3">
                  <c:v>977047</c:v>
                </c:pt>
                <c:pt idx="4">
                  <c:v>978489</c:v>
                </c:pt>
                <c:pt idx="5">
                  <c:v>979939</c:v>
                </c:pt>
                <c:pt idx="6">
                  <c:v>981017</c:v>
                </c:pt>
                <c:pt idx="7">
                  <c:v>983190</c:v>
                </c:pt>
                <c:pt idx="8">
                  <c:v>984077</c:v>
                </c:pt>
              </c:numCache>
            </c:numRef>
          </c:val>
          <c:smooth val="0"/>
          <c:extLst>
            <c:ext xmlns:c16="http://schemas.microsoft.com/office/drawing/2014/chart" uri="{C3380CC4-5D6E-409C-BE32-E72D297353CC}">
              <c16:uniqueId val="{00000008-7BE9-448C-9555-76E257290CCA}"/>
            </c:ext>
          </c:extLst>
        </c:ser>
        <c:ser>
          <c:idx val="1"/>
          <c:order val="1"/>
          <c:tx>
            <c:strRef>
              <c:f>'Usuarios (2)'!$A$27</c:f>
              <c:strCache>
                <c:ptCount val="1"/>
                <c:pt idx="0">
                  <c:v>Usuarios Proyectados 2025</c:v>
                </c:pt>
              </c:strCache>
            </c:strRef>
          </c:tx>
          <c:spPr>
            <a:ln w="28575" cap="rnd">
              <a:solidFill>
                <a:srgbClr val="92D050"/>
              </a:solidFill>
              <a:round/>
            </a:ln>
            <a:effectLst/>
          </c:spPr>
          <c:marker>
            <c:symbol val="circle"/>
            <c:size val="5"/>
            <c:spPr>
              <a:solidFill>
                <a:srgbClr val="92D050"/>
              </a:solidFill>
              <a:ln w="9525">
                <a:solidFill>
                  <a:srgbClr val="92D050"/>
                </a:solidFill>
              </a:ln>
              <a:effectLst/>
            </c:spPr>
          </c:marker>
          <c:dLbls>
            <c:dLbl>
              <c:idx val="0"/>
              <c:layout>
                <c:manualLayout>
                  <c:x val="-4.1666666666666664E-2"/>
                  <c:y val="-3.70370370370370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BE9-448C-9555-76E257290CCA}"/>
                </c:ext>
              </c:extLst>
            </c:dLbl>
            <c:dLbl>
              <c:idx val="1"/>
              <c:layout>
                <c:manualLayout>
                  <c:x val="-3.8888888888888938E-2"/>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BE9-448C-9555-76E257290CCA}"/>
                </c:ext>
              </c:extLst>
            </c:dLbl>
            <c:dLbl>
              <c:idx val="2"/>
              <c:layout>
                <c:manualLayout>
                  <c:x val="-5.2777777777777826E-2"/>
                  <c:y val="-3.70370370370370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BE9-448C-9555-76E257290CCA}"/>
                </c:ext>
              </c:extLst>
            </c:dLbl>
            <c:dLbl>
              <c:idx val="3"/>
              <c:layout>
                <c:manualLayout>
                  <c:x val="-0.05"/>
                  <c:y val="-2.77777777777778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BE9-448C-9555-76E257290CCA}"/>
                </c:ext>
              </c:extLst>
            </c:dLbl>
            <c:dLbl>
              <c:idx val="4"/>
              <c:layout>
                <c:manualLayout>
                  <c:x val="-5.2777777777777778E-2"/>
                  <c:y val="-3.70370370370370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BE9-448C-9555-76E257290CCA}"/>
                </c:ext>
              </c:extLst>
            </c:dLbl>
            <c:dLbl>
              <c:idx val="5"/>
              <c:layout>
                <c:manualLayout>
                  <c:x val="-5.8333333333333438E-2"/>
                  <c:y val="-3.24074074074074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BE9-448C-9555-76E257290CCA}"/>
                </c:ext>
              </c:extLst>
            </c:dLbl>
            <c:dLbl>
              <c:idx val="6"/>
              <c:layout>
                <c:manualLayout>
                  <c:x val="-6.1111111111111213E-2"/>
                  <c:y val="-3.24074074074074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BE9-448C-9555-76E257290CCA}"/>
                </c:ext>
              </c:extLst>
            </c:dLbl>
            <c:dLbl>
              <c:idx val="7"/>
              <c:layout>
                <c:manualLayout>
                  <c:x val="-4.4444444444444543E-2"/>
                  <c:y val="-4.16666666666666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BE9-448C-9555-76E257290CCA}"/>
                </c:ext>
              </c:extLst>
            </c:dLbl>
            <c:spPr>
              <a:no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'Usuarios (2)'!$B$25:$J$25</c:f>
              <c:numCache>
                <c:formatCode>mmm\-yy</c:formatCode>
                <c:ptCount val="9"/>
                <c:pt idx="0">
                  <c:v>45658</c:v>
                </c:pt>
                <c:pt idx="1">
                  <c:v>45689</c:v>
                </c:pt>
                <c:pt idx="2">
                  <c:v>45717</c:v>
                </c:pt>
                <c:pt idx="3">
                  <c:v>45748</c:v>
                </c:pt>
                <c:pt idx="4">
                  <c:v>45778</c:v>
                </c:pt>
                <c:pt idx="5">
                  <c:v>45809</c:v>
                </c:pt>
                <c:pt idx="6">
                  <c:v>45839</c:v>
                </c:pt>
                <c:pt idx="7">
                  <c:v>45870</c:v>
                </c:pt>
                <c:pt idx="8">
                  <c:v>45901</c:v>
                </c:pt>
              </c:numCache>
            </c:numRef>
          </c:cat>
          <c:val>
            <c:numRef>
              <c:f>'Usuarios (2)'!$B$27:$J$27</c:f>
              <c:numCache>
                <c:formatCode>#,##0</c:formatCode>
                <c:ptCount val="9"/>
                <c:pt idx="0">
                  <c:v>992204</c:v>
                </c:pt>
                <c:pt idx="1">
                  <c:v>995337</c:v>
                </c:pt>
                <c:pt idx="2">
                  <c:v>997422</c:v>
                </c:pt>
                <c:pt idx="3">
                  <c:v>999512</c:v>
                </c:pt>
                <c:pt idx="4">
                  <c:v>1001606</c:v>
                </c:pt>
                <c:pt idx="5">
                  <c:v>1003704</c:v>
                </c:pt>
                <c:pt idx="6">
                  <c:v>1008239</c:v>
                </c:pt>
                <c:pt idx="7">
                  <c:v>1010398</c:v>
                </c:pt>
                <c:pt idx="8">
                  <c:v>1012562</c:v>
                </c:pt>
              </c:numCache>
            </c:numRef>
          </c:val>
          <c:smooth val="0"/>
          <c:extLst>
            <c:ext xmlns:c16="http://schemas.microsoft.com/office/drawing/2014/chart" uri="{C3380CC4-5D6E-409C-BE32-E72D297353CC}">
              <c16:uniqueId val="{00000011-7BE9-448C-9555-76E257290CCA}"/>
            </c:ext>
          </c:extLst>
        </c:ser>
        <c:ser>
          <c:idx val="2"/>
          <c:order val="2"/>
          <c:tx>
            <c:strRef>
              <c:f>'Usuarios (2)'!$A$28</c:f>
              <c:strCache>
                <c:ptCount val="1"/>
                <c:pt idx="0">
                  <c:v>Usuarios 2025</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5.0000000000000024E-2"/>
                  <c:y val="3.24074074074074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BE9-448C-9555-76E257290CCA}"/>
                </c:ext>
              </c:extLst>
            </c:dLbl>
            <c:dLbl>
              <c:idx val="1"/>
              <c:layout>
                <c:manualLayout>
                  <c:x val="-4.4444444444444446E-2"/>
                  <c:y val="3.24074074074074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BE9-448C-9555-76E257290CCA}"/>
                </c:ext>
              </c:extLst>
            </c:dLbl>
            <c:dLbl>
              <c:idx val="2"/>
              <c:layout>
                <c:manualLayout>
                  <c:x val="-5.0000000000000051E-2"/>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BE9-448C-9555-76E257290CCA}"/>
                </c:ext>
              </c:extLst>
            </c:dLbl>
            <c:dLbl>
              <c:idx val="3"/>
              <c:layout>
                <c:manualLayout>
                  <c:x val="-5.5555555555555552E-2"/>
                  <c:y val="3.70370370370370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BE9-448C-9555-76E257290CCA}"/>
                </c:ext>
              </c:extLst>
            </c:dLbl>
            <c:dLbl>
              <c:idx val="4"/>
              <c:layout>
                <c:manualLayout>
                  <c:x val="-4.1666666666666664E-2"/>
                  <c:y val="3.70370370370370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BE9-448C-9555-76E257290CCA}"/>
                </c:ext>
              </c:extLst>
            </c:dLbl>
            <c:dLbl>
              <c:idx val="5"/>
              <c:layout>
                <c:manualLayout>
                  <c:x val="-5.5555555555555552E-2"/>
                  <c:y val="3.70370370370369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7BE9-448C-9555-76E257290CCA}"/>
                </c:ext>
              </c:extLst>
            </c:dLbl>
            <c:dLbl>
              <c:idx val="6"/>
              <c:layout>
                <c:manualLayout>
                  <c:x val="-5.00000000000001E-2"/>
                  <c:y val="3.70370370370370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7BE9-448C-9555-76E257290CCA}"/>
                </c:ext>
              </c:extLst>
            </c:dLbl>
            <c:dLbl>
              <c:idx val="7"/>
              <c:layout>
                <c:manualLayout>
                  <c:x val="-2.5000000000000102E-2"/>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7BE9-448C-9555-76E257290CCA}"/>
                </c:ext>
              </c:extLst>
            </c:dLbl>
            <c:spPr>
              <a:no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'Usuarios (2)'!$B$25:$J$25</c:f>
              <c:numCache>
                <c:formatCode>mmm\-yy</c:formatCode>
                <c:ptCount val="9"/>
                <c:pt idx="0">
                  <c:v>45658</c:v>
                </c:pt>
                <c:pt idx="1">
                  <c:v>45689</c:v>
                </c:pt>
                <c:pt idx="2">
                  <c:v>45717</c:v>
                </c:pt>
                <c:pt idx="3">
                  <c:v>45748</c:v>
                </c:pt>
                <c:pt idx="4">
                  <c:v>45778</c:v>
                </c:pt>
                <c:pt idx="5">
                  <c:v>45809</c:v>
                </c:pt>
                <c:pt idx="6">
                  <c:v>45839</c:v>
                </c:pt>
                <c:pt idx="7">
                  <c:v>45870</c:v>
                </c:pt>
                <c:pt idx="8">
                  <c:v>45901</c:v>
                </c:pt>
              </c:numCache>
            </c:numRef>
          </c:cat>
          <c:val>
            <c:numRef>
              <c:f>'Usuarios (2)'!$B$28:$J$28</c:f>
              <c:numCache>
                <c:formatCode>#,##0</c:formatCode>
                <c:ptCount val="9"/>
                <c:pt idx="0">
                  <c:v>990850</c:v>
                </c:pt>
                <c:pt idx="1">
                  <c:v>992905</c:v>
                </c:pt>
                <c:pt idx="2">
                  <c:v>993944</c:v>
                </c:pt>
                <c:pt idx="3">
                  <c:v>996698</c:v>
                </c:pt>
                <c:pt idx="4">
                  <c:v>998029</c:v>
                </c:pt>
                <c:pt idx="5">
                  <c:v>1000561</c:v>
                </c:pt>
                <c:pt idx="6">
                  <c:v>1002275</c:v>
                </c:pt>
                <c:pt idx="7">
                  <c:v>1003694</c:v>
                </c:pt>
                <c:pt idx="8">
                  <c:v>1005184.8749830493</c:v>
                </c:pt>
              </c:numCache>
            </c:numRef>
          </c:val>
          <c:smooth val="0"/>
          <c:extLst>
            <c:ext xmlns:c16="http://schemas.microsoft.com/office/drawing/2014/chart" uri="{C3380CC4-5D6E-409C-BE32-E72D297353CC}">
              <c16:uniqueId val="{0000001A-7BE9-448C-9555-76E257290CCA}"/>
            </c:ext>
          </c:extLst>
        </c:ser>
        <c:dLbls>
          <c:showLegendKey val="0"/>
          <c:showVal val="0"/>
          <c:showCatName val="0"/>
          <c:showSerName val="0"/>
          <c:showPercent val="0"/>
          <c:showBubbleSize val="0"/>
        </c:dLbls>
        <c:marker val="1"/>
        <c:smooth val="0"/>
        <c:axId val="1452251200"/>
        <c:axId val="1452244000"/>
      </c:lineChart>
      <c:dateAx>
        <c:axId val="1452251200"/>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452244000"/>
        <c:crosses val="autoZero"/>
        <c:auto val="1"/>
        <c:lblOffset val="100"/>
        <c:baseTimeUnit val="months"/>
      </c:dateAx>
      <c:valAx>
        <c:axId val="1452244000"/>
        <c:scaling>
          <c:orientation val="minMax"/>
          <c:min val="960000"/>
        </c:scaling>
        <c:delete val="1"/>
        <c:axPos val="l"/>
        <c:numFmt formatCode="#,##0" sourceLinked="1"/>
        <c:majorTickMark val="none"/>
        <c:minorTickMark val="none"/>
        <c:tickLblPos val="nextTo"/>
        <c:crossAx val="1452251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5354638" cy="8270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6999288" y="0"/>
            <a:ext cx="5354637" cy="827088"/>
          </a:xfrm>
          <a:prstGeom prst="rect">
            <a:avLst/>
          </a:prstGeom>
        </p:spPr>
        <p:txBody>
          <a:bodyPr vert="horz" lIns="91440" tIns="45720" rIns="91440" bIns="45720" rtlCol="0"/>
          <a:lstStyle>
            <a:lvl1pPr algn="r">
              <a:defRPr sz="1200"/>
            </a:lvl1pPr>
          </a:lstStyle>
          <a:p>
            <a:fld id="{C89039A3-744E-4969-9629-B9E0712D476D}" type="datetimeFigureOut">
              <a:rPr lang="es-CO" smtClean="0"/>
              <a:t>2/12/2025</a:t>
            </a:fld>
            <a:endParaRPr lang="es-CO"/>
          </a:p>
        </p:txBody>
      </p:sp>
      <p:sp>
        <p:nvSpPr>
          <p:cNvPr id="4" name="Marcador de imagen de diapositiva 3"/>
          <p:cNvSpPr>
            <a:spLocks noGrp="1" noRot="1" noChangeAspect="1"/>
          </p:cNvSpPr>
          <p:nvPr>
            <p:ph type="sldImg" idx="2"/>
          </p:nvPr>
        </p:nvSpPr>
        <p:spPr>
          <a:xfrm>
            <a:off x="1230313" y="2062163"/>
            <a:ext cx="9896475" cy="5567362"/>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1235075" y="7939088"/>
            <a:ext cx="9886950" cy="64960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15670213"/>
            <a:ext cx="5354638" cy="8270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6999288" y="15670213"/>
            <a:ext cx="5354637" cy="827087"/>
          </a:xfrm>
          <a:prstGeom prst="rect">
            <a:avLst/>
          </a:prstGeom>
        </p:spPr>
        <p:txBody>
          <a:bodyPr vert="horz" lIns="91440" tIns="45720" rIns="91440" bIns="45720" rtlCol="0" anchor="b"/>
          <a:lstStyle>
            <a:lvl1pPr algn="r">
              <a:defRPr sz="1200"/>
            </a:lvl1pPr>
          </a:lstStyle>
          <a:p>
            <a:fld id="{41BF2CC9-4101-4F25-925A-558EF48535F7}" type="slidenum">
              <a:rPr lang="es-CO" smtClean="0"/>
              <a:t>‹Nº›</a:t>
            </a:fld>
            <a:endParaRPr lang="es-CO"/>
          </a:p>
        </p:txBody>
      </p:sp>
    </p:spTree>
    <p:extLst>
      <p:ext uri="{BB962C8B-B14F-4D97-AF65-F5344CB8AC3E}">
        <p14:creationId xmlns:p14="http://schemas.microsoft.com/office/powerpoint/2010/main" val="2561194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Proyectado: 0.36% mensual</a:t>
            </a:r>
          </a:p>
          <a:p>
            <a:r>
              <a:rPr lang="es-CO" dirty="0"/>
              <a:t>Real: 0.17</a:t>
            </a:r>
            <a:r>
              <a:rPr lang="es-CO"/>
              <a:t>% mensual</a:t>
            </a:r>
          </a:p>
          <a:p>
            <a:endParaRPr lang="es-CO" dirty="0"/>
          </a:p>
        </p:txBody>
      </p:sp>
      <p:sp>
        <p:nvSpPr>
          <p:cNvPr id="4" name="Marcador de número de diapositiva 3"/>
          <p:cNvSpPr>
            <a:spLocks noGrp="1"/>
          </p:cNvSpPr>
          <p:nvPr>
            <p:ph type="sldNum" sz="quarter" idx="5"/>
          </p:nvPr>
        </p:nvSpPr>
        <p:spPr/>
        <p:txBody>
          <a:bodyPr/>
          <a:lstStyle/>
          <a:p>
            <a:fld id="{41BF2CC9-4101-4F25-925A-558EF48535F7}" type="slidenum">
              <a:rPr lang="es-CO" smtClean="0"/>
              <a:t>10</a:t>
            </a:fld>
            <a:endParaRPr lang="es-CO"/>
          </a:p>
        </p:txBody>
      </p:sp>
    </p:spTree>
    <p:extLst>
      <p:ext uri="{BB962C8B-B14F-4D97-AF65-F5344CB8AC3E}">
        <p14:creationId xmlns:p14="http://schemas.microsoft.com/office/powerpoint/2010/main" val="699523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0120" y="886765"/>
            <a:ext cx="4308028" cy="611881"/>
          </a:xfrm>
        </p:spPr>
        <p:txBody>
          <a:bodyPr/>
          <a:lstStyle/>
          <a:p>
            <a:r>
              <a:rPr lang="en-US"/>
              <a:t>Click to edit Master title style</a:t>
            </a:r>
          </a:p>
        </p:txBody>
      </p:sp>
      <p:sp>
        <p:nvSpPr>
          <p:cNvPr id="3" name="Subtitle 2"/>
          <p:cNvSpPr>
            <a:spLocks noGrp="1"/>
          </p:cNvSpPr>
          <p:nvPr>
            <p:ph type="subTitle" idx="1"/>
          </p:nvPr>
        </p:nvSpPr>
        <p:spPr>
          <a:xfrm>
            <a:off x="760240" y="1617586"/>
            <a:ext cx="3547788" cy="729499"/>
          </a:xfrm>
        </p:spPr>
        <p:txBody>
          <a:bodyPr/>
          <a:lstStyle>
            <a:lvl1pPr marL="0" indent="0" algn="ctr">
              <a:buNone/>
              <a:defRPr>
                <a:solidFill>
                  <a:schemeClr val="tx1">
                    <a:tint val="75000"/>
                  </a:schemeClr>
                </a:solidFill>
              </a:defRPr>
            </a:lvl1pPr>
            <a:lvl2pPr marL="190287" indent="0" algn="ctr">
              <a:buNone/>
              <a:defRPr>
                <a:solidFill>
                  <a:schemeClr val="tx1">
                    <a:tint val="75000"/>
                  </a:schemeClr>
                </a:solidFill>
              </a:defRPr>
            </a:lvl2pPr>
            <a:lvl3pPr marL="380573" indent="0" algn="ctr">
              <a:buNone/>
              <a:defRPr>
                <a:solidFill>
                  <a:schemeClr val="tx1">
                    <a:tint val="75000"/>
                  </a:schemeClr>
                </a:solidFill>
              </a:defRPr>
            </a:lvl3pPr>
            <a:lvl4pPr marL="570860" indent="0" algn="ctr">
              <a:buNone/>
              <a:defRPr>
                <a:solidFill>
                  <a:schemeClr val="tx1">
                    <a:tint val="75000"/>
                  </a:schemeClr>
                </a:solidFill>
              </a:defRPr>
            </a:lvl4pPr>
            <a:lvl5pPr marL="761147" indent="0" algn="ctr">
              <a:buNone/>
              <a:defRPr>
                <a:solidFill>
                  <a:schemeClr val="tx1">
                    <a:tint val="75000"/>
                  </a:schemeClr>
                </a:solidFill>
              </a:defRPr>
            </a:lvl5pPr>
            <a:lvl6pPr marL="951433" indent="0" algn="ctr">
              <a:buNone/>
              <a:defRPr>
                <a:solidFill>
                  <a:schemeClr val="tx1">
                    <a:tint val="75000"/>
                  </a:schemeClr>
                </a:solidFill>
              </a:defRPr>
            </a:lvl6pPr>
            <a:lvl7pPr marL="1141720" indent="0" algn="ctr">
              <a:buNone/>
              <a:defRPr>
                <a:solidFill>
                  <a:schemeClr val="tx1">
                    <a:tint val="75000"/>
                  </a:schemeClr>
                </a:solidFill>
              </a:defRPr>
            </a:lvl7pPr>
            <a:lvl8pPr marL="1332006" indent="0" algn="ctr">
              <a:buNone/>
              <a:defRPr>
                <a:solidFill>
                  <a:schemeClr val="tx1">
                    <a:tint val="75000"/>
                  </a:schemeClr>
                </a:solidFill>
              </a:defRPr>
            </a:lvl8pPr>
            <a:lvl9pPr marL="152229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8166F1F-CE9B-4651-A6AA-CD717754106B}"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93E5F-521B-4CAD-9D3A-AE923D912DCE}" type="slidenum">
              <a:rPr lang="en-US" smtClean="0"/>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6116CE-C4A3-4A05-B2D7-7C2E9A889C0F}"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93E5F-521B-4CAD-9D3A-AE923D912DCE}" type="slidenum">
              <a:rPr lang="en-US" smtClean="0"/>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74494" y="114315"/>
            <a:ext cx="1140360" cy="243563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3413" y="114315"/>
            <a:ext cx="3336610" cy="24356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6116CE-C4A3-4A05-B2D7-7C2E9A889C0F}"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93E5F-521B-4CAD-9D3A-AE923D912DCE}" type="slidenum">
              <a:rPr lang="en-US" smtClean="0"/>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buChar char="•"/>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6116CE-C4A3-4A05-B2D7-7C2E9A889C0F}"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93E5F-521B-4CAD-9D3A-AE923D912DCE}" type="slidenum">
              <a:rPr lang="en-US" smtClean="0"/>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0358" y="1834321"/>
            <a:ext cx="4308028" cy="566948"/>
          </a:xfrm>
        </p:spPr>
        <p:txBody>
          <a:bodyPr anchor="t"/>
          <a:lstStyle>
            <a:lvl1pPr algn="l">
              <a:defRPr sz="1665" b="1" cap="all"/>
            </a:lvl1pPr>
          </a:lstStyle>
          <a:p>
            <a:r>
              <a:rPr lang="en-US"/>
              <a:t>Click to edit Master title style</a:t>
            </a:r>
          </a:p>
        </p:txBody>
      </p:sp>
      <p:sp>
        <p:nvSpPr>
          <p:cNvPr id="3" name="Text Placeholder 2"/>
          <p:cNvSpPr>
            <a:spLocks noGrp="1"/>
          </p:cNvSpPr>
          <p:nvPr>
            <p:ph type="body" idx="1"/>
          </p:nvPr>
        </p:nvSpPr>
        <p:spPr>
          <a:xfrm>
            <a:off x="400358" y="1209886"/>
            <a:ext cx="4308028" cy="624435"/>
          </a:xfrm>
        </p:spPr>
        <p:txBody>
          <a:bodyPr anchor="b"/>
          <a:lstStyle>
            <a:lvl1pPr marL="0" indent="0">
              <a:buNone/>
              <a:defRPr sz="832">
                <a:solidFill>
                  <a:schemeClr val="tx1">
                    <a:tint val="75000"/>
                  </a:schemeClr>
                </a:solidFill>
              </a:defRPr>
            </a:lvl1pPr>
            <a:lvl2pPr marL="190287" indent="0">
              <a:buNone/>
              <a:defRPr sz="749">
                <a:solidFill>
                  <a:schemeClr val="tx1">
                    <a:tint val="75000"/>
                  </a:schemeClr>
                </a:solidFill>
              </a:defRPr>
            </a:lvl2pPr>
            <a:lvl3pPr marL="380573" indent="0">
              <a:buNone/>
              <a:defRPr sz="666">
                <a:solidFill>
                  <a:schemeClr val="tx1">
                    <a:tint val="75000"/>
                  </a:schemeClr>
                </a:solidFill>
              </a:defRPr>
            </a:lvl3pPr>
            <a:lvl4pPr marL="570860" indent="0">
              <a:buNone/>
              <a:defRPr sz="583">
                <a:solidFill>
                  <a:schemeClr val="tx1">
                    <a:tint val="75000"/>
                  </a:schemeClr>
                </a:solidFill>
              </a:defRPr>
            </a:lvl4pPr>
            <a:lvl5pPr marL="761147" indent="0">
              <a:buNone/>
              <a:defRPr sz="583">
                <a:solidFill>
                  <a:schemeClr val="tx1">
                    <a:tint val="75000"/>
                  </a:schemeClr>
                </a:solidFill>
              </a:defRPr>
            </a:lvl5pPr>
            <a:lvl6pPr marL="951433" indent="0">
              <a:buNone/>
              <a:defRPr sz="583">
                <a:solidFill>
                  <a:schemeClr val="tx1">
                    <a:tint val="75000"/>
                  </a:schemeClr>
                </a:solidFill>
              </a:defRPr>
            </a:lvl6pPr>
            <a:lvl7pPr marL="1141720" indent="0">
              <a:buNone/>
              <a:defRPr sz="583">
                <a:solidFill>
                  <a:schemeClr val="tx1">
                    <a:tint val="75000"/>
                  </a:schemeClr>
                </a:solidFill>
              </a:defRPr>
            </a:lvl7pPr>
            <a:lvl8pPr marL="1332006" indent="0">
              <a:buNone/>
              <a:defRPr sz="583">
                <a:solidFill>
                  <a:schemeClr val="tx1">
                    <a:tint val="75000"/>
                  </a:schemeClr>
                </a:solidFill>
              </a:defRPr>
            </a:lvl8pPr>
            <a:lvl9pPr marL="1522293" indent="0">
              <a:buNone/>
              <a:defRPr sz="58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6116CE-C4A3-4A05-B2D7-7C2E9A889C0F}"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93E5F-521B-4CAD-9D3A-AE923D912DCE}" type="slidenum">
              <a:rPr lang="en-US" smtClean="0"/>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3413" y="666065"/>
            <a:ext cx="2238485" cy="1883880"/>
          </a:xfrm>
        </p:spPr>
        <p:txBody>
          <a:bodyPr/>
          <a:lstStyle>
            <a:lvl1pPr>
              <a:defRPr sz="1165"/>
            </a:lvl1pPr>
            <a:lvl2pPr>
              <a:defRPr sz="999"/>
            </a:lvl2pPr>
            <a:lvl3pPr>
              <a:defRPr sz="832"/>
            </a:lvl3pPr>
            <a:lvl4pPr>
              <a:defRPr sz="749"/>
            </a:lvl4pPr>
            <a:lvl5pPr>
              <a:defRPr sz="749"/>
            </a:lvl5pPr>
            <a:lvl6pPr>
              <a:defRPr sz="749"/>
            </a:lvl6pPr>
            <a:lvl7pPr>
              <a:defRPr sz="749"/>
            </a:lvl7pPr>
            <a:lvl8pPr>
              <a:defRPr sz="749"/>
            </a:lvl8pPr>
            <a:lvl9pPr>
              <a:defRPr sz="74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76370" y="666065"/>
            <a:ext cx="2238485" cy="1883880"/>
          </a:xfrm>
        </p:spPr>
        <p:txBody>
          <a:bodyPr/>
          <a:lstStyle>
            <a:lvl1pPr>
              <a:defRPr sz="1165"/>
            </a:lvl1pPr>
            <a:lvl2pPr>
              <a:defRPr sz="999"/>
            </a:lvl2pPr>
            <a:lvl3pPr>
              <a:defRPr sz="832"/>
            </a:lvl3pPr>
            <a:lvl4pPr>
              <a:defRPr sz="749"/>
            </a:lvl4pPr>
            <a:lvl5pPr>
              <a:defRPr sz="749"/>
            </a:lvl5pPr>
            <a:lvl6pPr>
              <a:defRPr sz="749"/>
            </a:lvl6pPr>
            <a:lvl7pPr>
              <a:defRPr sz="749"/>
            </a:lvl7pPr>
            <a:lvl8pPr>
              <a:defRPr sz="749"/>
            </a:lvl8pPr>
            <a:lvl9pPr>
              <a:defRPr sz="74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6116CE-C4A3-4A05-B2D7-7C2E9A889C0F}"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93E5F-521B-4CAD-9D3A-AE923D912DCE}" type="slidenum">
              <a:rPr lang="en-US" smtClean="0"/>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3413" y="638973"/>
            <a:ext cx="2239365" cy="266294"/>
          </a:xfrm>
        </p:spPr>
        <p:txBody>
          <a:bodyPr anchor="b"/>
          <a:lstStyle>
            <a:lvl1pPr marL="0" indent="0">
              <a:buNone/>
              <a:defRPr sz="999" b="1"/>
            </a:lvl1pPr>
            <a:lvl2pPr marL="190287" indent="0">
              <a:buNone/>
              <a:defRPr sz="832" b="1"/>
            </a:lvl2pPr>
            <a:lvl3pPr marL="380573" indent="0">
              <a:buNone/>
              <a:defRPr sz="749" b="1"/>
            </a:lvl3pPr>
            <a:lvl4pPr marL="570860" indent="0">
              <a:buNone/>
              <a:defRPr sz="666" b="1"/>
            </a:lvl4pPr>
            <a:lvl5pPr marL="761147" indent="0">
              <a:buNone/>
              <a:defRPr sz="666" b="1"/>
            </a:lvl5pPr>
            <a:lvl6pPr marL="951433" indent="0">
              <a:buNone/>
              <a:defRPr sz="666" b="1"/>
            </a:lvl6pPr>
            <a:lvl7pPr marL="1141720" indent="0">
              <a:buNone/>
              <a:defRPr sz="666" b="1"/>
            </a:lvl7pPr>
            <a:lvl8pPr marL="1332006" indent="0">
              <a:buNone/>
              <a:defRPr sz="666" b="1"/>
            </a:lvl8pPr>
            <a:lvl9pPr marL="1522293" indent="0">
              <a:buNone/>
              <a:defRPr sz="666" b="1"/>
            </a:lvl9pPr>
          </a:lstStyle>
          <a:p>
            <a:pPr lvl="0"/>
            <a:r>
              <a:rPr lang="en-US"/>
              <a:t>Click to edit Master text styles</a:t>
            </a:r>
          </a:p>
        </p:txBody>
      </p:sp>
      <p:sp>
        <p:nvSpPr>
          <p:cNvPr id="4" name="Content Placeholder 3"/>
          <p:cNvSpPr>
            <a:spLocks noGrp="1"/>
          </p:cNvSpPr>
          <p:nvPr>
            <p:ph sz="half" idx="2"/>
          </p:nvPr>
        </p:nvSpPr>
        <p:spPr>
          <a:xfrm>
            <a:off x="253413" y="905267"/>
            <a:ext cx="2239365" cy="1644678"/>
          </a:xfrm>
        </p:spPr>
        <p:txBody>
          <a:bodyPr/>
          <a:lstStyle>
            <a:lvl1pPr>
              <a:defRPr sz="999"/>
            </a:lvl1pPr>
            <a:lvl2pPr>
              <a:defRPr sz="832"/>
            </a:lvl2pPr>
            <a:lvl3pPr>
              <a:defRPr sz="749"/>
            </a:lvl3pPr>
            <a:lvl4pPr>
              <a:defRPr sz="666"/>
            </a:lvl4pPr>
            <a:lvl5pPr>
              <a:defRPr sz="666"/>
            </a:lvl5pPr>
            <a:lvl6pPr>
              <a:defRPr sz="666"/>
            </a:lvl6pPr>
            <a:lvl7pPr>
              <a:defRPr sz="666"/>
            </a:lvl7pPr>
            <a:lvl8pPr>
              <a:defRPr sz="666"/>
            </a:lvl8pPr>
            <a:lvl9pPr>
              <a:defRPr sz="6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574610" y="638973"/>
            <a:ext cx="2240245" cy="266294"/>
          </a:xfrm>
        </p:spPr>
        <p:txBody>
          <a:bodyPr anchor="b"/>
          <a:lstStyle>
            <a:lvl1pPr marL="0" indent="0">
              <a:buNone/>
              <a:defRPr sz="999" b="1"/>
            </a:lvl1pPr>
            <a:lvl2pPr marL="190287" indent="0">
              <a:buNone/>
              <a:defRPr sz="832" b="1"/>
            </a:lvl2pPr>
            <a:lvl3pPr marL="380573" indent="0">
              <a:buNone/>
              <a:defRPr sz="749" b="1"/>
            </a:lvl3pPr>
            <a:lvl4pPr marL="570860" indent="0">
              <a:buNone/>
              <a:defRPr sz="666" b="1"/>
            </a:lvl4pPr>
            <a:lvl5pPr marL="761147" indent="0">
              <a:buNone/>
              <a:defRPr sz="666" b="1"/>
            </a:lvl5pPr>
            <a:lvl6pPr marL="951433" indent="0">
              <a:buNone/>
              <a:defRPr sz="666" b="1"/>
            </a:lvl6pPr>
            <a:lvl7pPr marL="1141720" indent="0">
              <a:buNone/>
              <a:defRPr sz="666" b="1"/>
            </a:lvl7pPr>
            <a:lvl8pPr marL="1332006" indent="0">
              <a:buNone/>
              <a:defRPr sz="666" b="1"/>
            </a:lvl8pPr>
            <a:lvl9pPr marL="1522293" indent="0">
              <a:buNone/>
              <a:defRPr sz="666" b="1"/>
            </a:lvl9pPr>
          </a:lstStyle>
          <a:p>
            <a:pPr lvl="0"/>
            <a:r>
              <a:rPr lang="en-US"/>
              <a:t>Click to edit Master text styles</a:t>
            </a:r>
          </a:p>
        </p:txBody>
      </p:sp>
      <p:sp>
        <p:nvSpPr>
          <p:cNvPr id="6" name="Content Placeholder 5"/>
          <p:cNvSpPr>
            <a:spLocks noGrp="1"/>
          </p:cNvSpPr>
          <p:nvPr>
            <p:ph sz="quarter" idx="4"/>
          </p:nvPr>
        </p:nvSpPr>
        <p:spPr>
          <a:xfrm>
            <a:off x="2574610" y="905267"/>
            <a:ext cx="2240245" cy="1644678"/>
          </a:xfrm>
        </p:spPr>
        <p:txBody>
          <a:bodyPr/>
          <a:lstStyle>
            <a:lvl1pPr>
              <a:defRPr sz="999"/>
            </a:lvl1pPr>
            <a:lvl2pPr>
              <a:defRPr sz="832"/>
            </a:lvl2pPr>
            <a:lvl3pPr>
              <a:defRPr sz="749"/>
            </a:lvl3pPr>
            <a:lvl4pPr>
              <a:defRPr sz="666"/>
            </a:lvl4pPr>
            <a:lvl5pPr>
              <a:defRPr sz="666"/>
            </a:lvl5pPr>
            <a:lvl6pPr>
              <a:defRPr sz="666"/>
            </a:lvl6pPr>
            <a:lvl7pPr>
              <a:defRPr sz="666"/>
            </a:lvl7pPr>
            <a:lvl8pPr>
              <a:defRPr sz="666"/>
            </a:lvl8pPr>
            <a:lvl9pPr>
              <a:defRPr sz="6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6116CE-C4A3-4A05-B2D7-7C2E9A889C0F}" type="datetimeFigureOut">
              <a:rPr lang="en-US" smtClean="0"/>
              <a:t>12/2/2025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393E5F-521B-4CAD-9D3A-AE923D912DCE}" type="slidenum">
              <a:rPr lang="en-US" smtClean="0"/>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6116CE-C4A3-4A05-B2D7-7C2E9A889C0F}" type="datetimeFigureOut">
              <a:rPr lang="en-US" smtClean="0"/>
              <a:t>12/2/2025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393E5F-521B-4CAD-9D3A-AE923D912DCE}" type="slidenum">
              <a:rPr lang="en-US" smtClean="0"/>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6116CE-C4A3-4A05-B2D7-7C2E9A889C0F}" type="datetimeFigureOut">
              <a:rPr lang="en-US" smtClean="0"/>
              <a:t>12/2/2025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393E5F-521B-4CAD-9D3A-AE923D912DCE}" type="slidenum">
              <a:rPr lang="en-US" smtClean="0"/>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3414" y="113654"/>
            <a:ext cx="1667425" cy="483690"/>
          </a:xfrm>
        </p:spPr>
        <p:txBody>
          <a:bodyPr anchor="b"/>
          <a:lstStyle>
            <a:lvl1pPr algn="l">
              <a:defRPr sz="832" b="1"/>
            </a:lvl1pPr>
          </a:lstStyle>
          <a:p>
            <a:r>
              <a:rPr lang="en-US"/>
              <a:t>Click to edit Master title style</a:t>
            </a:r>
          </a:p>
        </p:txBody>
      </p:sp>
      <p:sp>
        <p:nvSpPr>
          <p:cNvPr id="3" name="Content Placeholder 2"/>
          <p:cNvSpPr>
            <a:spLocks noGrp="1"/>
          </p:cNvSpPr>
          <p:nvPr>
            <p:ph idx="1"/>
          </p:nvPr>
        </p:nvSpPr>
        <p:spPr>
          <a:xfrm>
            <a:off x="1981552" y="113654"/>
            <a:ext cx="2833303" cy="2436291"/>
          </a:xfrm>
        </p:spPr>
        <p:txBody>
          <a:bodyPr/>
          <a:lstStyle>
            <a:lvl1pPr>
              <a:defRPr sz="1332"/>
            </a:lvl1pPr>
            <a:lvl2pPr>
              <a:defRPr sz="1165"/>
            </a:lvl2pPr>
            <a:lvl3pPr>
              <a:defRPr sz="999"/>
            </a:lvl3pPr>
            <a:lvl4pPr>
              <a:defRPr sz="832"/>
            </a:lvl4pPr>
            <a:lvl5pPr>
              <a:defRPr sz="832"/>
            </a:lvl5pPr>
            <a:lvl6pPr>
              <a:defRPr sz="832"/>
            </a:lvl6pPr>
            <a:lvl7pPr>
              <a:defRPr sz="832"/>
            </a:lvl7pPr>
            <a:lvl8pPr>
              <a:defRPr sz="832"/>
            </a:lvl8pPr>
            <a:lvl9pPr>
              <a:defRPr sz="83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3414" y="597344"/>
            <a:ext cx="1667425" cy="1952601"/>
          </a:xfrm>
        </p:spPr>
        <p:txBody>
          <a:bodyPr/>
          <a:lstStyle>
            <a:lvl1pPr marL="0" indent="0">
              <a:buNone/>
              <a:defRPr sz="583"/>
            </a:lvl1pPr>
            <a:lvl2pPr marL="190287" indent="0">
              <a:buNone/>
              <a:defRPr sz="499"/>
            </a:lvl2pPr>
            <a:lvl3pPr marL="380573" indent="0">
              <a:buNone/>
              <a:defRPr sz="416"/>
            </a:lvl3pPr>
            <a:lvl4pPr marL="570860" indent="0">
              <a:buNone/>
              <a:defRPr sz="375"/>
            </a:lvl4pPr>
            <a:lvl5pPr marL="761147" indent="0">
              <a:buNone/>
              <a:defRPr sz="375"/>
            </a:lvl5pPr>
            <a:lvl6pPr marL="951433" indent="0">
              <a:buNone/>
              <a:defRPr sz="375"/>
            </a:lvl6pPr>
            <a:lvl7pPr marL="1141720" indent="0">
              <a:buNone/>
              <a:defRPr sz="375"/>
            </a:lvl7pPr>
            <a:lvl8pPr marL="1332006" indent="0">
              <a:buNone/>
              <a:defRPr sz="375"/>
            </a:lvl8pPr>
            <a:lvl9pPr marL="1522293" indent="0">
              <a:buNone/>
              <a:defRPr sz="375"/>
            </a:lvl9pPr>
          </a:lstStyle>
          <a:p>
            <a:pPr lvl="0"/>
            <a:r>
              <a:rPr lang="en-US"/>
              <a:t>Click to edit Master text styles</a:t>
            </a:r>
          </a:p>
        </p:txBody>
      </p:sp>
      <p:sp>
        <p:nvSpPr>
          <p:cNvPr id="5" name="Date Placeholder 4"/>
          <p:cNvSpPr>
            <a:spLocks noGrp="1"/>
          </p:cNvSpPr>
          <p:nvPr>
            <p:ph type="dt" sz="half" idx="10"/>
          </p:nvPr>
        </p:nvSpPr>
        <p:spPr/>
        <p:txBody>
          <a:bodyPr/>
          <a:lstStyle/>
          <a:p>
            <a:fld id="{A76116CE-C4A3-4A05-B2D7-7C2E9A889C0F}"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93E5F-521B-4CAD-9D3A-AE923D912DCE}" type="slidenum">
              <a:rPr lang="en-US" smtClean="0"/>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93416" y="1998194"/>
            <a:ext cx="3040961" cy="235898"/>
          </a:xfrm>
        </p:spPr>
        <p:txBody>
          <a:bodyPr anchor="b"/>
          <a:lstStyle>
            <a:lvl1pPr algn="l">
              <a:defRPr sz="832" b="1"/>
            </a:lvl1pPr>
          </a:lstStyle>
          <a:p>
            <a:r>
              <a:rPr lang="en-US"/>
              <a:t>Click to edit Master title style</a:t>
            </a:r>
          </a:p>
        </p:txBody>
      </p:sp>
      <p:sp>
        <p:nvSpPr>
          <p:cNvPr id="3" name="Picture Placeholder 2"/>
          <p:cNvSpPr>
            <a:spLocks noGrp="1"/>
          </p:cNvSpPr>
          <p:nvPr>
            <p:ph type="pic" idx="1"/>
          </p:nvPr>
        </p:nvSpPr>
        <p:spPr>
          <a:xfrm>
            <a:off x="993416" y="255060"/>
            <a:ext cx="3040961" cy="1712738"/>
          </a:xfrm>
        </p:spPr>
        <p:txBody>
          <a:bodyPr/>
          <a:lstStyle>
            <a:lvl1pPr marL="0" indent="0">
              <a:buNone/>
              <a:defRPr sz="1332"/>
            </a:lvl1pPr>
            <a:lvl2pPr marL="190287" indent="0">
              <a:buNone/>
              <a:defRPr sz="1165"/>
            </a:lvl2pPr>
            <a:lvl3pPr marL="380573" indent="0">
              <a:buNone/>
              <a:defRPr sz="999"/>
            </a:lvl3pPr>
            <a:lvl4pPr marL="570860" indent="0">
              <a:buNone/>
              <a:defRPr sz="832"/>
            </a:lvl4pPr>
            <a:lvl5pPr marL="761147" indent="0">
              <a:buNone/>
              <a:defRPr sz="832"/>
            </a:lvl5pPr>
            <a:lvl6pPr marL="951433" indent="0">
              <a:buNone/>
              <a:defRPr sz="832"/>
            </a:lvl6pPr>
            <a:lvl7pPr marL="1141720" indent="0">
              <a:buNone/>
              <a:defRPr sz="832"/>
            </a:lvl7pPr>
            <a:lvl8pPr marL="1332006" indent="0">
              <a:buNone/>
              <a:defRPr sz="832"/>
            </a:lvl8pPr>
            <a:lvl9pPr marL="1522293" indent="0">
              <a:buNone/>
              <a:defRPr sz="832"/>
            </a:lvl9pPr>
          </a:lstStyle>
          <a:p>
            <a:endParaRPr lang="en-US"/>
          </a:p>
        </p:txBody>
      </p:sp>
      <p:sp>
        <p:nvSpPr>
          <p:cNvPr id="4" name="Text Placeholder 3"/>
          <p:cNvSpPr>
            <a:spLocks noGrp="1"/>
          </p:cNvSpPr>
          <p:nvPr>
            <p:ph type="body" sz="half" idx="2"/>
          </p:nvPr>
        </p:nvSpPr>
        <p:spPr>
          <a:xfrm>
            <a:off x="993416" y="2234092"/>
            <a:ext cx="3040961" cy="335015"/>
          </a:xfrm>
        </p:spPr>
        <p:txBody>
          <a:bodyPr/>
          <a:lstStyle>
            <a:lvl1pPr marL="0" indent="0">
              <a:buNone/>
              <a:defRPr sz="583"/>
            </a:lvl1pPr>
            <a:lvl2pPr marL="190287" indent="0">
              <a:buNone/>
              <a:defRPr sz="499"/>
            </a:lvl2pPr>
            <a:lvl3pPr marL="380573" indent="0">
              <a:buNone/>
              <a:defRPr sz="416"/>
            </a:lvl3pPr>
            <a:lvl4pPr marL="570860" indent="0">
              <a:buNone/>
              <a:defRPr sz="375"/>
            </a:lvl4pPr>
            <a:lvl5pPr marL="761147" indent="0">
              <a:buNone/>
              <a:defRPr sz="375"/>
            </a:lvl5pPr>
            <a:lvl6pPr marL="951433" indent="0">
              <a:buNone/>
              <a:defRPr sz="375"/>
            </a:lvl6pPr>
            <a:lvl7pPr marL="1141720" indent="0">
              <a:buNone/>
              <a:defRPr sz="375"/>
            </a:lvl7pPr>
            <a:lvl8pPr marL="1332006" indent="0">
              <a:buNone/>
              <a:defRPr sz="375"/>
            </a:lvl8pPr>
            <a:lvl9pPr marL="1522293" indent="0">
              <a:buNone/>
              <a:defRPr sz="375"/>
            </a:lvl9pPr>
          </a:lstStyle>
          <a:p>
            <a:pPr lvl="0"/>
            <a:r>
              <a:rPr lang="en-US"/>
              <a:t>Click to edit Master text styles</a:t>
            </a:r>
          </a:p>
        </p:txBody>
      </p:sp>
      <p:sp>
        <p:nvSpPr>
          <p:cNvPr id="5" name="Date Placeholder 4"/>
          <p:cNvSpPr>
            <a:spLocks noGrp="1"/>
          </p:cNvSpPr>
          <p:nvPr>
            <p:ph type="dt" sz="half" idx="10"/>
          </p:nvPr>
        </p:nvSpPr>
        <p:spPr/>
        <p:txBody>
          <a:bodyPr/>
          <a:lstStyle/>
          <a:p>
            <a:fld id="{A76116CE-C4A3-4A05-B2D7-7C2E9A889C0F}"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93E5F-521B-4CAD-9D3A-AE923D912DCE}" type="slidenum">
              <a:rPr lang="en-US" smtClean="0"/>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3413" y="114315"/>
            <a:ext cx="4561441" cy="47576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53413" y="666065"/>
            <a:ext cx="4561441" cy="18838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53413" y="2645757"/>
            <a:ext cx="1182596" cy="151979"/>
          </a:xfrm>
          <a:prstGeom prst="rect">
            <a:avLst/>
          </a:prstGeom>
        </p:spPr>
        <p:txBody>
          <a:bodyPr vert="horz" lIns="91440" tIns="45720" rIns="91440" bIns="45720" rtlCol="0" anchor="ctr"/>
          <a:lstStyle>
            <a:lvl1pPr algn="l">
              <a:defRPr sz="499">
                <a:solidFill>
                  <a:schemeClr val="tx1">
                    <a:tint val="75000"/>
                  </a:schemeClr>
                </a:solidFill>
              </a:defRPr>
            </a:lvl1pPr>
          </a:lstStyle>
          <a:p>
            <a:fld id="{F8166F1F-CE9B-4651-A6AA-CD717754106B}" type="datetimeFigureOut">
              <a:rPr lang="en-US" smtClean="0"/>
              <a:t>12/2/2025</a:t>
            </a:fld>
            <a:endParaRPr lang="en-US"/>
          </a:p>
        </p:txBody>
      </p:sp>
      <p:sp>
        <p:nvSpPr>
          <p:cNvPr id="5" name="Footer Placeholder 4"/>
          <p:cNvSpPr>
            <a:spLocks noGrp="1"/>
          </p:cNvSpPr>
          <p:nvPr>
            <p:ph type="ftr" sz="quarter" idx="3"/>
          </p:nvPr>
        </p:nvSpPr>
        <p:spPr>
          <a:xfrm>
            <a:off x="1731658" y="2645757"/>
            <a:ext cx="1604952" cy="151979"/>
          </a:xfrm>
          <a:prstGeom prst="rect">
            <a:avLst/>
          </a:prstGeom>
        </p:spPr>
        <p:txBody>
          <a:bodyPr vert="horz" lIns="91440" tIns="45720" rIns="91440" bIns="45720" rtlCol="0" anchor="ctr"/>
          <a:lstStyle>
            <a:lvl1pPr algn="ctr">
              <a:defRPr sz="49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32259" y="2645757"/>
            <a:ext cx="1182596" cy="151979"/>
          </a:xfrm>
          <a:prstGeom prst="rect">
            <a:avLst/>
          </a:prstGeom>
        </p:spPr>
        <p:txBody>
          <a:bodyPr vert="horz" lIns="91440" tIns="45720" rIns="91440" bIns="45720" rtlCol="0" anchor="ctr"/>
          <a:lstStyle>
            <a:lvl1pPr algn="r">
              <a:defRPr sz="499">
                <a:solidFill>
                  <a:schemeClr val="tx1">
                    <a:tint val="75000"/>
                  </a:schemeClr>
                </a:solidFill>
              </a:defRPr>
            </a:lvl1pPr>
          </a:lstStyle>
          <a:p>
            <a:fld id="{F7021451-1387-4CA6-816F-3879F97B5CBC}" type="slidenum">
              <a:rPr lang="en-US" smtClean="0"/>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80573" rtl="0" eaLnBrk="1" latinLnBrk="0" hangingPunct="1">
        <a:spcBef>
          <a:spcPct val="0"/>
        </a:spcBef>
        <a:buNone/>
        <a:defRPr sz="1831" kern="1200">
          <a:solidFill>
            <a:schemeClr val="tx1"/>
          </a:solidFill>
          <a:latin typeface="+mj-lt"/>
          <a:ea typeface="+mj-ea"/>
          <a:cs typeface="+mj-cs"/>
        </a:defRPr>
      </a:lvl1pPr>
    </p:titleStyle>
    <p:bodyStyle>
      <a:lvl1pPr marL="142715" indent="-142715" algn="l" defTabSz="380573" rtl="0" eaLnBrk="1" latinLnBrk="0" hangingPunct="1">
        <a:spcBef>
          <a:spcPct val="20000"/>
        </a:spcBef>
        <a:buFont typeface="Arial" pitchFamily="34" charset="0"/>
        <a:buChar char="�"/>
        <a:defRPr sz="1332" kern="1200">
          <a:solidFill>
            <a:schemeClr val="tx1"/>
          </a:solidFill>
          <a:latin typeface="+mn-lt"/>
          <a:ea typeface="+mn-ea"/>
          <a:cs typeface="+mn-cs"/>
        </a:defRPr>
      </a:lvl1pPr>
      <a:lvl2pPr marL="309216" indent="-118929" algn="l" defTabSz="380573" rtl="0" eaLnBrk="1" latinLnBrk="0" hangingPunct="1">
        <a:spcBef>
          <a:spcPct val="20000"/>
        </a:spcBef>
        <a:buFont typeface="Arial" pitchFamily="34" charset="0"/>
        <a:buChar char="�"/>
        <a:defRPr sz="1165" kern="1200">
          <a:solidFill>
            <a:schemeClr val="tx1"/>
          </a:solidFill>
          <a:latin typeface="+mn-lt"/>
          <a:ea typeface="+mn-ea"/>
          <a:cs typeface="+mn-cs"/>
        </a:defRPr>
      </a:lvl2pPr>
      <a:lvl3pPr marL="475717" indent="-95143" algn="l" defTabSz="380573" rtl="0" eaLnBrk="1" latinLnBrk="0" hangingPunct="1">
        <a:spcBef>
          <a:spcPct val="20000"/>
        </a:spcBef>
        <a:buFont typeface="Arial" pitchFamily="34" charset="0"/>
        <a:buChar char="�"/>
        <a:defRPr sz="999" kern="1200">
          <a:solidFill>
            <a:schemeClr val="tx1"/>
          </a:solidFill>
          <a:latin typeface="+mn-lt"/>
          <a:ea typeface="+mn-ea"/>
          <a:cs typeface="+mn-cs"/>
        </a:defRPr>
      </a:lvl3pPr>
      <a:lvl4pPr marL="666003" indent="-95143" algn="l" defTabSz="380573" rtl="0" eaLnBrk="1" latinLnBrk="0" hangingPunct="1">
        <a:spcBef>
          <a:spcPct val="20000"/>
        </a:spcBef>
        <a:buFont typeface="Arial" pitchFamily="34" charset="0"/>
        <a:buChar char="�"/>
        <a:defRPr sz="832" kern="1200">
          <a:solidFill>
            <a:schemeClr val="tx1"/>
          </a:solidFill>
          <a:latin typeface="+mn-lt"/>
          <a:ea typeface="+mn-ea"/>
          <a:cs typeface="+mn-cs"/>
        </a:defRPr>
      </a:lvl4pPr>
      <a:lvl5pPr marL="856290" indent="-95143" algn="l" defTabSz="380573" rtl="0" eaLnBrk="1" latinLnBrk="0" hangingPunct="1">
        <a:spcBef>
          <a:spcPct val="20000"/>
        </a:spcBef>
        <a:buFont typeface="Arial" pitchFamily="34" charset="0"/>
        <a:buChar char="�"/>
        <a:defRPr sz="832" kern="1200">
          <a:solidFill>
            <a:schemeClr val="tx1"/>
          </a:solidFill>
          <a:latin typeface="+mn-lt"/>
          <a:ea typeface="+mn-ea"/>
          <a:cs typeface="+mn-cs"/>
        </a:defRPr>
      </a:lvl5pPr>
      <a:lvl6pPr marL="1046577" indent="-95143" algn="l" defTabSz="380573" rtl="0" eaLnBrk="1" latinLnBrk="0" hangingPunct="1">
        <a:spcBef>
          <a:spcPct val="20000"/>
        </a:spcBef>
        <a:buFont typeface="Arial" pitchFamily="34" charset="0"/>
        <a:buChar char="�"/>
        <a:defRPr sz="832" kern="1200">
          <a:solidFill>
            <a:schemeClr val="tx1"/>
          </a:solidFill>
          <a:latin typeface="+mn-lt"/>
          <a:ea typeface="+mn-ea"/>
          <a:cs typeface="+mn-cs"/>
        </a:defRPr>
      </a:lvl6pPr>
      <a:lvl7pPr marL="1236863" indent="-95143" algn="l" defTabSz="380573" rtl="0" eaLnBrk="1" latinLnBrk="0" hangingPunct="1">
        <a:spcBef>
          <a:spcPct val="20000"/>
        </a:spcBef>
        <a:buFont typeface="Arial" pitchFamily="34" charset="0"/>
        <a:buChar char="�"/>
        <a:defRPr sz="832" kern="1200">
          <a:solidFill>
            <a:schemeClr val="tx1"/>
          </a:solidFill>
          <a:latin typeface="+mn-lt"/>
          <a:ea typeface="+mn-ea"/>
          <a:cs typeface="+mn-cs"/>
        </a:defRPr>
      </a:lvl7pPr>
      <a:lvl8pPr marL="1427150" indent="-95143" algn="l" defTabSz="380573" rtl="0" eaLnBrk="1" latinLnBrk="0" hangingPunct="1">
        <a:spcBef>
          <a:spcPct val="20000"/>
        </a:spcBef>
        <a:buFont typeface="Arial" pitchFamily="34" charset="0"/>
        <a:buChar char="�"/>
        <a:defRPr sz="832" kern="1200">
          <a:solidFill>
            <a:schemeClr val="tx1"/>
          </a:solidFill>
          <a:latin typeface="+mn-lt"/>
          <a:ea typeface="+mn-ea"/>
          <a:cs typeface="+mn-cs"/>
        </a:defRPr>
      </a:lvl8pPr>
      <a:lvl9pPr marL="1617436" indent="-95143" algn="l" defTabSz="380573" rtl="0" eaLnBrk="1" latinLnBrk="0" hangingPunct="1">
        <a:spcBef>
          <a:spcPct val="20000"/>
        </a:spcBef>
        <a:buFont typeface="Arial" pitchFamily="34" charset="0"/>
        <a:buChar char="�"/>
        <a:defRPr sz="832" kern="1200">
          <a:solidFill>
            <a:schemeClr val="tx1"/>
          </a:solidFill>
          <a:latin typeface="+mn-lt"/>
          <a:ea typeface="+mn-ea"/>
          <a:cs typeface="+mn-cs"/>
        </a:defRPr>
      </a:lvl9pPr>
    </p:bodyStyle>
    <p:otherStyle>
      <a:defPPr>
        <a:defRPr lang="en-US"/>
      </a:defPPr>
      <a:lvl1pPr marL="0" algn="l" defTabSz="380573" rtl="0" eaLnBrk="1" latinLnBrk="0" hangingPunct="1">
        <a:defRPr sz="749" kern="1200">
          <a:solidFill>
            <a:schemeClr val="tx1"/>
          </a:solidFill>
          <a:latin typeface="+mn-lt"/>
          <a:ea typeface="+mn-ea"/>
          <a:cs typeface="+mn-cs"/>
        </a:defRPr>
      </a:lvl1pPr>
      <a:lvl2pPr marL="190287" algn="l" defTabSz="380573" rtl="0" eaLnBrk="1" latinLnBrk="0" hangingPunct="1">
        <a:defRPr sz="749" kern="1200">
          <a:solidFill>
            <a:schemeClr val="tx1"/>
          </a:solidFill>
          <a:latin typeface="+mn-lt"/>
          <a:ea typeface="+mn-ea"/>
          <a:cs typeface="+mn-cs"/>
        </a:defRPr>
      </a:lvl2pPr>
      <a:lvl3pPr marL="380573" algn="l" defTabSz="380573" rtl="0" eaLnBrk="1" latinLnBrk="0" hangingPunct="1">
        <a:defRPr sz="749" kern="1200">
          <a:solidFill>
            <a:schemeClr val="tx1"/>
          </a:solidFill>
          <a:latin typeface="+mn-lt"/>
          <a:ea typeface="+mn-ea"/>
          <a:cs typeface="+mn-cs"/>
        </a:defRPr>
      </a:lvl3pPr>
      <a:lvl4pPr marL="570860" algn="l" defTabSz="380573" rtl="0" eaLnBrk="1" latinLnBrk="0" hangingPunct="1">
        <a:defRPr sz="749" kern="1200">
          <a:solidFill>
            <a:schemeClr val="tx1"/>
          </a:solidFill>
          <a:latin typeface="+mn-lt"/>
          <a:ea typeface="+mn-ea"/>
          <a:cs typeface="+mn-cs"/>
        </a:defRPr>
      </a:lvl4pPr>
      <a:lvl5pPr marL="761147" algn="l" defTabSz="380573" rtl="0" eaLnBrk="1" latinLnBrk="0" hangingPunct="1">
        <a:defRPr sz="749" kern="1200">
          <a:solidFill>
            <a:schemeClr val="tx1"/>
          </a:solidFill>
          <a:latin typeface="+mn-lt"/>
          <a:ea typeface="+mn-ea"/>
          <a:cs typeface="+mn-cs"/>
        </a:defRPr>
      </a:lvl5pPr>
      <a:lvl6pPr marL="951433" algn="l" defTabSz="380573" rtl="0" eaLnBrk="1" latinLnBrk="0" hangingPunct="1">
        <a:defRPr sz="749" kern="1200">
          <a:solidFill>
            <a:schemeClr val="tx1"/>
          </a:solidFill>
          <a:latin typeface="+mn-lt"/>
          <a:ea typeface="+mn-ea"/>
          <a:cs typeface="+mn-cs"/>
        </a:defRPr>
      </a:lvl6pPr>
      <a:lvl7pPr marL="1141720" algn="l" defTabSz="380573" rtl="0" eaLnBrk="1" latinLnBrk="0" hangingPunct="1">
        <a:defRPr sz="749" kern="1200">
          <a:solidFill>
            <a:schemeClr val="tx1"/>
          </a:solidFill>
          <a:latin typeface="+mn-lt"/>
          <a:ea typeface="+mn-ea"/>
          <a:cs typeface="+mn-cs"/>
        </a:defRPr>
      </a:lvl7pPr>
      <a:lvl8pPr marL="1332006" algn="l" defTabSz="380573" rtl="0" eaLnBrk="1" latinLnBrk="0" hangingPunct="1">
        <a:defRPr sz="749" kern="1200">
          <a:solidFill>
            <a:schemeClr val="tx1"/>
          </a:solidFill>
          <a:latin typeface="+mn-lt"/>
          <a:ea typeface="+mn-ea"/>
          <a:cs typeface="+mn-cs"/>
        </a:defRPr>
      </a:lvl8pPr>
      <a:lvl9pPr marL="1522293" algn="l" defTabSz="380573" rtl="0" eaLnBrk="1" latinLnBrk="0" hangingPunct="1">
        <a:defRPr sz="74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slide" Target="slide3.xml"/><Relationship Id="rId7" Type="http://schemas.openxmlformats.org/officeDocument/2006/relationships/slide" Target="slide9.xml"/><Relationship Id="rId12" Type="http://schemas.openxmlformats.org/officeDocument/2006/relationships/slide" Target="slide1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12.xml"/><Relationship Id="rId5" Type="http://schemas.openxmlformats.org/officeDocument/2006/relationships/slide" Target="slide6.xml"/><Relationship Id="rId10" Type="http://schemas.openxmlformats.org/officeDocument/2006/relationships/slide" Target="slide10.xml"/><Relationship Id="rId4" Type="http://schemas.openxmlformats.org/officeDocument/2006/relationships/slide" Target="slide4.xml"/><Relationship Id="rId9" Type="http://schemas.openxmlformats.org/officeDocument/2006/relationships/slide" Target="slide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chart" Target="../charts/char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chart" Target="../charts/chart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id="{272ABBD3-E2A4-883B-B6AE-B2241B4D11CC}"/>
              </a:ext>
            </a:extLst>
          </p:cNvPr>
          <p:cNvGrpSpPr/>
          <p:nvPr/>
        </p:nvGrpSpPr>
        <p:grpSpPr>
          <a:xfrm>
            <a:off x="0" y="0"/>
            <a:ext cx="9144000" cy="5143500"/>
            <a:chOff x="0" y="0"/>
            <a:chExt cx="9144000" cy="5143500"/>
          </a:xfrm>
        </p:grpSpPr>
        <p:pic>
          <p:nvPicPr>
            <p:cNvPr id="2" name="Object 1"/>
            <p:cNvPicPr>
              <a:picLocks/>
            </p:cNvPicPr>
            <p:nvPr/>
          </p:nvPicPr>
          <p:blipFill>
            <a:blip r:embed="rId2" cstate="print"/>
            <a:srcRect l="1251" t="15556" r="1251" b="11667"/>
            <a:stretch>
              <a:fillRect/>
            </a:stretch>
          </p:blipFill>
          <p:spPr>
            <a:xfrm>
              <a:off x="0" y="0"/>
              <a:ext cx="9144000" cy="5143500"/>
            </a:xfrm>
            <a:prstGeom prst="rect">
              <a:avLst/>
            </a:prstGeom>
          </p:spPr>
        </p:pic>
        <p:pic>
          <p:nvPicPr>
            <p:cNvPr id="4" name="Imagen 3">
              <a:extLst>
                <a:ext uri="{FF2B5EF4-FFF2-40B4-BE49-F238E27FC236}">
                  <a16:creationId xmlns:a16="http://schemas.microsoft.com/office/drawing/2014/main" id="{8EA889F5-2547-E3FC-F2E4-43FEE3B4080D}"/>
                </a:ext>
              </a:extLst>
            </p:cNvPr>
            <p:cNvPicPr>
              <a:picLocks noChangeAspect="1"/>
            </p:cNvPicPr>
            <p:nvPr/>
          </p:nvPicPr>
          <p:blipFill>
            <a:blip r:embed="rId3"/>
            <a:stretch>
              <a:fillRect/>
            </a:stretch>
          </p:blipFill>
          <p:spPr>
            <a:xfrm>
              <a:off x="76200" y="40650"/>
              <a:ext cx="8839200" cy="5102850"/>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Object 1"/>
          <p:cNvPicPr>
            <a:picLocks/>
          </p:cNvPicPr>
          <p:nvPr/>
        </p:nvPicPr>
        <p:blipFill>
          <a:blip r:embed="rId3" cstate="print"/>
          <a:srcRect l="1251" t="15556" r="1251" b="11667"/>
          <a:stretch>
            <a:fillRect/>
          </a:stretch>
        </p:blipFill>
        <p:spPr>
          <a:xfrm>
            <a:off x="0" y="0"/>
            <a:ext cx="9144000" cy="5143500"/>
          </a:xfrm>
          <a:prstGeom prst="rect">
            <a:avLst/>
          </a:prstGeom>
        </p:spPr>
      </p:pic>
      <p:graphicFrame>
        <p:nvGraphicFramePr>
          <p:cNvPr id="4" name="Gráfico 3">
            <a:extLst>
              <a:ext uri="{FF2B5EF4-FFF2-40B4-BE49-F238E27FC236}">
                <a16:creationId xmlns:a16="http://schemas.microsoft.com/office/drawing/2014/main" id="{DAFC271D-91EC-C657-7443-585388B0C16E}"/>
              </a:ext>
            </a:extLst>
          </p:cNvPr>
          <p:cNvGraphicFramePr>
            <a:graphicFrameLocks/>
          </p:cNvGraphicFramePr>
          <p:nvPr>
            <p:extLst>
              <p:ext uri="{D42A27DB-BD31-4B8C-83A1-F6EECF244321}">
                <p14:modId xmlns:p14="http://schemas.microsoft.com/office/powerpoint/2010/main" val="3995543788"/>
              </p:ext>
            </p:extLst>
          </p:nvPr>
        </p:nvGraphicFramePr>
        <p:xfrm>
          <a:off x="304800" y="2190750"/>
          <a:ext cx="46482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5" name="CuadroTexto 4">
            <a:extLst>
              <a:ext uri="{FF2B5EF4-FFF2-40B4-BE49-F238E27FC236}">
                <a16:creationId xmlns:a16="http://schemas.microsoft.com/office/drawing/2014/main" id="{9CD57EBE-F906-D886-46B2-703B365C6595}"/>
              </a:ext>
            </a:extLst>
          </p:cNvPr>
          <p:cNvSpPr txBox="1"/>
          <p:nvPr/>
        </p:nvSpPr>
        <p:spPr>
          <a:xfrm>
            <a:off x="4953000" y="1200972"/>
            <a:ext cx="3886200" cy="1061007"/>
          </a:xfrm>
          <a:prstGeom prst="rect">
            <a:avLst/>
          </a:prstGeom>
          <a:noFill/>
        </p:spPr>
        <p:txBody>
          <a:bodyPr wrap="square" rtlCol="0">
            <a:spAutoFit/>
          </a:bodyPr>
          <a:lstStyle/>
          <a:p>
            <a:pPr algn="just"/>
            <a:r>
              <a:rPr lang="es-ES" sz="1100" b="1" i="1" dirty="0">
                <a:solidFill>
                  <a:schemeClr val="bg1">
                    <a:lumMod val="50000"/>
                  </a:schemeClr>
                </a:solidFill>
                <a:latin typeface="Source Sans Pro" panose="020B0503030403020204" pitchFamily="34" charset="0"/>
              </a:rPr>
              <a:t>F</a:t>
            </a:r>
            <a:r>
              <a:rPr lang="es-ES" sz="1100" b="1" i="1" dirty="0">
                <a:solidFill>
                  <a:schemeClr val="bg1">
                    <a:lumMod val="50000"/>
                  </a:schemeClr>
                </a:solidFill>
                <a:effectLst/>
                <a:latin typeface="Source Sans Pro" panose="020B0503030403020204" pitchFamily="34" charset="0"/>
              </a:rPr>
              <a:t>alta de incorporación de </a:t>
            </a:r>
            <a:r>
              <a:rPr lang="es-ES" sz="1100" b="1" i="1" dirty="0">
                <a:solidFill>
                  <a:schemeClr val="accent6"/>
                </a:solidFill>
                <a:effectLst/>
                <a:latin typeface="Source Sans Pro" panose="020B0503030403020204" pitchFamily="34" charset="0"/>
              </a:rPr>
              <a:t>1.000 usuarios presupuestados </a:t>
            </a:r>
            <a:r>
              <a:rPr lang="es-ES" sz="1100" b="1" i="1" dirty="0">
                <a:solidFill>
                  <a:schemeClr val="bg1">
                    <a:lumMod val="50000"/>
                  </a:schemeClr>
                </a:solidFill>
                <a:effectLst/>
                <a:latin typeface="Source Sans Pro" panose="020B0503030403020204" pitchFamily="34" charset="0"/>
              </a:rPr>
              <a:t>en el mes de febrero del 2025 y </a:t>
            </a:r>
            <a:r>
              <a:rPr lang="es-ES" sz="1100" b="1" i="1" dirty="0">
                <a:solidFill>
                  <a:schemeClr val="accent6"/>
                </a:solidFill>
                <a:latin typeface="Source Sans Pro" panose="020B0503030403020204" pitchFamily="34" charset="0"/>
              </a:rPr>
              <a:t>2.000 usuarios en el mes de julio</a:t>
            </a:r>
            <a:r>
              <a:rPr lang="es-ES" sz="1100" b="1" i="1" dirty="0">
                <a:solidFill>
                  <a:schemeClr val="bg1">
                    <a:lumMod val="50000"/>
                  </a:schemeClr>
                </a:solidFill>
                <a:effectLst/>
                <a:latin typeface="Source Sans Pro" panose="020B0503030403020204" pitchFamily="34" charset="0"/>
              </a:rPr>
              <a:t>, como parte de la estrategia comercial de Centros Comerciales que esta llevando a cabo la Empresa desde el año anterior.</a:t>
            </a:r>
          </a:p>
          <a:p>
            <a:pPr algn="just"/>
            <a:endParaRPr lang="es-ES" sz="800" b="1" i="1" dirty="0">
              <a:solidFill>
                <a:schemeClr val="bg1">
                  <a:lumMod val="50000"/>
                </a:schemeClr>
              </a:solidFill>
              <a:latin typeface="Source Sans Pro" panose="020B0503030403020204" pitchFamily="34" charset="0"/>
            </a:endParaRPr>
          </a:p>
          <a:p>
            <a:pPr algn="just"/>
            <a:r>
              <a:rPr lang="es-ES" sz="1100" b="1" i="1" dirty="0">
                <a:solidFill>
                  <a:schemeClr val="bg1">
                    <a:lumMod val="50000"/>
                  </a:schemeClr>
                </a:solidFill>
                <a:latin typeface="Source Sans Pro" panose="020B0503030403020204" pitchFamily="34" charset="0"/>
              </a:rPr>
              <a:t>Menor crecimiento vegetativo al proyectado.</a:t>
            </a:r>
            <a:endParaRPr lang="es-CO" sz="1100" i="1" dirty="0"/>
          </a:p>
        </p:txBody>
      </p:sp>
      <p:sp>
        <p:nvSpPr>
          <p:cNvPr id="6" name="CuadroTexto 5">
            <a:extLst>
              <a:ext uri="{FF2B5EF4-FFF2-40B4-BE49-F238E27FC236}">
                <a16:creationId xmlns:a16="http://schemas.microsoft.com/office/drawing/2014/main" id="{08AB375F-D8E4-F13D-C313-48BC6685DB8D}"/>
              </a:ext>
            </a:extLst>
          </p:cNvPr>
          <p:cNvSpPr txBox="1"/>
          <p:nvPr/>
        </p:nvSpPr>
        <p:spPr>
          <a:xfrm>
            <a:off x="4953000" y="2343150"/>
            <a:ext cx="3736731" cy="492443"/>
          </a:xfrm>
          <a:prstGeom prst="rect">
            <a:avLst/>
          </a:prstGeom>
          <a:noFill/>
        </p:spPr>
        <p:txBody>
          <a:bodyPr wrap="square" rtlCol="0">
            <a:spAutoFit/>
          </a:bodyPr>
          <a:lstStyle/>
          <a:p>
            <a:r>
              <a:rPr lang="es-ES" sz="1400" b="1" i="1" dirty="0">
                <a:solidFill>
                  <a:schemeClr val="accent6"/>
                </a:solidFill>
                <a:latin typeface="Source Sans Pro" panose="020B0503030403020204" pitchFamily="34" charset="0"/>
              </a:rPr>
              <a:t>Variación del 2.14 % </a:t>
            </a:r>
            <a:r>
              <a:rPr lang="es-ES" sz="1200" b="1" i="1" dirty="0">
                <a:solidFill>
                  <a:schemeClr val="bg1">
                    <a:lumMod val="50000"/>
                  </a:schemeClr>
                </a:solidFill>
                <a:latin typeface="Source Sans Pro" panose="020B0503030403020204" pitchFamily="34" charset="0"/>
              </a:rPr>
              <a:t>- Con respecto al año anterior, equivalente a 21.108</a:t>
            </a:r>
            <a:endParaRPr lang="es-CO" sz="1200" i="1" dirty="0"/>
          </a:p>
        </p:txBody>
      </p:sp>
      <p:graphicFrame>
        <p:nvGraphicFramePr>
          <p:cNvPr id="7" name="Tabla 6">
            <a:extLst>
              <a:ext uri="{FF2B5EF4-FFF2-40B4-BE49-F238E27FC236}">
                <a16:creationId xmlns:a16="http://schemas.microsoft.com/office/drawing/2014/main" id="{82638AE3-E736-100A-DDAB-2F50907BD270}"/>
              </a:ext>
            </a:extLst>
          </p:cNvPr>
          <p:cNvGraphicFramePr>
            <a:graphicFrameLocks noGrp="1"/>
          </p:cNvGraphicFramePr>
          <p:nvPr>
            <p:extLst>
              <p:ext uri="{D42A27DB-BD31-4B8C-83A1-F6EECF244321}">
                <p14:modId xmlns:p14="http://schemas.microsoft.com/office/powerpoint/2010/main" val="489689352"/>
              </p:ext>
            </p:extLst>
          </p:nvPr>
        </p:nvGraphicFramePr>
        <p:xfrm>
          <a:off x="5243286" y="2998946"/>
          <a:ext cx="3367315" cy="1325406"/>
        </p:xfrm>
        <a:graphic>
          <a:graphicData uri="http://schemas.openxmlformats.org/drawingml/2006/table">
            <a:tbl>
              <a:tblPr/>
              <a:tblGrid>
                <a:gridCol w="1662345">
                  <a:extLst>
                    <a:ext uri="{9D8B030D-6E8A-4147-A177-3AD203B41FA5}">
                      <a16:colId xmlns:a16="http://schemas.microsoft.com/office/drawing/2014/main" val="3293984599"/>
                    </a:ext>
                  </a:extLst>
                </a:gridCol>
                <a:gridCol w="852485">
                  <a:extLst>
                    <a:ext uri="{9D8B030D-6E8A-4147-A177-3AD203B41FA5}">
                      <a16:colId xmlns:a16="http://schemas.microsoft.com/office/drawing/2014/main" val="2830048567"/>
                    </a:ext>
                  </a:extLst>
                </a:gridCol>
                <a:gridCol w="852485">
                  <a:extLst>
                    <a:ext uri="{9D8B030D-6E8A-4147-A177-3AD203B41FA5}">
                      <a16:colId xmlns:a16="http://schemas.microsoft.com/office/drawing/2014/main" val="1532895498"/>
                    </a:ext>
                  </a:extLst>
                </a:gridCol>
              </a:tblGrid>
              <a:tr h="220901">
                <a:tc>
                  <a:txBody>
                    <a:bodyPr/>
                    <a:lstStyle/>
                    <a:p>
                      <a:pPr algn="l" fontAlgn="b">
                        <a:buNone/>
                      </a:pPr>
                      <a:endParaRPr lang="es-CO"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ctr" fontAlgn="b">
                        <a:buNone/>
                      </a:pPr>
                      <a:r>
                        <a:rPr lang="es-CO" sz="1000" b="1" i="0" u="none" strike="noStrike" dirty="0">
                          <a:solidFill>
                            <a:srgbClr val="ED7D31"/>
                          </a:solidFill>
                          <a:effectLst/>
                          <a:latin typeface="Calibri" panose="020F0502020204030204" pitchFamily="34" charset="0"/>
                        </a:rPr>
                        <a:t>dic-24</a:t>
                      </a:r>
                    </a:p>
                  </a:txBody>
                  <a:tcPr marL="0" marR="0" marT="0" marB="0" anchor="b">
                    <a:lnL>
                      <a:noFill/>
                    </a:lnL>
                    <a:lnR>
                      <a:noFill/>
                    </a:lnR>
                    <a:lnT>
                      <a:noFill/>
                    </a:lnT>
                    <a:lnB>
                      <a:noFill/>
                    </a:lnB>
                    <a:noFill/>
                  </a:tcPr>
                </a:tc>
                <a:tc>
                  <a:txBody>
                    <a:bodyPr/>
                    <a:lstStyle/>
                    <a:p>
                      <a:pPr algn="ctr" fontAlgn="b">
                        <a:buNone/>
                      </a:pPr>
                      <a:r>
                        <a:rPr lang="es-CO" sz="1000" b="1" i="0" u="none" strike="noStrike" dirty="0">
                          <a:solidFill>
                            <a:srgbClr val="ED7D31"/>
                          </a:solidFill>
                          <a:effectLst/>
                          <a:latin typeface="Calibri" panose="020F0502020204030204" pitchFamily="34" charset="0"/>
                        </a:rPr>
                        <a:t>sep-25</a:t>
                      </a:r>
                    </a:p>
                  </a:txBody>
                  <a:tcPr marL="0" marR="0" marT="0" marB="0" anchor="b">
                    <a:lnL>
                      <a:noFill/>
                    </a:lnL>
                    <a:lnR>
                      <a:noFill/>
                    </a:lnR>
                    <a:lnT>
                      <a:noFill/>
                    </a:lnT>
                    <a:lnB>
                      <a:noFill/>
                    </a:lnB>
                    <a:noFill/>
                  </a:tcPr>
                </a:tc>
                <a:extLst>
                  <a:ext uri="{0D108BD9-81ED-4DB2-BD59-A6C34878D82A}">
                    <a16:rowId xmlns:a16="http://schemas.microsoft.com/office/drawing/2014/main" val="1397339497"/>
                  </a:ext>
                </a:extLst>
              </a:tr>
              <a:tr h="220901">
                <a:tc>
                  <a:txBody>
                    <a:bodyPr/>
                    <a:lstStyle/>
                    <a:p>
                      <a:pPr algn="l" fontAlgn="b">
                        <a:buNone/>
                      </a:pPr>
                      <a:r>
                        <a:rPr lang="es-CO" sz="1000" b="1" i="0" u="none" strike="noStrike">
                          <a:solidFill>
                            <a:srgbClr val="757171"/>
                          </a:solidFill>
                          <a:effectLst/>
                          <a:latin typeface="Calibri" panose="020F0502020204030204" pitchFamily="34" charset="0"/>
                        </a:rPr>
                        <a:t>Residencial</a:t>
                      </a:r>
                    </a:p>
                  </a:txBody>
                  <a:tcPr marL="0" marR="0" marT="0" marB="0" anchor="b">
                    <a:lnL>
                      <a:noFill/>
                    </a:lnL>
                    <a:lnR>
                      <a:noFill/>
                    </a:lnR>
                    <a:lnT>
                      <a:noFill/>
                    </a:lnT>
                    <a:lnB>
                      <a:noFill/>
                    </a:lnB>
                    <a:noFill/>
                  </a:tcPr>
                </a:tc>
                <a:tc>
                  <a:txBody>
                    <a:bodyPr/>
                    <a:lstStyle/>
                    <a:p>
                      <a:pPr algn="l" fontAlgn="b">
                        <a:buNone/>
                      </a:pPr>
                      <a:r>
                        <a:rPr lang="es-CO" sz="1000" b="1" i="0" u="none" strike="noStrike">
                          <a:solidFill>
                            <a:srgbClr val="757171"/>
                          </a:solidFill>
                          <a:effectLst/>
                          <a:latin typeface="Calibri" panose="020F0502020204030204" pitchFamily="34" charset="0"/>
                        </a:rPr>
                        <a:t>        909,211 </a:t>
                      </a:r>
                    </a:p>
                  </a:txBody>
                  <a:tcPr marL="0" marR="0" marT="0" marB="0" anchor="b">
                    <a:lnL>
                      <a:noFill/>
                    </a:lnL>
                    <a:lnR>
                      <a:noFill/>
                    </a:lnR>
                    <a:lnT>
                      <a:noFill/>
                    </a:lnT>
                    <a:lnB>
                      <a:noFill/>
                    </a:lnB>
                    <a:noFill/>
                  </a:tcPr>
                </a:tc>
                <a:tc>
                  <a:txBody>
                    <a:bodyPr/>
                    <a:lstStyle/>
                    <a:p>
                      <a:pPr algn="l" fontAlgn="b">
                        <a:buNone/>
                      </a:pPr>
                      <a:r>
                        <a:rPr lang="es-CO" sz="1000" b="1" i="0" u="none" strike="noStrike" dirty="0">
                          <a:solidFill>
                            <a:srgbClr val="757171"/>
                          </a:solidFill>
                          <a:effectLst/>
                          <a:latin typeface="Calibri" panose="020F0502020204030204" pitchFamily="34" charset="0"/>
                        </a:rPr>
                        <a:t>        922,748 </a:t>
                      </a:r>
                    </a:p>
                  </a:txBody>
                  <a:tcPr marL="0" marR="0" marT="0" marB="0" anchor="b">
                    <a:lnL>
                      <a:noFill/>
                    </a:lnL>
                    <a:lnR>
                      <a:noFill/>
                    </a:lnR>
                    <a:lnT>
                      <a:noFill/>
                    </a:lnT>
                    <a:lnB>
                      <a:noFill/>
                    </a:lnB>
                    <a:noFill/>
                  </a:tcPr>
                </a:tc>
                <a:extLst>
                  <a:ext uri="{0D108BD9-81ED-4DB2-BD59-A6C34878D82A}">
                    <a16:rowId xmlns:a16="http://schemas.microsoft.com/office/drawing/2014/main" val="2928071253"/>
                  </a:ext>
                </a:extLst>
              </a:tr>
              <a:tr h="220901">
                <a:tc>
                  <a:txBody>
                    <a:bodyPr/>
                    <a:lstStyle/>
                    <a:p>
                      <a:pPr algn="l" fontAlgn="b">
                        <a:buNone/>
                      </a:pPr>
                      <a:r>
                        <a:rPr lang="es-CO" sz="1000" b="1" i="0" u="none" strike="noStrike">
                          <a:solidFill>
                            <a:srgbClr val="757171"/>
                          </a:solidFill>
                          <a:effectLst/>
                          <a:latin typeface="Calibri" panose="020F0502020204030204" pitchFamily="34" charset="0"/>
                        </a:rPr>
                        <a:t>Pequeños Productores</a:t>
                      </a:r>
                    </a:p>
                  </a:txBody>
                  <a:tcPr marL="0" marR="0" marT="0" marB="0" anchor="b">
                    <a:lnL>
                      <a:noFill/>
                    </a:lnL>
                    <a:lnR>
                      <a:noFill/>
                    </a:lnR>
                    <a:lnT>
                      <a:noFill/>
                    </a:lnT>
                    <a:lnB>
                      <a:noFill/>
                    </a:lnB>
                    <a:noFill/>
                  </a:tcPr>
                </a:tc>
                <a:tc>
                  <a:txBody>
                    <a:bodyPr/>
                    <a:lstStyle/>
                    <a:p>
                      <a:pPr algn="l" fontAlgn="b">
                        <a:buNone/>
                      </a:pPr>
                      <a:r>
                        <a:rPr lang="es-CO" sz="1000" b="1" i="0" u="none" strike="noStrike">
                          <a:solidFill>
                            <a:srgbClr val="757171"/>
                          </a:solidFill>
                          <a:effectLst/>
                          <a:latin typeface="Calibri" panose="020F0502020204030204" pitchFamily="34" charset="0"/>
                        </a:rPr>
                        <a:t>          74,938 </a:t>
                      </a:r>
                    </a:p>
                  </a:txBody>
                  <a:tcPr marL="0" marR="0" marT="0" marB="0" anchor="b">
                    <a:lnL>
                      <a:noFill/>
                    </a:lnL>
                    <a:lnR>
                      <a:noFill/>
                    </a:lnR>
                    <a:lnT>
                      <a:noFill/>
                    </a:lnT>
                    <a:lnB>
                      <a:noFill/>
                    </a:lnB>
                    <a:noFill/>
                  </a:tcPr>
                </a:tc>
                <a:tc>
                  <a:txBody>
                    <a:bodyPr/>
                    <a:lstStyle/>
                    <a:p>
                      <a:pPr algn="l" fontAlgn="b">
                        <a:buNone/>
                      </a:pPr>
                      <a:r>
                        <a:rPr lang="es-CO" sz="1000" b="1" i="0" u="none" strike="noStrike" dirty="0">
                          <a:solidFill>
                            <a:srgbClr val="757171"/>
                          </a:solidFill>
                          <a:effectLst/>
                          <a:latin typeface="Calibri" panose="020F0502020204030204" pitchFamily="34" charset="0"/>
                        </a:rPr>
                        <a:t>          76,790 </a:t>
                      </a:r>
                    </a:p>
                  </a:txBody>
                  <a:tcPr marL="0" marR="0" marT="0" marB="0" anchor="b">
                    <a:lnL>
                      <a:noFill/>
                    </a:lnL>
                    <a:lnR>
                      <a:noFill/>
                    </a:lnR>
                    <a:lnT>
                      <a:noFill/>
                    </a:lnT>
                    <a:lnB>
                      <a:noFill/>
                    </a:lnB>
                    <a:noFill/>
                  </a:tcPr>
                </a:tc>
                <a:extLst>
                  <a:ext uri="{0D108BD9-81ED-4DB2-BD59-A6C34878D82A}">
                    <a16:rowId xmlns:a16="http://schemas.microsoft.com/office/drawing/2014/main" val="3367620664"/>
                  </a:ext>
                </a:extLst>
              </a:tr>
              <a:tr h="220901">
                <a:tc>
                  <a:txBody>
                    <a:bodyPr/>
                    <a:lstStyle/>
                    <a:p>
                      <a:pPr algn="l" fontAlgn="b">
                        <a:buNone/>
                      </a:pPr>
                      <a:r>
                        <a:rPr lang="es-CO" sz="1000" b="1" i="0" u="none" strike="noStrike">
                          <a:solidFill>
                            <a:srgbClr val="757171"/>
                          </a:solidFill>
                          <a:effectLst/>
                          <a:latin typeface="Calibri" panose="020F0502020204030204" pitchFamily="34" charset="0"/>
                        </a:rPr>
                        <a:t>Grandes Productores</a:t>
                      </a:r>
                    </a:p>
                  </a:txBody>
                  <a:tcPr marL="0" marR="0" marT="0" marB="0" anchor="b">
                    <a:lnL>
                      <a:noFill/>
                    </a:lnL>
                    <a:lnR>
                      <a:noFill/>
                    </a:lnR>
                    <a:lnT>
                      <a:noFill/>
                    </a:lnT>
                    <a:lnB>
                      <a:noFill/>
                    </a:lnB>
                    <a:noFill/>
                  </a:tcPr>
                </a:tc>
                <a:tc>
                  <a:txBody>
                    <a:bodyPr/>
                    <a:lstStyle/>
                    <a:p>
                      <a:pPr algn="l" fontAlgn="b">
                        <a:buNone/>
                      </a:pPr>
                      <a:r>
                        <a:rPr lang="es-CO" sz="1000" b="1" i="0" u="none" strike="noStrike">
                          <a:solidFill>
                            <a:srgbClr val="757171"/>
                          </a:solidFill>
                          <a:effectLst/>
                          <a:latin typeface="Calibri" panose="020F0502020204030204" pitchFamily="34" charset="0"/>
                        </a:rPr>
                        <a:t>            4,348 </a:t>
                      </a:r>
                    </a:p>
                  </a:txBody>
                  <a:tcPr marL="0" marR="0" marT="0" marB="0" anchor="b">
                    <a:lnL>
                      <a:noFill/>
                    </a:lnL>
                    <a:lnR>
                      <a:noFill/>
                    </a:lnR>
                    <a:lnT>
                      <a:noFill/>
                    </a:lnT>
                    <a:lnB>
                      <a:noFill/>
                    </a:lnB>
                    <a:noFill/>
                  </a:tcPr>
                </a:tc>
                <a:tc>
                  <a:txBody>
                    <a:bodyPr/>
                    <a:lstStyle/>
                    <a:p>
                      <a:pPr algn="l" fontAlgn="b">
                        <a:buNone/>
                      </a:pPr>
                      <a:r>
                        <a:rPr lang="es-CO" sz="1000" b="1" i="0" u="none" strike="noStrike" dirty="0">
                          <a:solidFill>
                            <a:srgbClr val="757171"/>
                          </a:solidFill>
                          <a:effectLst/>
                          <a:latin typeface="Calibri" panose="020F0502020204030204" pitchFamily="34" charset="0"/>
                        </a:rPr>
                        <a:t>            4,394 </a:t>
                      </a:r>
                    </a:p>
                  </a:txBody>
                  <a:tcPr marL="0" marR="0" marT="0" marB="0" anchor="b">
                    <a:lnL>
                      <a:noFill/>
                    </a:lnL>
                    <a:lnR>
                      <a:noFill/>
                    </a:lnR>
                    <a:lnT>
                      <a:noFill/>
                    </a:lnT>
                    <a:lnB>
                      <a:noFill/>
                    </a:lnB>
                    <a:noFill/>
                  </a:tcPr>
                </a:tc>
                <a:extLst>
                  <a:ext uri="{0D108BD9-81ED-4DB2-BD59-A6C34878D82A}">
                    <a16:rowId xmlns:a16="http://schemas.microsoft.com/office/drawing/2014/main" val="3023261241"/>
                  </a:ext>
                </a:extLst>
              </a:tr>
              <a:tr h="220901">
                <a:tc>
                  <a:txBody>
                    <a:bodyPr/>
                    <a:lstStyle/>
                    <a:p>
                      <a:pPr algn="l" fontAlgn="b">
                        <a:buNone/>
                      </a:pPr>
                      <a:r>
                        <a:rPr lang="es-CO" sz="1000" b="1" i="0" u="none" strike="noStrike">
                          <a:solidFill>
                            <a:srgbClr val="757171"/>
                          </a:solidFill>
                          <a:effectLst/>
                          <a:latin typeface="Calibri" panose="020F0502020204030204" pitchFamily="34" charset="0"/>
                        </a:rPr>
                        <a:t>Grandes Productores APS</a:t>
                      </a:r>
                    </a:p>
                  </a:txBody>
                  <a:tcPr marL="0" marR="0" marT="0" marB="0" anchor="b">
                    <a:lnL>
                      <a:noFill/>
                    </a:lnL>
                    <a:lnR>
                      <a:noFill/>
                    </a:lnR>
                    <a:lnT>
                      <a:noFill/>
                    </a:lnT>
                    <a:lnB>
                      <a:noFill/>
                    </a:lnB>
                    <a:noFill/>
                  </a:tcPr>
                </a:tc>
                <a:tc>
                  <a:txBody>
                    <a:bodyPr/>
                    <a:lstStyle/>
                    <a:p>
                      <a:pPr algn="l" fontAlgn="b">
                        <a:buNone/>
                      </a:pPr>
                      <a:r>
                        <a:rPr lang="es-CO" sz="1000" b="1" i="0" u="none" strike="noStrike">
                          <a:solidFill>
                            <a:srgbClr val="757171"/>
                          </a:solidFill>
                          <a:effectLst/>
                          <a:latin typeface="Calibri" panose="020F0502020204030204" pitchFamily="34" charset="0"/>
                        </a:rPr>
                        <a:t>                 19 </a:t>
                      </a:r>
                    </a:p>
                  </a:txBody>
                  <a:tcPr marL="0" marR="0" marT="0" marB="0" anchor="b">
                    <a:lnL>
                      <a:noFill/>
                    </a:lnL>
                    <a:lnR>
                      <a:noFill/>
                    </a:lnR>
                    <a:lnT>
                      <a:noFill/>
                    </a:lnT>
                    <a:lnB>
                      <a:noFill/>
                    </a:lnB>
                    <a:noFill/>
                  </a:tcPr>
                </a:tc>
                <a:tc>
                  <a:txBody>
                    <a:bodyPr/>
                    <a:lstStyle/>
                    <a:p>
                      <a:pPr algn="l" fontAlgn="b">
                        <a:buNone/>
                      </a:pPr>
                      <a:r>
                        <a:rPr lang="es-CO" sz="1000" b="1" i="0" u="none" strike="noStrike">
                          <a:solidFill>
                            <a:srgbClr val="757171"/>
                          </a:solidFill>
                          <a:effectLst/>
                          <a:latin typeface="Calibri" panose="020F0502020204030204" pitchFamily="34" charset="0"/>
                        </a:rPr>
                        <a:t>                 19 </a:t>
                      </a:r>
                    </a:p>
                  </a:txBody>
                  <a:tcPr marL="0" marR="0" marT="0" marB="0" anchor="b">
                    <a:lnL>
                      <a:noFill/>
                    </a:lnL>
                    <a:lnR>
                      <a:noFill/>
                    </a:lnR>
                    <a:lnT>
                      <a:noFill/>
                    </a:lnT>
                    <a:lnB>
                      <a:noFill/>
                    </a:lnB>
                    <a:noFill/>
                  </a:tcPr>
                </a:tc>
                <a:extLst>
                  <a:ext uri="{0D108BD9-81ED-4DB2-BD59-A6C34878D82A}">
                    <a16:rowId xmlns:a16="http://schemas.microsoft.com/office/drawing/2014/main" val="2125073893"/>
                  </a:ext>
                </a:extLst>
              </a:tr>
              <a:tr h="220901">
                <a:tc>
                  <a:txBody>
                    <a:bodyPr/>
                    <a:lstStyle/>
                    <a:p>
                      <a:pPr algn="l" fontAlgn="b">
                        <a:buNone/>
                      </a:pPr>
                      <a:r>
                        <a:rPr lang="es-CO" sz="1000" b="1" i="0" u="none" strike="noStrike">
                          <a:solidFill>
                            <a:srgbClr val="757171"/>
                          </a:solidFill>
                          <a:effectLst/>
                          <a:latin typeface="Calibri" panose="020F0502020204030204" pitchFamily="34" charset="0"/>
                        </a:rPr>
                        <a:t>Itagui</a:t>
                      </a:r>
                    </a:p>
                  </a:txBody>
                  <a:tcPr marL="0" marR="0" marT="0" marB="0" anchor="b">
                    <a:lnL>
                      <a:noFill/>
                    </a:lnL>
                    <a:lnR>
                      <a:noFill/>
                    </a:lnR>
                    <a:lnT>
                      <a:noFill/>
                    </a:lnT>
                    <a:lnB>
                      <a:noFill/>
                    </a:lnB>
                    <a:noFill/>
                  </a:tcPr>
                </a:tc>
                <a:tc>
                  <a:txBody>
                    <a:bodyPr/>
                    <a:lstStyle/>
                    <a:p>
                      <a:pPr algn="l" fontAlgn="b">
                        <a:buNone/>
                      </a:pPr>
                      <a:r>
                        <a:rPr lang="es-CO" sz="1000" b="1" i="0" u="none" strike="noStrike">
                          <a:solidFill>
                            <a:srgbClr val="757171"/>
                          </a:solidFill>
                          <a:effectLst/>
                          <a:latin typeface="Calibri" panose="020F0502020204030204" pitchFamily="34" charset="0"/>
                        </a:rPr>
                        <a:t>            1,236 </a:t>
                      </a:r>
                    </a:p>
                  </a:txBody>
                  <a:tcPr marL="0" marR="0" marT="0" marB="0" anchor="b">
                    <a:lnL>
                      <a:noFill/>
                    </a:lnL>
                    <a:lnR>
                      <a:noFill/>
                    </a:lnR>
                    <a:lnT>
                      <a:noFill/>
                    </a:lnT>
                    <a:lnB>
                      <a:noFill/>
                    </a:lnB>
                    <a:noFill/>
                  </a:tcPr>
                </a:tc>
                <a:tc>
                  <a:txBody>
                    <a:bodyPr/>
                    <a:lstStyle/>
                    <a:p>
                      <a:pPr algn="l" fontAlgn="b">
                        <a:buNone/>
                      </a:pPr>
                      <a:r>
                        <a:rPr lang="es-CO" sz="1000" b="1" i="0" u="none" strike="noStrike" dirty="0">
                          <a:solidFill>
                            <a:srgbClr val="757171"/>
                          </a:solidFill>
                          <a:effectLst/>
                          <a:latin typeface="Calibri" panose="020F0502020204030204" pitchFamily="34" charset="0"/>
                        </a:rPr>
                        <a:t>            1,234 </a:t>
                      </a:r>
                    </a:p>
                  </a:txBody>
                  <a:tcPr marL="0" marR="0" marT="0" marB="0" anchor="b">
                    <a:lnL>
                      <a:noFill/>
                    </a:lnL>
                    <a:lnR>
                      <a:noFill/>
                    </a:lnR>
                    <a:lnT>
                      <a:noFill/>
                    </a:lnT>
                    <a:lnB>
                      <a:noFill/>
                    </a:lnB>
                    <a:noFill/>
                  </a:tcPr>
                </a:tc>
                <a:extLst>
                  <a:ext uri="{0D108BD9-81ED-4DB2-BD59-A6C34878D82A}">
                    <a16:rowId xmlns:a16="http://schemas.microsoft.com/office/drawing/2014/main" val="604572649"/>
                  </a:ext>
                </a:extLst>
              </a:tr>
            </a:tbl>
          </a:graphicData>
        </a:graphic>
      </p:graphicFrame>
      <p:sp>
        <p:nvSpPr>
          <p:cNvPr id="8" name="Flecha: cheurón 7">
            <a:hlinkClick r:id="rId5" action="ppaction://hlinksldjump"/>
            <a:extLst>
              <a:ext uri="{FF2B5EF4-FFF2-40B4-BE49-F238E27FC236}">
                <a16:creationId xmlns:a16="http://schemas.microsoft.com/office/drawing/2014/main" id="{74AE9C6F-D35D-39A5-D417-B38BA620AFAB}"/>
              </a:ext>
            </a:extLst>
          </p:cNvPr>
          <p:cNvSpPr/>
          <p:nvPr/>
        </p:nvSpPr>
        <p:spPr>
          <a:xfrm>
            <a:off x="256499" y="4781550"/>
            <a:ext cx="124501" cy="156965"/>
          </a:xfrm>
          <a:prstGeom prst="chevron">
            <a:avLst/>
          </a:prstGeom>
          <a:solidFill>
            <a:schemeClr val="accent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pic>
        <p:nvPicPr>
          <p:cNvPr id="2" name="Object 1"/>
          <p:cNvPicPr>
            <a:picLocks/>
          </p:cNvPicPr>
          <p:nvPr/>
        </p:nvPicPr>
        <p:blipFill>
          <a:blip r:embed="rId2" cstate="print"/>
          <a:srcRect l="1251" t="15556" r="1251" b="11667"/>
          <a:stretch>
            <a:fillRect/>
          </a:stretch>
        </p:blipFill>
        <p:spPr>
          <a:xfrm>
            <a:off x="0" y="0"/>
            <a:ext cx="9144000" cy="5143500"/>
          </a:xfrm>
          <a:prstGeom prst="rect">
            <a:avLst/>
          </a:prstGeom>
        </p:spPr>
      </p:pic>
      <p:pic>
        <p:nvPicPr>
          <p:cNvPr id="4" name="Imagen 3">
            <a:extLst>
              <a:ext uri="{FF2B5EF4-FFF2-40B4-BE49-F238E27FC236}">
                <a16:creationId xmlns:a16="http://schemas.microsoft.com/office/drawing/2014/main" id="{225C7245-A01F-0812-B0D4-1A22B198B86D}"/>
              </a:ext>
            </a:extLst>
          </p:cNvPr>
          <p:cNvPicPr>
            <a:picLocks noChangeAspect="1"/>
          </p:cNvPicPr>
          <p:nvPr/>
        </p:nvPicPr>
        <p:blipFill>
          <a:blip r:embed="rId3"/>
          <a:stretch>
            <a:fillRect/>
          </a:stretch>
        </p:blipFill>
        <p:spPr>
          <a:xfrm>
            <a:off x="152400" y="1809750"/>
            <a:ext cx="3301053" cy="2057400"/>
          </a:xfrm>
          <a:prstGeom prst="rect">
            <a:avLst/>
          </a:prstGeom>
        </p:spPr>
      </p:pic>
      <p:sp>
        <p:nvSpPr>
          <p:cNvPr id="6" name="CuadroTexto 5">
            <a:extLst>
              <a:ext uri="{FF2B5EF4-FFF2-40B4-BE49-F238E27FC236}">
                <a16:creationId xmlns:a16="http://schemas.microsoft.com/office/drawing/2014/main" id="{7B867553-C9CC-DB21-0654-3AD7FA38DF8C}"/>
              </a:ext>
            </a:extLst>
          </p:cNvPr>
          <p:cNvSpPr txBox="1"/>
          <p:nvPr/>
        </p:nvSpPr>
        <p:spPr>
          <a:xfrm>
            <a:off x="3605852" y="3257550"/>
            <a:ext cx="4852347" cy="1277273"/>
          </a:xfrm>
          <a:prstGeom prst="rect">
            <a:avLst/>
          </a:prstGeom>
          <a:noFill/>
        </p:spPr>
        <p:txBody>
          <a:bodyPr wrap="square">
            <a:spAutoFit/>
          </a:bodyPr>
          <a:lstStyle/>
          <a:p>
            <a:pPr algn="just"/>
            <a:r>
              <a:rPr lang="es-ES" sz="1100" b="1" i="1" dirty="0">
                <a:solidFill>
                  <a:schemeClr val="bg1">
                    <a:lumMod val="50000"/>
                  </a:schemeClr>
                </a:solidFill>
                <a:latin typeface="Source Sans Pro" panose="020B0503030403020204" pitchFamily="34" charset="0"/>
              </a:rPr>
              <a:t>La mejora en el comportamiento de la accidentalidad se atribuye a las </a:t>
            </a:r>
            <a:r>
              <a:rPr lang="es-ES" sz="1100" b="1" i="1" dirty="0">
                <a:solidFill>
                  <a:schemeClr val="accent6"/>
                </a:solidFill>
                <a:latin typeface="Source Sans Pro" panose="020B0503030403020204" pitchFamily="34" charset="0"/>
              </a:rPr>
              <a:t>acciones de capacitación, sensibilización y fortalecimiento de la cultura de autocuidado entre el personal.</a:t>
            </a:r>
            <a:r>
              <a:rPr lang="es-ES" sz="1100" b="1" i="1" dirty="0">
                <a:solidFill>
                  <a:schemeClr val="bg1">
                    <a:lumMod val="50000"/>
                  </a:schemeClr>
                </a:solidFill>
                <a:latin typeface="Source Sans Pro" panose="020B0503030403020204" pitchFamily="34" charset="0"/>
              </a:rPr>
              <a:t> Esto se evidencia en las inspecciones de campo, el acompañamiento en los frentes de trabajo, la interacción constante entre el personal operativo y el área de Seguridad y Salud en el Trabajo, así como en el compromiso de los administradores de zona y auxiliares operativos en el liderazgo y control de sus equipos. </a:t>
            </a:r>
            <a:endParaRPr lang="es-CO" sz="1100" b="1" i="1" dirty="0">
              <a:solidFill>
                <a:schemeClr val="bg1">
                  <a:lumMod val="50000"/>
                </a:schemeClr>
              </a:solidFill>
              <a:latin typeface="Source Sans Pro" panose="020B0503030403020204" pitchFamily="34" charset="0"/>
            </a:endParaRPr>
          </a:p>
        </p:txBody>
      </p:sp>
      <p:sp>
        <p:nvSpPr>
          <p:cNvPr id="7" name="Flecha: cheurón 6">
            <a:hlinkClick r:id="rId4" action="ppaction://hlinksldjump"/>
            <a:extLst>
              <a:ext uri="{FF2B5EF4-FFF2-40B4-BE49-F238E27FC236}">
                <a16:creationId xmlns:a16="http://schemas.microsoft.com/office/drawing/2014/main" id="{6A910108-CFAB-DE9A-89FC-2A9159AFB30F}"/>
              </a:ext>
            </a:extLst>
          </p:cNvPr>
          <p:cNvSpPr/>
          <p:nvPr/>
        </p:nvSpPr>
        <p:spPr>
          <a:xfrm>
            <a:off x="256499" y="4781550"/>
            <a:ext cx="124501" cy="156965"/>
          </a:xfrm>
          <a:prstGeom prst="chevron">
            <a:avLst/>
          </a:prstGeom>
          <a:solidFill>
            <a:schemeClr val="accent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pic>
        <p:nvPicPr>
          <p:cNvPr id="2" name="Object 1"/>
          <p:cNvPicPr>
            <a:picLocks/>
          </p:cNvPicPr>
          <p:nvPr/>
        </p:nvPicPr>
        <p:blipFill>
          <a:blip r:embed="rId2" cstate="print"/>
          <a:srcRect l="1251" t="15556" r="1251" b="11667"/>
          <a:stretch>
            <a:fillRect/>
          </a:stretch>
        </p:blipFill>
        <p:spPr>
          <a:xfrm>
            <a:off x="0" y="0"/>
            <a:ext cx="9144000" cy="5143500"/>
          </a:xfrm>
          <a:prstGeom prst="rect">
            <a:avLst/>
          </a:prstGeom>
        </p:spPr>
      </p:pic>
      <p:graphicFrame>
        <p:nvGraphicFramePr>
          <p:cNvPr id="4" name="Tabla 3">
            <a:extLst>
              <a:ext uri="{FF2B5EF4-FFF2-40B4-BE49-F238E27FC236}">
                <a16:creationId xmlns:a16="http://schemas.microsoft.com/office/drawing/2014/main" id="{F76824A2-0C17-FECA-CB19-A8F81A84E07D}"/>
              </a:ext>
            </a:extLst>
          </p:cNvPr>
          <p:cNvGraphicFramePr>
            <a:graphicFrameLocks noGrp="1"/>
          </p:cNvGraphicFramePr>
          <p:nvPr>
            <p:extLst>
              <p:ext uri="{D42A27DB-BD31-4B8C-83A1-F6EECF244321}">
                <p14:modId xmlns:p14="http://schemas.microsoft.com/office/powerpoint/2010/main" val="696265214"/>
              </p:ext>
            </p:extLst>
          </p:nvPr>
        </p:nvGraphicFramePr>
        <p:xfrm>
          <a:off x="609600" y="1159600"/>
          <a:ext cx="8077200" cy="3850550"/>
        </p:xfrm>
        <a:graphic>
          <a:graphicData uri="http://schemas.openxmlformats.org/drawingml/2006/table">
            <a:tbl>
              <a:tblPr/>
              <a:tblGrid>
                <a:gridCol w="2167197">
                  <a:extLst>
                    <a:ext uri="{9D8B030D-6E8A-4147-A177-3AD203B41FA5}">
                      <a16:colId xmlns:a16="http://schemas.microsoft.com/office/drawing/2014/main" val="2981353402"/>
                    </a:ext>
                  </a:extLst>
                </a:gridCol>
                <a:gridCol w="761448">
                  <a:extLst>
                    <a:ext uri="{9D8B030D-6E8A-4147-A177-3AD203B41FA5}">
                      <a16:colId xmlns:a16="http://schemas.microsoft.com/office/drawing/2014/main" val="846460738"/>
                    </a:ext>
                  </a:extLst>
                </a:gridCol>
                <a:gridCol w="743875">
                  <a:extLst>
                    <a:ext uri="{9D8B030D-6E8A-4147-A177-3AD203B41FA5}">
                      <a16:colId xmlns:a16="http://schemas.microsoft.com/office/drawing/2014/main" val="3595419100"/>
                    </a:ext>
                  </a:extLst>
                </a:gridCol>
                <a:gridCol w="726303">
                  <a:extLst>
                    <a:ext uri="{9D8B030D-6E8A-4147-A177-3AD203B41FA5}">
                      <a16:colId xmlns:a16="http://schemas.microsoft.com/office/drawing/2014/main" val="757723694"/>
                    </a:ext>
                  </a:extLst>
                </a:gridCol>
                <a:gridCol w="3678377">
                  <a:extLst>
                    <a:ext uri="{9D8B030D-6E8A-4147-A177-3AD203B41FA5}">
                      <a16:colId xmlns:a16="http://schemas.microsoft.com/office/drawing/2014/main" val="489999310"/>
                    </a:ext>
                  </a:extLst>
                </a:gridCol>
              </a:tblGrid>
              <a:tr h="498486">
                <a:tc>
                  <a:txBody>
                    <a:bodyPr/>
                    <a:lstStyle/>
                    <a:p>
                      <a:pPr algn="ctr" rtl="0" fontAlgn="ctr">
                        <a:buNone/>
                      </a:pPr>
                      <a:r>
                        <a:rPr lang="es-ES" sz="800" b="1" i="0" u="none" strike="noStrike" dirty="0">
                          <a:solidFill>
                            <a:srgbClr val="FFFFFF"/>
                          </a:solidFill>
                          <a:effectLst/>
                          <a:latin typeface="Calibri" panose="020F0502020204030204" pitchFamily="34" charset="0"/>
                        </a:rPr>
                        <a:t>Proyecto o Iniciativa de Inversión</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solidFill>
                      <a:srgbClr val="92D050"/>
                    </a:solidFill>
                  </a:tcPr>
                </a:tc>
                <a:tc>
                  <a:txBody>
                    <a:bodyPr/>
                    <a:lstStyle/>
                    <a:p>
                      <a:pPr algn="ctr" rtl="0" fontAlgn="ctr">
                        <a:buNone/>
                      </a:pPr>
                      <a:r>
                        <a:rPr lang="es-CO" sz="800" b="1" i="0" u="none" strike="noStrike" dirty="0">
                          <a:solidFill>
                            <a:srgbClr val="757171"/>
                          </a:solidFill>
                          <a:effectLst/>
                          <a:latin typeface="Calibri" panose="020F0502020204030204" pitchFamily="34" charset="0"/>
                        </a:rPr>
                        <a:t>$ Recursos presupuestados </a:t>
                      </a:r>
                      <a:br>
                        <a:rPr lang="es-CO" sz="800" b="1" i="0" u="none" strike="noStrike" dirty="0">
                          <a:solidFill>
                            <a:srgbClr val="757171"/>
                          </a:solidFill>
                          <a:effectLst/>
                          <a:latin typeface="Calibri" panose="020F0502020204030204" pitchFamily="34" charset="0"/>
                        </a:rPr>
                      </a:br>
                      <a:endParaRPr lang="es-CO" sz="800" b="1" i="0" u="none" strike="noStrike" dirty="0">
                        <a:solidFill>
                          <a:srgbClr val="757171"/>
                        </a:solidFill>
                        <a:effectLst/>
                        <a:latin typeface="Calibri" panose="020F0502020204030204" pitchFamily="34" charset="0"/>
                      </a:endParaRPr>
                    </a:p>
                  </a:txBody>
                  <a:tcPr marL="0" marR="0" marT="0" marB="0" anchor="ctr">
                    <a:lnL>
                      <a:noFill/>
                    </a:lnL>
                    <a:lnR>
                      <a:noFill/>
                    </a:lnR>
                    <a:lnT>
                      <a:noFill/>
                    </a:lnT>
                    <a:lnB w="25400" cap="flat" cmpd="dbl" algn="ctr">
                      <a:solidFill>
                        <a:srgbClr val="000000"/>
                      </a:solidFill>
                      <a:prstDash val="solid"/>
                      <a:round/>
                      <a:headEnd type="none" w="med" len="med"/>
                      <a:tailEnd type="none" w="med" len="med"/>
                    </a:lnB>
                    <a:noFill/>
                  </a:tcPr>
                </a:tc>
                <a:tc>
                  <a:txBody>
                    <a:bodyPr/>
                    <a:lstStyle/>
                    <a:p>
                      <a:pPr algn="ctr" rtl="0" fontAlgn="ctr">
                        <a:buNone/>
                      </a:pPr>
                      <a:r>
                        <a:rPr lang="es-CO" sz="800" b="1" i="0" u="none" strike="noStrike">
                          <a:solidFill>
                            <a:srgbClr val="757171"/>
                          </a:solidFill>
                          <a:effectLst/>
                          <a:latin typeface="Calibri" panose="020F0502020204030204" pitchFamily="34" charset="0"/>
                        </a:rPr>
                        <a:t>$ Recursos Ejecutados</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noFill/>
                  </a:tcPr>
                </a:tc>
                <a:tc>
                  <a:txBody>
                    <a:bodyPr/>
                    <a:lstStyle/>
                    <a:p>
                      <a:pPr algn="ctr" rtl="0" fontAlgn="ctr">
                        <a:buNone/>
                      </a:pPr>
                      <a:r>
                        <a:rPr lang="es-CO" sz="800" b="1" i="0" u="none" strike="noStrike" dirty="0">
                          <a:solidFill>
                            <a:srgbClr val="757171"/>
                          </a:solidFill>
                          <a:effectLst/>
                          <a:latin typeface="Calibri" panose="020F0502020204030204" pitchFamily="34" charset="0"/>
                        </a:rPr>
                        <a:t>% Cumplimiento </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noFill/>
                  </a:tcPr>
                </a:tc>
                <a:tc>
                  <a:txBody>
                    <a:bodyPr/>
                    <a:lstStyle/>
                    <a:p>
                      <a:pPr algn="ctr" rtl="0" fontAlgn="ctr">
                        <a:buNone/>
                      </a:pPr>
                      <a:r>
                        <a:rPr lang="es-CO" sz="800" b="1" i="0" u="none" strike="noStrike" dirty="0">
                          <a:solidFill>
                            <a:srgbClr val="757171"/>
                          </a:solidFill>
                          <a:effectLst/>
                          <a:latin typeface="Calibri" panose="020F0502020204030204" pitchFamily="34" charset="0"/>
                        </a:rPr>
                        <a:t>Observaciones</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4018978035"/>
                  </a:ext>
                </a:extLst>
              </a:tr>
              <a:tr h="610561">
                <a:tc>
                  <a:txBody>
                    <a:bodyPr/>
                    <a:lstStyle/>
                    <a:p>
                      <a:pPr algn="just" rtl="0" fontAlgn="ctr">
                        <a:buNone/>
                      </a:pPr>
                      <a:r>
                        <a:rPr lang="es-CO" sz="1050" b="1" i="1" u="none" strike="noStrike" dirty="0">
                          <a:solidFill>
                            <a:srgbClr val="A6A6A6"/>
                          </a:solidFill>
                          <a:effectLst/>
                          <a:latin typeface="Calibri" panose="020F0502020204030204" pitchFamily="34" charset="0"/>
                        </a:rPr>
                        <a:t>Vaso La Piñuela</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ctr" rtl="0" fontAlgn="ctr">
                        <a:buNone/>
                      </a:pPr>
                      <a:r>
                        <a:rPr lang="es-CO" sz="1050" b="0" i="0" u="none" strike="noStrike" dirty="0">
                          <a:solidFill>
                            <a:srgbClr val="808080"/>
                          </a:solidFill>
                          <a:effectLst/>
                          <a:latin typeface="Calibri" panose="020F0502020204030204" pitchFamily="34" charset="0"/>
                        </a:rPr>
                        <a:t>$ 212,402</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ctr" rtl="0" fontAlgn="ctr">
                        <a:buNone/>
                      </a:pPr>
                      <a:r>
                        <a:rPr lang="es-CO" sz="1050" b="0" i="0" u="none" strike="noStrike" dirty="0">
                          <a:solidFill>
                            <a:srgbClr val="808080"/>
                          </a:solidFill>
                          <a:effectLst/>
                          <a:latin typeface="Calibri" panose="020F0502020204030204" pitchFamily="34" charset="0"/>
                        </a:rPr>
                        <a:t>$ 155,903</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ctr" rtl="0" fontAlgn="ctr">
                        <a:buNone/>
                      </a:pPr>
                      <a:r>
                        <a:rPr lang="es-CO" sz="1050" b="0" i="0" u="none" strike="noStrike">
                          <a:solidFill>
                            <a:srgbClr val="808080"/>
                          </a:solidFill>
                          <a:effectLst/>
                          <a:latin typeface="Calibri" panose="020F0502020204030204" pitchFamily="34" charset="0"/>
                        </a:rPr>
                        <a:t>73%</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just" rtl="0" fontAlgn="ctr">
                        <a:buNone/>
                      </a:pPr>
                      <a:r>
                        <a:rPr lang="es-ES" sz="700" b="0" i="0" u="none" strike="noStrike" dirty="0">
                          <a:solidFill>
                            <a:srgbClr val="808080"/>
                          </a:solidFill>
                          <a:effectLst/>
                          <a:latin typeface="Calibri" panose="020F0502020204030204" pitchFamily="34" charset="0"/>
                        </a:rPr>
                        <a:t>Las principales obras que impactan la ejecución presupuestal del proyecto son: el dique de contención, extracción de gases y lixiviados, subdrenajes, impermeabilización y </a:t>
                      </a:r>
                      <a:r>
                        <a:rPr lang="es-ES" sz="700" b="0" i="0" u="none" strike="noStrike" dirty="0" err="1">
                          <a:solidFill>
                            <a:srgbClr val="808080"/>
                          </a:solidFill>
                          <a:effectLst/>
                          <a:latin typeface="Calibri" panose="020F0502020204030204" pitchFamily="34" charset="0"/>
                        </a:rPr>
                        <a:t>trasdos</a:t>
                      </a:r>
                      <a:r>
                        <a:rPr lang="es-ES" sz="700" b="0" i="0" u="none" strike="noStrike" dirty="0">
                          <a:solidFill>
                            <a:srgbClr val="808080"/>
                          </a:solidFill>
                          <a:effectLst/>
                          <a:latin typeface="Calibri" panose="020F0502020204030204" pitchFamily="34" charset="0"/>
                        </a:rPr>
                        <a:t> del dique. Las lluvias han afectado el rendimiento en excavaciones y llenos, donde se concentra gran parte del recurso. La ejecución involucra interventoría (DIESPU), asesoría técnica (INTEINSA), obra civil (SP Ingenieros), actividades del PMA biótico (Soluciones Integrales y AVA), arqueología (SP Ingenieros) y PMA socioeconómico (SOCYA). Se ha garantizado la continuidad de las obras en el vaso La Piñuela.</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627814138"/>
                  </a:ext>
                </a:extLst>
              </a:tr>
              <a:tr h="213636">
                <a:tc>
                  <a:txBody>
                    <a:bodyPr/>
                    <a:lstStyle/>
                    <a:p>
                      <a:pPr algn="just" rtl="0" fontAlgn="ctr">
                        <a:buNone/>
                      </a:pPr>
                      <a:r>
                        <a:rPr lang="es-CO" sz="1050" b="1" i="1" u="none" strike="noStrike" dirty="0">
                          <a:solidFill>
                            <a:srgbClr val="A6A6A6"/>
                          </a:solidFill>
                          <a:effectLst/>
                          <a:latin typeface="Calibri" panose="020F0502020204030204" pitchFamily="34" charset="0"/>
                        </a:rPr>
                        <a:t>Edificaciones Pradera</a:t>
                      </a:r>
                    </a:p>
                  </a:txBody>
                  <a:tcPr marL="0" marR="0" marT="0" marB="0" anchor="ctr">
                    <a:lnL>
                      <a:noFill/>
                    </a:lnL>
                    <a:lnR>
                      <a:noFill/>
                    </a:lnR>
                    <a:lnT>
                      <a:noFill/>
                    </a:lnT>
                    <a:lnB>
                      <a:noFill/>
                    </a:lnB>
                    <a:noFill/>
                  </a:tcPr>
                </a:tc>
                <a:tc>
                  <a:txBody>
                    <a:bodyPr/>
                    <a:lstStyle/>
                    <a:p>
                      <a:pPr algn="ctr" rtl="0" fontAlgn="ctr">
                        <a:buNone/>
                      </a:pPr>
                      <a:r>
                        <a:rPr lang="es-CO" sz="1050" b="0" i="0" u="none" strike="noStrike">
                          <a:solidFill>
                            <a:srgbClr val="808080"/>
                          </a:solidFill>
                          <a:effectLst/>
                          <a:latin typeface="Calibri" panose="020F0502020204030204" pitchFamily="34" charset="0"/>
                        </a:rPr>
                        <a:t>$ 2,865</a:t>
                      </a:r>
                    </a:p>
                  </a:txBody>
                  <a:tcPr marL="0" marR="0" marT="0" marB="0" anchor="ctr">
                    <a:lnL>
                      <a:noFill/>
                    </a:lnL>
                    <a:lnR>
                      <a:noFill/>
                    </a:lnR>
                    <a:lnT>
                      <a:noFill/>
                    </a:lnT>
                    <a:lnB>
                      <a:noFill/>
                    </a:lnB>
                    <a:noFill/>
                  </a:tcPr>
                </a:tc>
                <a:tc>
                  <a:txBody>
                    <a:bodyPr/>
                    <a:lstStyle/>
                    <a:p>
                      <a:pPr algn="ctr" rtl="0" fontAlgn="ctr">
                        <a:buNone/>
                      </a:pPr>
                      <a:r>
                        <a:rPr lang="es-CO" sz="1050" b="0" i="0" u="none" strike="noStrike" dirty="0">
                          <a:solidFill>
                            <a:srgbClr val="808080"/>
                          </a:solidFill>
                          <a:effectLst/>
                          <a:latin typeface="Calibri" panose="020F0502020204030204" pitchFamily="34" charset="0"/>
                        </a:rPr>
                        <a:t>                 -   </a:t>
                      </a:r>
                    </a:p>
                  </a:txBody>
                  <a:tcPr marL="0" marR="0" marT="0" marB="0" anchor="ctr">
                    <a:lnL>
                      <a:noFill/>
                    </a:lnL>
                    <a:lnR>
                      <a:noFill/>
                    </a:lnR>
                    <a:lnT>
                      <a:noFill/>
                    </a:lnT>
                    <a:lnB>
                      <a:noFill/>
                    </a:lnB>
                    <a:noFill/>
                  </a:tcPr>
                </a:tc>
                <a:tc>
                  <a:txBody>
                    <a:bodyPr/>
                    <a:lstStyle/>
                    <a:p>
                      <a:pPr algn="ctr" rtl="0" fontAlgn="ctr">
                        <a:buNone/>
                      </a:pPr>
                      <a:endParaRPr lang="es-CO" sz="1050" b="0" i="0" u="none" strike="noStrike">
                        <a:solidFill>
                          <a:srgbClr val="808080"/>
                        </a:solidFill>
                        <a:effectLst/>
                        <a:latin typeface="Calibri" panose="020F0502020204030204" pitchFamily="34" charset="0"/>
                      </a:endParaRPr>
                    </a:p>
                  </a:txBody>
                  <a:tcPr marL="0" marR="0" marT="0" marB="0" anchor="ctr">
                    <a:lnL>
                      <a:noFill/>
                    </a:lnL>
                    <a:lnR>
                      <a:noFill/>
                    </a:lnR>
                    <a:lnT>
                      <a:noFill/>
                    </a:lnT>
                    <a:lnB>
                      <a:noFill/>
                    </a:lnB>
                    <a:noFill/>
                  </a:tcPr>
                </a:tc>
                <a:tc>
                  <a:txBody>
                    <a:bodyPr/>
                    <a:lstStyle/>
                    <a:p>
                      <a:pPr algn="just" rtl="0" fontAlgn="ctr">
                        <a:buNone/>
                      </a:pPr>
                      <a:r>
                        <a:rPr lang="es-ES" sz="700" b="0" i="0" u="none" strike="noStrike" dirty="0" err="1">
                          <a:solidFill>
                            <a:srgbClr val="808080"/>
                          </a:solidFill>
                          <a:effectLst/>
                          <a:latin typeface="Calibri" panose="020F0502020204030204" pitchFamily="34" charset="0"/>
                        </a:rPr>
                        <a:t>Ppto</a:t>
                      </a:r>
                      <a:r>
                        <a:rPr lang="es-ES" sz="700" b="0" i="0" u="none" strike="noStrike" dirty="0">
                          <a:solidFill>
                            <a:srgbClr val="808080"/>
                          </a:solidFill>
                          <a:effectLst/>
                          <a:latin typeface="Calibri" panose="020F0502020204030204" pitchFamily="34" charset="0"/>
                        </a:rPr>
                        <a:t>: Cárcamo vía superior.  No se ejecutará</a:t>
                      </a:r>
                    </a:p>
                  </a:txBody>
                  <a:tcPr marL="0" marR="0" marT="0" marB="0" anchor="ctr">
                    <a:lnL>
                      <a:noFill/>
                    </a:lnL>
                    <a:lnR>
                      <a:noFill/>
                    </a:lnR>
                    <a:lnT>
                      <a:noFill/>
                    </a:lnT>
                    <a:lnB>
                      <a:noFill/>
                    </a:lnB>
                    <a:noFill/>
                  </a:tcPr>
                </a:tc>
                <a:extLst>
                  <a:ext uri="{0D108BD9-81ED-4DB2-BD59-A6C34878D82A}">
                    <a16:rowId xmlns:a16="http://schemas.microsoft.com/office/drawing/2014/main" val="923268798"/>
                  </a:ext>
                </a:extLst>
              </a:tr>
              <a:tr h="257516">
                <a:tc>
                  <a:txBody>
                    <a:bodyPr/>
                    <a:lstStyle/>
                    <a:p>
                      <a:pPr algn="just" rtl="0" fontAlgn="ctr">
                        <a:buNone/>
                      </a:pPr>
                      <a:r>
                        <a:rPr lang="es-CO" sz="1050" b="1" i="1" u="none" strike="noStrike">
                          <a:solidFill>
                            <a:srgbClr val="A6A6A6"/>
                          </a:solidFill>
                          <a:effectLst/>
                          <a:latin typeface="Calibri" panose="020F0502020204030204" pitchFamily="34" charset="0"/>
                        </a:rPr>
                        <a:t>Planta de Tratamiento de Lixiviados</a:t>
                      </a:r>
                    </a:p>
                  </a:txBody>
                  <a:tcPr marL="0" marR="0" marT="0" marB="0" anchor="ctr">
                    <a:lnL>
                      <a:noFill/>
                    </a:lnL>
                    <a:lnR>
                      <a:noFill/>
                    </a:lnR>
                    <a:lnT>
                      <a:noFill/>
                    </a:lnT>
                    <a:lnB>
                      <a:noFill/>
                    </a:lnB>
                    <a:noFill/>
                  </a:tcPr>
                </a:tc>
                <a:tc>
                  <a:txBody>
                    <a:bodyPr/>
                    <a:lstStyle/>
                    <a:p>
                      <a:pPr algn="ctr" rtl="0" fontAlgn="ctr">
                        <a:buNone/>
                      </a:pPr>
                      <a:r>
                        <a:rPr lang="es-CO" sz="1050" b="0" i="0" u="none" strike="noStrike" dirty="0">
                          <a:solidFill>
                            <a:srgbClr val="808080"/>
                          </a:solidFill>
                          <a:effectLst/>
                          <a:latin typeface="Calibri" panose="020F0502020204030204" pitchFamily="34" charset="0"/>
                        </a:rPr>
                        <a:t>$ 0</a:t>
                      </a:r>
                    </a:p>
                  </a:txBody>
                  <a:tcPr marL="0" marR="0" marT="0" marB="0" anchor="ctr">
                    <a:lnL>
                      <a:noFill/>
                    </a:lnL>
                    <a:lnR>
                      <a:noFill/>
                    </a:lnR>
                    <a:lnT>
                      <a:noFill/>
                    </a:lnT>
                    <a:lnB>
                      <a:noFill/>
                    </a:lnB>
                    <a:noFill/>
                  </a:tcPr>
                </a:tc>
                <a:tc>
                  <a:txBody>
                    <a:bodyPr/>
                    <a:lstStyle/>
                    <a:p>
                      <a:pPr algn="ctr" rtl="0" fontAlgn="ctr">
                        <a:buNone/>
                      </a:pPr>
                      <a:r>
                        <a:rPr lang="es-CO" sz="1050" b="0" i="0" u="none" strike="noStrike" dirty="0">
                          <a:solidFill>
                            <a:srgbClr val="808080"/>
                          </a:solidFill>
                          <a:effectLst/>
                          <a:latin typeface="Calibri" panose="020F0502020204030204" pitchFamily="34" charset="0"/>
                        </a:rPr>
                        <a:t>$ 27</a:t>
                      </a:r>
                    </a:p>
                  </a:txBody>
                  <a:tcPr marL="0" marR="0" marT="0" marB="0" anchor="ctr">
                    <a:lnL>
                      <a:noFill/>
                    </a:lnL>
                    <a:lnR>
                      <a:noFill/>
                    </a:lnR>
                    <a:lnT>
                      <a:noFill/>
                    </a:lnT>
                    <a:lnB>
                      <a:noFill/>
                    </a:lnB>
                    <a:noFill/>
                  </a:tcPr>
                </a:tc>
                <a:tc>
                  <a:txBody>
                    <a:bodyPr/>
                    <a:lstStyle/>
                    <a:p>
                      <a:pPr algn="ctr" rtl="0" fontAlgn="ctr">
                        <a:buNone/>
                      </a:pPr>
                      <a:endParaRPr lang="es-CO" sz="1050" b="0" i="0" u="none" strike="noStrike" dirty="0">
                        <a:solidFill>
                          <a:srgbClr val="808080"/>
                        </a:solidFill>
                        <a:effectLst/>
                        <a:latin typeface="Calibri" panose="020F0502020204030204" pitchFamily="34" charset="0"/>
                      </a:endParaRPr>
                    </a:p>
                  </a:txBody>
                  <a:tcPr marL="0" marR="0" marT="0" marB="0" anchor="ctr">
                    <a:lnL>
                      <a:noFill/>
                    </a:lnL>
                    <a:lnR>
                      <a:noFill/>
                    </a:lnR>
                    <a:lnT>
                      <a:noFill/>
                    </a:lnT>
                    <a:lnB>
                      <a:noFill/>
                    </a:lnB>
                    <a:noFill/>
                  </a:tcPr>
                </a:tc>
                <a:tc>
                  <a:txBody>
                    <a:bodyPr/>
                    <a:lstStyle/>
                    <a:p>
                      <a:pPr algn="just" rtl="0" fontAlgn="ctr">
                        <a:buNone/>
                      </a:pPr>
                      <a:r>
                        <a:rPr lang="es-ES" sz="700" b="0" i="0" u="none" strike="noStrike" dirty="0">
                          <a:solidFill>
                            <a:srgbClr val="808080"/>
                          </a:solidFill>
                          <a:effectLst/>
                          <a:latin typeface="Calibri" panose="020F0502020204030204" pitchFamily="34" charset="0"/>
                        </a:rPr>
                        <a:t>La ejecución obedece a la fabricación de dos compuertas en acero inoxidable para el tratamiento de lixiviado .</a:t>
                      </a:r>
                    </a:p>
                  </a:txBody>
                  <a:tcPr marL="0" marR="0" marT="0" marB="0" anchor="ctr">
                    <a:lnL>
                      <a:noFill/>
                    </a:lnL>
                    <a:lnR>
                      <a:noFill/>
                    </a:lnR>
                    <a:lnT>
                      <a:noFill/>
                    </a:lnT>
                    <a:lnB>
                      <a:noFill/>
                    </a:lnB>
                    <a:noFill/>
                  </a:tcPr>
                </a:tc>
                <a:extLst>
                  <a:ext uri="{0D108BD9-81ED-4DB2-BD59-A6C34878D82A}">
                    <a16:rowId xmlns:a16="http://schemas.microsoft.com/office/drawing/2014/main" val="1180191613"/>
                  </a:ext>
                </a:extLst>
              </a:tr>
              <a:tr h="357199">
                <a:tc>
                  <a:txBody>
                    <a:bodyPr/>
                    <a:lstStyle/>
                    <a:p>
                      <a:pPr algn="just" rtl="0" fontAlgn="ctr">
                        <a:buNone/>
                      </a:pPr>
                      <a:r>
                        <a:rPr lang="es-CO" sz="1050" b="1" i="1" u="none" strike="noStrike">
                          <a:solidFill>
                            <a:srgbClr val="A6A6A6"/>
                          </a:solidFill>
                          <a:effectLst/>
                          <a:latin typeface="Calibri" panose="020F0502020204030204" pitchFamily="34" charset="0"/>
                        </a:rPr>
                        <a:t>Estación de Transferencia</a:t>
                      </a:r>
                    </a:p>
                  </a:txBody>
                  <a:tcPr marL="0" marR="0" marT="0" marB="0" anchor="ctr">
                    <a:lnL>
                      <a:noFill/>
                    </a:lnL>
                    <a:lnR>
                      <a:noFill/>
                    </a:lnR>
                    <a:lnT>
                      <a:noFill/>
                    </a:lnT>
                    <a:lnB>
                      <a:noFill/>
                    </a:lnB>
                    <a:noFill/>
                  </a:tcPr>
                </a:tc>
                <a:tc>
                  <a:txBody>
                    <a:bodyPr/>
                    <a:lstStyle/>
                    <a:p>
                      <a:pPr algn="ctr" rtl="0" fontAlgn="ctr">
                        <a:buNone/>
                      </a:pPr>
                      <a:r>
                        <a:rPr lang="es-CO" sz="1050" b="0" i="0" u="none" strike="noStrike">
                          <a:solidFill>
                            <a:srgbClr val="808080"/>
                          </a:solidFill>
                          <a:effectLst/>
                          <a:latin typeface="Calibri" panose="020F0502020204030204" pitchFamily="34" charset="0"/>
                        </a:rPr>
                        <a:t>$ 3,773</a:t>
                      </a:r>
                    </a:p>
                  </a:txBody>
                  <a:tcPr marL="0" marR="0" marT="0" marB="0" anchor="ctr">
                    <a:lnL>
                      <a:noFill/>
                    </a:lnL>
                    <a:lnR>
                      <a:noFill/>
                    </a:lnR>
                    <a:lnT>
                      <a:noFill/>
                    </a:lnT>
                    <a:lnB>
                      <a:noFill/>
                    </a:lnB>
                    <a:noFill/>
                  </a:tcPr>
                </a:tc>
                <a:tc>
                  <a:txBody>
                    <a:bodyPr/>
                    <a:lstStyle/>
                    <a:p>
                      <a:pPr algn="ctr" rtl="0" fontAlgn="ctr">
                        <a:buNone/>
                      </a:pPr>
                      <a:r>
                        <a:rPr lang="es-CO" sz="1050" b="0" i="0" u="none" strike="noStrike" dirty="0">
                          <a:solidFill>
                            <a:srgbClr val="808080"/>
                          </a:solidFill>
                          <a:effectLst/>
                          <a:latin typeface="Calibri" panose="020F0502020204030204" pitchFamily="34" charset="0"/>
                        </a:rPr>
                        <a:t>$ 248</a:t>
                      </a:r>
                    </a:p>
                  </a:txBody>
                  <a:tcPr marL="0" marR="0" marT="0" marB="0" anchor="ctr">
                    <a:lnL>
                      <a:noFill/>
                    </a:lnL>
                    <a:lnR>
                      <a:noFill/>
                    </a:lnR>
                    <a:lnT>
                      <a:noFill/>
                    </a:lnT>
                    <a:lnB>
                      <a:noFill/>
                    </a:lnB>
                    <a:noFill/>
                  </a:tcPr>
                </a:tc>
                <a:tc>
                  <a:txBody>
                    <a:bodyPr/>
                    <a:lstStyle/>
                    <a:p>
                      <a:pPr algn="ctr" rtl="0" fontAlgn="ctr">
                        <a:buNone/>
                      </a:pPr>
                      <a:endParaRPr lang="es-CO" sz="1050" b="0" i="0" u="none" strike="noStrike" dirty="0">
                        <a:solidFill>
                          <a:srgbClr val="808080"/>
                        </a:solidFill>
                        <a:effectLst/>
                        <a:latin typeface="Calibri" panose="020F0502020204030204" pitchFamily="34" charset="0"/>
                      </a:endParaRPr>
                    </a:p>
                  </a:txBody>
                  <a:tcPr marL="0" marR="0" marT="0" marB="0" anchor="ctr">
                    <a:lnL>
                      <a:noFill/>
                    </a:lnL>
                    <a:lnR>
                      <a:noFill/>
                    </a:lnR>
                    <a:lnT>
                      <a:noFill/>
                    </a:lnT>
                    <a:lnB>
                      <a:noFill/>
                    </a:lnB>
                    <a:noFill/>
                  </a:tcPr>
                </a:tc>
                <a:tc>
                  <a:txBody>
                    <a:bodyPr/>
                    <a:lstStyle/>
                    <a:p>
                      <a:pPr algn="just" rtl="0" fontAlgn="ctr">
                        <a:buNone/>
                      </a:pPr>
                      <a:r>
                        <a:rPr lang="es-ES" sz="700" b="0" i="0" u="none" strike="noStrike" dirty="0">
                          <a:solidFill>
                            <a:srgbClr val="808080"/>
                          </a:solidFill>
                          <a:effectLst/>
                          <a:latin typeface="Calibri" panose="020F0502020204030204" pitchFamily="34" charset="0"/>
                        </a:rPr>
                        <a:t>La ejecución en este mes corresponde al </a:t>
                      </a:r>
                      <a:r>
                        <a:rPr lang="es-ES" sz="700" b="0" i="0" u="none" strike="noStrike" dirty="0" err="1">
                          <a:solidFill>
                            <a:srgbClr val="808080"/>
                          </a:solidFill>
                          <a:effectLst/>
                          <a:latin typeface="Calibri" panose="020F0502020204030204" pitchFamily="34" charset="0"/>
                        </a:rPr>
                        <a:t>desemboloso</a:t>
                      </a:r>
                      <a:r>
                        <a:rPr lang="es-ES" sz="700" b="0" i="0" u="none" strike="noStrike" dirty="0">
                          <a:solidFill>
                            <a:srgbClr val="808080"/>
                          </a:solidFill>
                          <a:effectLst/>
                          <a:latin typeface="Calibri" panose="020F0502020204030204" pitchFamily="34" charset="0"/>
                        </a:rPr>
                        <a:t> de los recursos a administrar en el contrato que se tiene con la EDU, para la aplicación de la </a:t>
                      </a:r>
                      <a:r>
                        <a:rPr lang="es-ES" sz="700" b="0" i="0" u="none" strike="noStrike" dirty="0" err="1">
                          <a:solidFill>
                            <a:srgbClr val="808080"/>
                          </a:solidFill>
                          <a:effectLst/>
                          <a:latin typeface="Calibri" panose="020F0502020204030204" pitchFamily="34" charset="0"/>
                        </a:rPr>
                        <a:t>politica</a:t>
                      </a:r>
                      <a:r>
                        <a:rPr lang="es-ES" sz="700" b="0" i="0" u="none" strike="noStrike" dirty="0">
                          <a:solidFill>
                            <a:srgbClr val="808080"/>
                          </a:solidFill>
                          <a:effectLst/>
                          <a:latin typeface="Calibri" panose="020F0502020204030204" pitchFamily="34" charset="0"/>
                        </a:rPr>
                        <a:t> publica de protección a moradores</a:t>
                      </a:r>
                      <a:br>
                        <a:rPr lang="es-ES" sz="700" b="0" i="0" u="none" strike="noStrike" dirty="0">
                          <a:solidFill>
                            <a:srgbClr val="808080"/>
                          </a:solidFill>
                          <a:effectLst/>
                          <a:latin typeface="Calibri" panose="020F0502020204030204" pitchFamily="34" charset="0"/>
                        </a:rPr>
                      </a:br>
                      <a:r>
                        <a:rPr lang="es-ES" sz="700" b="0" i="0" u="none" strike="noStrike" dirty="0" err="1">
                          <a:solidFill>
                            <a:srgbClr val="808080"/>
                          </a:solidFill>
                          <a:effectLst/>
                          <a:latin typeface="Calibri" panose="020F0502020204030204" pitchFamily="34" charset="0"/>
                        </a:rPr>
                        <a:t>Ppto</a:t>
                      </a:r>
                      <a:r>
                        <a:rPr lang="es-ES" sz="700" b="0" i="0" u="none" strike="noStrike" dirty="0">
                          <a:solidFill>
                            <a:srgbClr val="808080"/>
                          </a:solidFill>
                          <a:effectLst/>
                          <a:latin typeface="Calibri" panose="020F0502020204030204" pitchFamily="34" charset="0"/>
                        </a:rPr>
                        <a:t>: Diseños Técnicos Gestión Administrativa y diseño arquitectónico.</a:t>
                      </a:r>
                      <a:br>
                        <a:rPr lang="es-ES" sz="700" b="0" i="0" u="none" strike="noStrike" dirty="0">
                          <a:solidFill>
                            <a:srgbClr val="808080"/>
                          </a:solidFill>
                          <a:effectLst/>
                          <a:latin typeface="Calibri" panose="020F0502020204030204" pitchFamily="34" charset="0"/>
                        </a:rPr>
                      </a:br>
                      <a:endParaRPr lang="es-ES" sz="700" b="0" i="0" u="none" strike="noStrike" dirty="0">
                        <a:solidFill>
                          <a:srgbClr val="808080"/>
                        </a:solidFill>
                        <a:effectLst/>
                        <a:latin typeface="Calibri" panose="020F0502020204030204" pitchFamily="34" charset="0"/>
                      </a:endParaRPr>
                    </a:p>
                  </a:txBody>
                  <a:tcPr marL="0" marR="0" marT="0" marB="0" anchor="ctr">
                    <a:lnL>
                      <a:noFill/>
                    </a:lnL>
                    <a:lnR>
                      <a:noFill/>
                    </a:lnR>
                    <a:lnT>
                      <a:noFill/>
                    </a:lnT>
                    <a:lnB>
                      <a:noFill/>
                    </a:lnB>
                    <a:noFill/>
                  </a:tcPr>
                </a:tc>
                <a:extLst>
                  <a:ext uri="{0D108BD9-81ED-4DB2-BD59-A6C34878D82A}">
                    <a16:rowId xmlns:a16="http://schemas.microsoft.com/office/drawing/2014/main" val="3092921155"/>
                  </a:ext>
                </a:extLst>
              </a:tr>
              <a:tr h="238824">
                <a:tc>
                  <a:txBody>
                    <a:bodyPr/>
                    <a:lstStyle/>
                    <a:p>
                      <a:pPr algn="just" rtl="0" fontAlgn="ctr">
                        <a:buNone/>
                      </a:pPr>
                      <a:r>
                        <a:rPr lang="es-CO" sz="1050" b="1" i="1" u="none" strike="noStrike">
                          <a:solidFill>
                            <a:srgbClr val="A6A6A6"/>
                          </a:solidFill>
                          <a:effectLst/>
                          <a:latin typeface="Calibri" panose="020F0502020204030204" pitchFamily="34" charset="0"/>
                        </a:rPr>
                        <a:t>Base de Operaciones</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noFill/>
                  </a:tcPr>
                </a:tc>
                <a:tc>
                  <a:txBody>
                    <a:bodyPr/>
                    <a:lstStyle/>
                    <a:p>
                      <a:pPr algn="ctr" rtl="0" fontAlgn="ctr">
                        <a:buNone/>
                      </a:pPr>
                      <a:r>
                        <a:rPr lang="es-CO" sz="1050" b="0" i="0" u="none" strike="noStrike">
                          <a:solidFill>
                            <a:srgbClr val="808080"/>
                          </a:solidFill>
                          <a:effectLst/>
                          <a:latin typeface="Calibri" panose="020F0502020204030204" pitchFamily="34" charset="0"/>
                        </a:rPr>
                        <a:t>$ 1,212</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noFill/>
                  </a:tcPr>
                </a:tc>
                <a:tc>
                  <a:txBody>
                    <a:bodyPr/>
                    <a:lstStyle/>
                    <a:p>
                      <a:pPr algn="ctr" rtl="0" fontAlgn="ctr">
                        <a:buNone/>
                      </a:pPr>
                      <a:r>
                        <a:rPr lang="es-CO" sz="1050" b="0" i="0" u="none" strike="noStrike" dirty="0">
                          <a:solidFill>
                            <a:srgbClr val="808080"/>
                          </a:solidFill>
                          <a:effectLst/>
                          <a:latin typeface="Calibri" panose="020F0502020204030204" pitchFamily="34" charset="0"/>
                        </a:rPr>
                        <a:t>                 -   </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noFill/>
                  </a:tcPr>
                </a:tc>
                <a:tc>
                  <a:txBody>
                    <a:bodyPr/>
                    <a:lstStyle/>
                    <a:p>
                      <a:pPr algn="ctr" rtl="0" fontAlgn="ctr">
                        <a:buNone/>
                      </a:pPr>
                      <a:r>
                        <a:rPr lang="es-CO" sz="1050" b="0" i="0" u="none" strike="noStrike" dirty="0">
                          <a:solidFill>
                            <a:srgbClr val="808080"/>
                          </a:solidFill>
                          <a:effectLst/>
                          <a:latin typeface="Calibri" panose="020F0502020204030204" pitchFamily="34" charset="0"/>
                        </a:rPr>
                        <a:t> </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noFill/>
                  </a:tcPr>
                </a:tc>
                <a:tc>
                  <a:txBody>
                    <a:bodyPr/>
                    <a:lstStyle/>
                    <a:p>
                      <a:pPr algn="just" rtl="0" fontAlgn="ctr">
                        <a:buNone/>
                      </a:pPr>
                      <a:r>
                        <a:rPr lang="es-ES" sz="700" b="0" i="0" u="none" strike="noStrike" dirty="0" err="1">
                          <a:solidFill>
                            <a:srgbClr val="808080"/>
                          </a:solidFill>
                          <a:effectLst/>
                          <a:latin typeface="Calibri" panose="020F0502020204030204" pitchFamily="34" charset="0"/>
                        </a:rPr>
                        <a:t>Ppto</a:t>
                      </a:r>
                      <a:r>
                        <a:rPr lang="es-ES" sz="700" b="0" i="0" u="none" strike="noStrike" dirty="0">
                          <a:solidFill>
                            <a:srgbClr val="808080"/>
                          </a:solidFill>
                          <a:effectLst/>
                          <a:latin typeface="Calibri" panose="020F0502020204030204" pitchFamily="34" charset="0"/>
                        </a:rPr>
                        <a:t>: Estudio proceso demolición y reforzamiento parcial y diseños arquitectónicos y técnicos.</a:t>
                      </a:r>
                      <a:br>
                        <a:rPr lang="es-ES" sz="700" b="0" i="0" u="none" strike="noStrike" dirty="0">
                          <a:solidFill>
                            <a:srgbClr val="808080"/>
                          </a:solidFill>
                          <a:effectLst/>
                          <a:latin typeface="Calibri" panose="020F0502020204030204" pitchFamily="34" charset="0"/>
                        </a:rPr>
                      </a:br>
                      <a:r>
                        <a:rPr lang="es-ES" sz="700" b="0" i="0" u="none" strike="noStrike" dirty="0">
                          <a:solidFill>
                            <a:srgbClr val="808080"/>
                          </a:solidFill>
                          <a:effectLst/>
                          <a:latin typeface="Calibri" panose="020F0502020204030204" pitchFamily="34" charset="0"/>
                        </a:rPr>
                        <a:t>No se ejecutarán los recursos esta vigencia. El proyecto se traslada para el 2026 con un presupuesto de $ 400 millones</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879838222"/>
                  </a:ext>
                </a:extLst>
              </a:tr>
              <a:tr h="213636">
                <a:tc>
                  <a:txBody>
                    <a:bodyPr/>
                    <a:lstStyle/>
                    <a:p>
                      <a:pPr algn="l" rtl="0" fontAlgn="b">
                        <a:buNone/>
                      </a:pPr>
                      <a:r>
                        <a:rPr lang="es-CO" sz="1050" b="1" i="0" u="none" strike="noStrike" dirty="0" err="1">
                          <a:solidFill>
                            <a:srgbClr val="ED7D31"/>
                          </a:solidFill>
                          <a:effectLst/>
                          <a:latin typeface="Calibri" panose="020F0502020204030204" pitchFamily="34" charset="0"/>
                        </a:rPr>
                        <a:t>SubTotal</a:t>
                      </a:r>
                      <a:r>
                        <a:rPr lang="es-CO" sz="1050" b="1" i="0" u="none" strike="noStrike" dirty="0">
                          <a:solidFill>
                            <a:srgbClr val="ED7D31"/>
                          </a:solidFill>
                          <a:effectLst/>
                          <a:latin typeface="Calibri" panose="020F0502020204030204" pitchFamily="34" charset="0"/>
                        </a:rPr>
                        <a:t> (Incluye IVA)</a:t>
                      </a:r>
                    </a:p>
                  </a:txBody>
                  <a:tcPr marL="0" marR="0" marT="0" marB="0"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ctr" rtl="0" fontAlgn="b">
                        <a:buNone/>
                      </a:pPr>
                      <a:r>
                        <a:rPr lang="es-CO" sz="1050" b="1" i="0" u="none" strike="noStrike" dirty="0">
                          <a:solidFill>
                            <a:srgbClr val="ED7D31"/>
                          </a:solidFill>
                          <a:effectLst/>
                          <a:latin typeface="Calibri" panose="020F0502020204030204" pitchFamily="34" charset="0"/>
                        </a:rPr>
                        <a:t>$ 220,251</a:t>
                      </a:r>
                    </a:p>
                  </a:txBody>
                  <a:tcPr marL="0" marR="0" marT="0" marB="0"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ctr" rtl="0" fontAlgn="b">
                        <a:buNone/>
                      </a:pPr>
                      <a:r>
                        <a:rPr lang="es-CO" sz="1050" b="1" i="0" u="none" strike="noStrike" dirty="0">
                          <a:solidFill>
                            <a:srgbClr val="ED7D31"/>
                          </a:solidFill>
                          <a:effectLst/>
                          <a:latin typeface="Calibri" panose="020F0502020204030204" pitchFamily="34" charset="0"/>
                        </a:rPr>
                        <a:t>$ 156,731</a:t>
                      </a:r>
                    </a:p>
                  </a:txBody>
                  <a:tcPr marL="0" marR="0" marT="0" marB="0"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ctr" rtl="0" fontAlgn="b">
                        <a:buNone/>
                      </a:pPr>
                      <a:r>
                        <a:rPr lang="es-CO" sz="1050" b="1" i="0" u="none" strike="noStrike" dirty="0">
                          <a:solidFill>
                            <a:srgbClr val="ED7D31"/>
                          </a:solidFill>
                          <a:effectLst/>
                          <a:latin typeface="Calibri" panose="020F0502020204030204" pitchFamily="34" charset="0"/>
                        </a:rPr>
                        <a:t>71%</a:t>
                      </a:r>
                    </a:p>
                  </a:txBody>
                  <a:tcPr marL="0" marR="0" marT="0" marB="0"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just" rtl="0" fontAlgn="b">
                        <a:buNone/>
                      </a:pPr>
                      <a:endParaRPr lang="es-CO" sz="700" b="0" i="0" u="none" strike="noStrike" dirty="0">
                        <a:solidFill>
                          <a:srgbClr val="92D050"/>
                        </a:solidFill>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445479860"/>
                  </a:ext>
                </a:extLst>
              </a:tr>
              <a:tr h="825504">
                <a:tc>
                  <a:txBody>
                    <a:bodyPr/>
                    <a:lstStyle/>
                    <a:p>
                      <a:pPr algn="l" rtl="0" fontAlgn="ctr">
                        <a:buNone/>
                      </a:pPr>
                      <a:r>
                        <a:rPr lang="es-CO" sz="1050" b="1" i="0" u="none" strike="noStrike">
                          <a:solidFill>
                            <a:srgbClr val="92D050"/>
                          </a:solidFill>
                          <a:effectLst/>
                          <a:latin typeface="Calibri" panose="020F0502020204030204" pitchFamily="34" charset="0"/>
                        </a:rPr>
                        <a:t>Otras Aplicaciones de Inversión</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noFill/>
                  </a:tcPr>
                </a:tc>
                <a:tc>
                  <a:txBody>
                    <a:bodyPr/>
                    <a:lstStyle/>
                    <a:p>
                      <a:pPr algn="ctr" rtl="0" fontAlgn="ctr">
                        <a:buNone/>
                      </a:pPr>
                      <a:r>
                        <a:rPr lang="es-CO" sz="1050" b="1" i="0" u="none" strike="noStrike">
                          <a:solidFill>
                            <a:srgbClr val="92D050"/>
                          </a:solidFill>
                          <a:effectLst/>
                          <a:latin typeface="Calibri" panose="020F0502020204030204" pitchFamily="34" charset="0"/>
                        </a:rPr>
                        <a:t>$ 9,460</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noFill/>
                  </a:tcPr>
                </a:tc>
                <a:tc>
                  <a:txBody>
                    <a:bodyPr/>
                    <a:lstStyle/>
                    <a:p>
                      <a:pPr algn="ctr" rtl="0" fontAlgn="ctr">
                        <a:buNone/>
                      </a:pPr>
                      <a:r>
                        <a:rPr lang="es-CO" sz="1050" b="1" i="0" u="none" strike="noStrike" dirty="0">
                          <a:solidFill>
                            <a:srgbClr val="92D050"/>
                          </a:solidFill>
                          <a:effectLst/>
                          <a:latin typeface="Calibri" panose="020F0502020204030204" pitchFamily="34" charset="0"/>
                        </a:rPr>
                        <a:t>$ 1,250</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noFill/>
                  </a:tcPr>
                </a:tc>
                <a:tc>
                  <a:txBody>
                    <a:bodyPr/>
                    <a:lstStyle/>
                    <a:p>
                      <a:pPr algn="ctr" rtl="0" fontAlgn="ctr">
                        <a:buNone/>
                      </a:pPr>
                      <a:r>
                        <a:rPr lang="es-CO" sz="1050" b="1" i="0" u="none" strike="noStrike" dirty="0">
                          <a:solidFill>
                            <a:srgbClr val="92D050"/>
                          </a:solidFill>
                          <a:effectLst/>
                          <a:latin typeface="Calibri" panose="020F0502020204030204" pitchFamily="34" charset="0"/>
                        </a:rPr>
                        <a:t>13%</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noFill/>
                  </a:tcPr>
                </a:tc>
                <a:tc>
                  <a:txBody>
                    <a:bodyPr/>
                    <a:lstStyle/>
                    <a:p>
                      <a:pPr algn="just" rtl="0" fontAlgn="ctr">
                        <a:buNone/>
                      </a:pPr>
                      <a:r>
                        <a:rPr lang="es-ES" sz="700" b="0" i="0" u="none" strike="noStrike" dirty="0" err="1">
                          <a:solidFill>
                            <a:srgbClr val="808080"/>
                          </a:solidFill>
                          <a:effectLst/>
                          <a:latin typeface="Calibri" panose="020F0502020204030204" pitchFamily="34" charset="0"/>
                        </a:rPr>
                        <a:t>Ppto</a:t>
                      </a:r>
                      <a:r>
                        <a:rPr lang="es-ES" sz="700" b="0" i="0" u="none" strike="noStrike" dirty="0">
                          <a:solidFill>
                            <a:srgbClr val="808080"/>
                          </a:solidFill>
                          <a:effectLst/>
                          <a:latin typeface="Calibri" panose="020F0502020204030204" pitchFamily="34" charset="0"/>
                        </a:rPr>
                        <a:t>: </a:t>
                      </a:r>
                      <a:r>
                        <a:rPr lang="es-ES" sz="700" b="1" i="0" u="none" strike="noStrike" dirty="0">
                          <a:solidFill>
                            <a:srgbClr val="808080"/>
                          </a:solidFill>
                          <a:effectLst/>
                          <a:latin typeface="Calibri" panose="020F0502020204030204" pitchFamily="34" charset="0"/>
                        </a:rPr>
                        <a:t>Equipos de Aseo - Equipos de Transporte - Inversiones Relleno Sanitario - Equipos de Computo, licencias y software , Iniciativas de </a:t>
                      </a:r>
                      <a:r>
                        <a:rPr lang="es-ES" sz="700" b="1" i="0" u="none" strike="noStrike" dirty="0" err="1">
                          <a:solidFill>
                            <a:srgbClr val="808080"/>
                          </a:solidFill>
                          <a:effectLst/>
                          <a:latin typeface="Calibri" panose="020F0502020204030204" pitchFamily="34" charset="0"/>
                        </a:rPr>
                        <a:t>gestion</a:t>
                      </a:r>
                      <a:r>
                        <a:rPr lang="es-ES" sz="700" b="1" i="0" u="none" strike="noStrike" dirty="0">
                          <a:solidFill>
                            <a:srgbClr val="808080"/>
                          </a:solidFill>
                          <a:effectLst/>
                          <a:latin typeface="Calibri" panose="020F0502020204030204" pitchFamily="34" charset="0"/>
                        </a:rPr>
                        <a:t> Operativa y Suministros.</a:t>
                      </a:r>
                      <a:br>
                        <a:rPr lang="es-ES" sz="700" b="1" i="0" u="none" strike="noStrike" dirty="0">
                          <a:solidFill>
                            <a:srgbClr val="808080"/>
                          </a:solidFill>
                          <a:effectLst/>
                          <a:latin typeface="Calibri" panose="020F0502020204030204" pitchFamily="34" charset="0"/>
                        </a:rPr>
                      </a:br>
                      <a:r>
                        <a:rPr lang="es-ES" sz="700" b="1" i="0" u="none" strike="noStrike" dirty="0">
                          <a:solidFill>
                            <a:srgbClr val="808080"/>
                          </a:solidFill>
                          <a:effectLst/>
                          <a:latin typeface="Calibri" panose="020F0502020204030204" pitchFamily="34" charset="0"/>
                        </a:rPr>
                        <a:t>Las mayores subejecuciones están representadas en </a:t>
                      </a:r>
                      <a:r>
                        <a:rPr lang="es-ES" sz="700" b="1" i="1" u="none" strike="noStrike" dirty="0">
                          <a:solidFill>
                            <a:srgbClr val="ED7D31"/>
                          </a:solidFill>
                          <a:effectLst/>
                          <a:latin typeface="Calibri" panose="020F0502020204030204" pitchFamily="34" charset="0"/>
                        </a:rPr>
                        <a:t>Relleno Sanitario $ 6.910 </a:t>
                      </a:r>
                      <a:r>
                        <a:rPr lang="es-ES" sz="700" b="1" i="1" u="none" strike="noStrike" dirty="0" err="1">
                          <a:solidFill>
                            <a:srgbClr val="ED7D31"/>
                          </a:solidFill>
                          <a:effectLst/>
                          <a:latin typeface="Calibri" panose="020F0502020204030204" pitchFamily="34" charset="0"/>
                        </a:rPr>
                        <a:t>mill</a:t>
                      </a:r>
                      <a:r>
                        <a:rPr lang="es-ES" sz="700" b="1" i="1" u="none" strike="noStrike" dirty="0">
                          <a:solidFill>
                            <a:srgbClr val="ED7D31"/>
                          </a:solidFill>
                          <a:effectLst/>
                          <a:latin typeface="Calibri" panose="020F0502020204030204" pitchFamily="34" charset="0"/>
                        </a:rPr>
                        <a:t>, </a:t>
                      </a:r>
                      <a:r>
                        <a:rPr lang="es-ES" sz="700" b="0" i="0" u="none" strike="noStrike" dirty="0">
                          <a:solidFill>
                            <a:srgbClr val="808080"/>
                          </a:solidFill>
                          <a:effectLst/>
                          <a:latin typeface="Calibri" panose="020F0502020204030204" pitchFamily="34" charset="0"/>
                        </a:rPr>
                        <a:t>en conceptos como PMA Social y Ambiental y por la Compra de las fincas del Zancudo y La Molina, cuyo presupuesto está inferior al avalúo de los inmuebles. </a:t>
                      </a:r>
                      <a:r>
                        <a:rPr lang="es-ES" sz="700" b="1" i="1" u="none" strike="noStrike" dirty="0">
                          <a:solidFill>
                            <a:srgbClr val="ED7D31"/>
                          </a:solidFill>
                          <a:effectLst/>
                          <a:latin typeface="Calibri" panose="020F0502020204030204" pitchFamily="34" charset="0"/>
                        </a:rPr>
                        <a:t>Iniciativas de Suministro $ 668 </a:t>
                      </a:r>
                      <a:r>
                        <a:rPr lang="es-ES" sz="700" b="1" i="1" u="none" strike="noStrike" dirty="0" err="1">
                          <a:solidFill>
                            <a:srgbClr val="ED7D31"/>
                          </a:solidFill>
                          <a:effectLst/>
                          <a:latin typeface="Calibri" panose="020F0502020204030204" pitchFamily="34" charset="0"/>
                        </a:rPr>
                        <a:t>mill</a:t>
                      </a:r>
                      <a:r>
                        <a:rPr lang="es-ES" sz="700" b="1" i="1" u="none" strike="noStrike" dirty="0">
                          <a:solidFill>
                            <a:srgbClr val="ED7D31"/>
                          </a:solidFill>
                          <a:effectLst/>
                          <a:latin typeface="Calibri" panose="020F0502020204030204" pitchFamily="34" charset="0"/>
                        </a:rPr>
                        <a:t> ,</a:t>
                      </a:r>
                      <a:r>
                        <a:rPr lang="es-ES" sz="700" b="0" i="0" u="none" strike="noStrike" dirty="0">
                          <a:solidFill>
                            <a:srgbClr val="808080"/>
                          </a:solidFill>
                          <a:effectLst/>
                          <a:latin typeface="Calibri" panose="020F0502020204030204" pitchFamily="34" charset="0"/>
                        </a:rPr>
                        <a:t> donde el mayor impacto se presenta en el proyecto de Circuito cerrado de TV y control de acceso para la sede de operaciones y mantenimiento, que se encuentra en proceso de contratación. </a:t>
                      </a:r>
                      <a:r>
                        <a:rPr lang="es-ES" sz="700" b="1" i="1" u="none" strike="noStrike" dirty="0">
                          <a:solidFill>
                            <a:srgbClr val="ED7D31"/>
                          </a:solidFill>
                          <a:effectLst/>
                          <a:latin typeface="Calibri" panose="020F0502020204030204" pitchFamily="34" charset="0"/>
                        </a:rPr>
                        <a:t>Equipos de Transporte $470 </a:t>
                      </a:r>
                      <a:r>
                        <a:rPr lang="es-ES" sz="700" b="1" i="1" u="none" strike="noStrike" dirty="0" err="1">
                          <a:solidFill>
                            <a:srgbClr val="ED7D31"/>
                          </a:solidFill>
                          <a:effectLst/>
                          <a:latin typeface="Calibri" panose="020F0502020204030204" pitchFamily="34" charset="0"/>
                        </a:rPr>
                        <a:t>mill</a:t>
                      </a:r>
                      <a:r>
                        <a:rPr lang="es-ES" sz="700" b="1" i="1" u="none" strike="noStrike" dirty="0">
                          <a:solidFill>
                            <a:srgbClr val="ED7D31"/>
                          </a:solidFill>
                          <a:effectLst/>
                          <a:latin typeface="Calibri" panose="020F0502020204030204" pitchFamily="34" charset="0"/>
                        </a:rPr>
                        <a:t>,  </a:t>
                      </a:r>
                      <a:r>
                        <a:rPr lang="es-ES" sz="700" b="0" i="0" u="none" strike="noStrike" dirty="0">
                          <a:solidFill>
                            <a:srgbClr val="808080"/>
                          </a:solidFill>
                          <a:effectLst/>
                          <a:latin typeface="Calibri" panose="020F0502020204030204" pitchFamily="34" charset="0"/>
                        </a:rPr>
                        <a:t>Furgón - </a:t>
                      </a:r>
                      <a:r>
                        <a:rPr lang="es-ES" sz="700" b="0" i="0" u="none" strike="noStrike" dirty="0" err="1">
                          <a:solidFill>
                            <a:srgbClr val="808080"/>
                          </a:solidFill>
                          <a:effectLst/>
                          <a:latin typeface="Calibri" panose="020F0502020204030204" pitchFamily="34" charset="0"/>
                        </a:rPr>
                        <a:t>Proy</a:t>
                      </a:r>
                      <a:r>
                        <a:rPr lang="es-ES" sz="700" b="0" i="0" u="none" strike="noStrike" dirty="0">
                          <a:solidFill>
                            <a:srgbClr val="808080"/>
                          </a:solidFill>
                          <a:effectLst/>
                          <a:latin typeface="Calibri" panose="020F0502020204030204" pitchFamily="34" charset="0"/>
                        </a:rPr>
                        <a:t> Orgánicos cuyo proyecto se desplaza para el 2026 - IAT y</a:t>
                      </a:r>
                      <a:r>
                        <a:rPr lang="es-ES" sz="700" b="1" i="1" u="none" strike="noStrike" dirty="0">
                          <a:solidFill>
                            <a:srgbClr val="ED7D31"/>
                          </a:solidFill>
                          <a:effectLst/>
                          <a:latin typeface="Calibri" panose="020F0502020204030204" pitchFamily="34" charset="0"/>
                        </a:rPr>
                        <a:t> Equipos de Aseo $ 114 </a:t>
                      </a:r>
                      <a:r>
                        <a:rPr lang="es-ES" sz="700" b="1" i="1" u="none" strike="noStrike" dirty="0" err="1">
                          <a:solidFill>
                            <a:srgbClr val="ED7D31"/>
                          </a:solidFill>
                          <a:effectLst/>
                          <a:latin typeface="Calibri" panose="020F0502020204030204" pitchFamily="34" charset="0"/>
                        </a:rPr>
                        <a:t>mill</a:t>
                      </a:r>
                      <a:r>
                        <a:rPr lang="es-ES" sz="700" b="1" i="1" u="none" strike="noStrike" dirty="0">
                          <a:solidFill>
                            <a:srgbClr val="ED7D31"/>
                          </a:solidFill>
                          <a:effectLst/>
                          <a:latin typeface="Calibri" panose="020F0502020204030204" pitchFamily="34" charset="0"/>
                        </a:rPr>
                        <a:t>.</a:t>
                      </a:r>
                      <a:br>
                        <a:rPr lang="es-ES" sz="700" b="0" i="0" u="none" strike="noStrike" dirty="0">
                          <a:solidFill>
                            <a:srgbClr val="808080"/>
                          </a:solidFill>
                          <a:effectLst/>
                          <a:latin typeface="Calibri" panose="020F0502020204030204" pitchFamily="34" charset="0"/>
                        </a:rPr>
                      </a:br>
                      <a:endParaRPr lang="es-ES" sz="700" b="0" i="0" u="none" strike="noStrike" dirty="0">
                        <a:solidFill>
                          <a:srgbClr val="808080"/>
                        </a:solidFill>
                        <a:effectLst/>
                        <a:latin typeface="Calibri" panose="020F0502020204030204" pitchFamily="34" charset="0"/>
                      </a:endParaRPr>
                    </a:p>
                  </a:txBody>
                  <a:tcPr marL="0" marR="0" marT="0" marB="0" anchor="ctr">
                    <a:lnL>
                      <a:noFill/>
                    </a:lnL>
                    <a:lnR>
                      <a:noFill/>
                    </a:lnR>
                    <a:lnT>
                      <a:noFill/>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1986451212"/>
                  </a:ext>
                </a:extLst>
              </a:tr>
              <a:tr h="213636">
                <a:tc>
                  <a:txBody>
                    <a:bodyPr/>
                    <a:lstStyle/>
                    <a:p>
                      <a:pPr algn="l" rtl="0" fontAlgn="ctr">
                        <a:buNone/>
                      </a:pPr>
                      <a:r>
                        <a:rPr lang="es-CO" sz="900" b="1" i="0" u="none" strike="noStrike">
                          <a:solidFill>
                            <a:srgbClr val="ED7D31"/>
                          </a:solidFill>
                          <a:effectLst/>
                          <a:latin typeface="Calibri" panose="020F0502020204030204" pitchFamily="34" charset="0"/>
                        </a:rPr>
                        <a:t>Total Inversiones</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rtl="0" fontAlgn="ctr">
                        <a:buNone/>
                      </a:pPr>
                      <a:r>
                        <a:rPr lang="es-CO" sz="900" b="1" i="0" u="none" strike="noStrike">
                          <a:solidFill>
                            <a:srgbClr val="ED7D31"/>
                          </a:solidFill>
                          <a:effectLst/>
                          <a:latin typeface="Calibri" panose="020F0502020204030204" pitchFamily="34" charset="0"/>
                        </a:rPr>
                        <a:t>$ 229,711</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rtl="0" fontAlgn="ctr">
                        <a:buNone/>
                      </a:pPr>
                      <a:r>
                        <a:rPr lang="es-CO" sz="900" b="1" i="0" u="none" strike="noStrike" dirty="0">
                          <a:solidFill>
                            <a:srgbClr val="ED7D31"/>
                          </a:solidFill>
                          <a:effectLst/>
                          <a:latin typeface="Calibri" panose="020F0502020204030204" pitchFamily="34" charset="0"/>
                        </a:rPr>
                        <a:t>$ 157,981</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rtl="0" fontAlgn="ctr">
                        <a:buNone/>
                      </a:pPr>
                      <a:r>
                        <a:rPr lang="es-CO" sz="900" b="1" i="0" u="none" strike="noStrike" dirty="0">
                          <a:solidFill>
                            <a:srgbClr val="ED7D31"/>
                          </a:solidFill>
                          <a:effectLst/>
                          <a:latin typeface="Calibri" panose="020F0502020204030204" pitchFamily="34" charset="0"/>
                        </a:rPr>
                        <a:t>69%</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just" fontAlgn="b">
                        <a:buNone/>
                      </a:pPr>
                      <a:r>
                        <a:rPr lang="es-CO" sz="200" b="0" i="0" u="none" strike="noStrike" dirty="0">
                          <a:solidFill>
                            <a:srgbClr val="000000"/>
                          </a:solidFill>
                          <a:effectLst/>
                          <a:latin typeface="Calibri" panose="020F0502020204030204" pitchFamily="34" charset="0"/>
                        </a:rPr>
                        <a:t> </a:t>
                      </a:r>
                    </a:p>
                  </a:txBody>
                  <a:tcPr marL="0" marR="0" marT="0"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704099625"/>
                  </a:ext>
                </a:extLst>
              </a:tr>
            </a:tbl>
          </a:graphicData>
        </a:graphic>
      </p:graphicFrame>
      <p:sp>
        <p:nvSpPr>
          <p:cNvPr id="5" name="CuadroTexto 4">
            <a:extLst>
              <a:ext uri="{FF2B5EF4-FFF2-40B4-BE49-F238E27FC236}">
                <a16:creationId xmlns:a16="http://schemas.microsoft.com/office/drawing/2014/main" id="{D9658AEB-B0E0-5E28-21BF-B66F88516129}"/>
              </a:ext>
            </a:extLst>
          </p:cNvPr>
          <p:cNvSpPr txBox="1"/>
          <p:nvPr/>
        </p:nvSpPr>
        <p:spPr>
          <a:xfrm>
            <a:off x="5029200" y="4781550"/>
            <a:ext cx="3908442" cy="229422"/>
          </a:xfrm>
          <a:prstGeom prst="rect">
            <a:avLst/>
          </a:prstGeom>
          <a:noFill/>
        </p:spPr>
        <p:txBody>
          <a:bodyPr wrap="none" rtlCol="0">
            <a:spAutoFit/>
          </a:bodyPr>
          <a:lstStyle/>
          <a:p>
            <a:r>
              <a:rPr lang="es-CO" dirty="0">
                <a:solidFill>
                  <a:schemeClr val="bg1">
                    <a:lumMod val="50000"/>
                  </a:schemeClr>
                </a:solidFill>
              </a:rPr>
              <a:t>El avance físico es presentado en la Ejecución de Proyectos de manera detallada.</a:t>
            </a:r>
          </a:p>
        </p:txBody>
      </p:sp>
      <p:sp>
        <p:nvSpPr>
          <p:cNvPr id="6" name="Flecha: cheurón 5">
            <a:hlinkClick r:id="rId3" action="ppaction://hlinksldjump"/>
            <a:extLst>
              <a:ext uri="{FF2B5EF4-FFF2-40B4-BE49-F238E27FC236}">
                <a16:creationId xmlns:a16="http://schemas.microsoft.com/office/drawing/2014/main" id="{FEDD3E48-E6AD-BC67-4516-6FF56A948C64}"/>
              </a:ext>
            </a:extLst>
          </p:cNvPr>
          <p:cNvSpPr/>
          <p:nvPr/>
        </p:nvSpPr>
        <p:spPr>
          <a:xfrm>
            <a:off x="195000" y="4779267"/>
            <a:ext cx="124501" cy="156965"/>
          </a:xfrm>
          <a:prstGeom prst="chevron">
            <a:avLst/>
          </a:prstGeom>
          <a:solidFill>
            <a:schemeClr val="accent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id="{2893F727-38A4-2D9D-8ACC-3CC03969EE8B}"/>
              </a:ext>
            </a:extLst>
          </p:cNvPr>
          <p:cNvGrpSpPr/>
          <p:nvPr/>
        </p:nvGrpSpPr>
        <p:grpSpPr>
          <a:xfrm>
            <a:off x="0" y="0"/>
            <a:ext cx="9144000" cy="5143500"/>
            <a:chOff x="0" y="0"/>
            <a:chExt cx="9144000" cy="5143500"/>
          </a:xfrm>
        </p:grpSpPr>
        <p:pic>
          <p:nvPicPr>
            <p:cNvPr id="2" name="Object 1"/>
            <p:cNvPicPr>
              <a:picLocks/>
            </p:cNvPicPr>
            <p:nvPr/>
          </p:nvPicPr>
          <p:blipFill>
            <a:blip r:embed="rId2" cstate="print"/>
            <a:srcRect l="1251" t="15556" r="1251" b="11667"/>
            <a:stretch>
              <a:fillRect/>
            </a:stretch>
          </p:blipFill>
          <p:spPr>
            <a:xfrm>
              <a:off x="0" y="0"/>
              <a:ext cx="9144000" cy="5143500"/>
            </a:xfrm>
            <a:prstGeom prst="rect">
              <a:avLst/>
            </a:prstGeom>
          </p:spPr>
        </p:pic>
        <p:pic>
          <p:nvPicPr>
            <p:cNvPr id="4" name="Imagen 3">
              <a:extLst>
                <a:ext uri="{FF2B5EF4-FFF2-40B4-BE49-F238E27FC236}">
                  <a16:creationId xmlns:a16="http://schemas.microsoft.com/office/drawing/2014/main" id="{B45AEBA6-74CA-50BA-B4B4-729258C2B3E4}"/>
                </a:ext>
              </a:extLst>
            </p:cNvPr>
            <p:cNvPicPr>
              <a:picLocks noChangeAspect="1"/>
            </p:cNvPicPr>
            <p:nvPr/>
          </p:nvPicPr>
          <p:blipFill>
            <a:blip r:embed="rId3"/>
            <a:stretch>
              <a:fillRect/>
            </a:stretch>
          </p:blipFill>
          <p:spPr>
            <a:xfrm>
              <a:off x="76200" y="13607"/>
              <a:ext cx="8915400" cy="5000468"/>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Imagen 73">
            <a:extLst>
              <a:ext uri="{FF2B5EF4-FFF2-40B4-BE49-F238E27FC236}">
                <a16:creationId xmlns:a16="http://schemas.microsoft.com/office/drawing/2014/main" id="{727AB7B4-7072-F6BD-55DF-48F7F1DA625F}"/>
              </a:ext>
            </a:extLst>
          </p:cNvPr>
          <p:cNvPicPr>
            <a:picLocks noChangeAspect="1"/>
          </p:cNvPicPr>
          <p:nvPr/>
        </p:nvPicPr>
        <p:blipFill>
          <a:blip r:embed="rId2"/>
          <a:stretch>
            <a:fillRect/>
          </a:stretch>
        </p:blipFill>
        <p:spPr>
          <a:xfrm>
            <a:off x="0" y="-19050"/>
            <a:ext cx="9144000" cy="5162550"/>
          </a:xfrm>
          <a:prstGeom prst="rect">
            <a:avLst/>
          </a:prstGeom>
        </p:spPr>
      </p:pic>
      <p:sp>
        <p:nvSpPr>
          <p:cNvPr id="4" name="Rectángulo 3">
            <a:extLst>
              <a:ext uri="{FF2B5EF4-FFF2-40B4-BE49-F238E27FC236}">
                <a16:creationId xmlns:a16="http://schemas.microsoft.com/office/drawing/2014/main" id="{E3F772FD-2F88-81A4-DEAF-016272C28D42}"/>
              </a:ext>
            </a:extLst>
          </p:cNvPr>
          <p:cNvSpPr/>
          <p:nvPr/>
        </p:nvSpPr>
        <p:spPr>
          <a:xfrm>
            <a:off x="7140500" y="505746"/>
            <a:ext cx="850686" cy="345476"/>
          </a:xfrm>
          <a:prstGeom prst="rect">
            <a:avLst/>
          </a:prstGeom>
          <a:solidFill>
            <a:sysClr val="window" lastClr="FFFFFF">
              <a:lumMod val="95000"/>
            </a:sysClr>
          </a:solidFill>
          <a:ln w="19050" cap="flat" cmpd="sng" algn="ctr">
            <a:solidFill>
              <a:sysClr val="window" lastClr="FFFFFF">
                <a:lumMod val="95000"/>
              </a:sysClr>
            </a:solidFill>
            <a:prstDash val="solid"/>
            <a:miter lim="800000"/>
          </a:ln>
          <a:effectLst/>
        </p:spPr>
        <p:txBody>
          <a:bodyPr rtlCol="0" anchor="ctr"/>
          <a:lstStyle/>
          <a:p>
            <a:pPr marL="0" marR="0" lvl="0" indent="0" algn="ctr" defTabSz="514954" rtl="0" eaLnBrk="1" fontAlgn="auto" latinLnBrk="0" hangingPunct="1">
              <a:lnSpc>
                <a:spcPct val="100000"/>
              </a:lnSpc>
              <a:spcBef>
                <a:spcPts val="0"/>
              </a:spcBef>
              <a:spcAft>
                <a:spcPts val="0"/>
              </a:spcAft>
              <a:buClrTx/>
              <a:buSzTx/>
              <a:buFontTx/>
              <a:buNone/>
              <a:tabLst/>
              <a:defRPr/>
            </a:pPr>
            <a:endParaRPr kumimoji="0" lang="es-CO" sz="1332"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5" name="Rectángulo: esquinas redondeadas 4">
            <a:hlinkClick r:id="" action="ppaction://noaction"/>
            <a:extLst>
              <a:ext uri="{FF2B5EF4-FFF2-40B4-BE49-F238E27FC236}">
                <a16:creationId xmlns:a16="http://schemas.microsoft.com/office/drawing/2014/main" id="{2974DBF1-EA57-0817-5A87-032C3C97BCE4}"/>
              </a:ext>
            </a:extLst>
          </p:cNvPr>
          <p:cNvSpPr/>
          <p:nvPr/>
        </p:nvSpPr>
        <p:spPr>
          <a:xfrm>
            <a:off x="4512408" y="1502063"/>
            <a:ext cx="4174391" cy="627668"/>
          </a:xfrm>
          <a:prstGeom prst="roundRect">
            <a:avLst>
              <a:gd name="adj" fmla="val 5706"/>
            </a:avLst>
          </a:prstGeom>
          <a:solidFill>
            <a:srgbClr val="92D050">
              <a:lumMod val="75000"/>
              <a:alpha val="40000"/>
            </a:srgbClr>
          </a:solidFill>
          <a:ln>
            <a:noFill/>
          </a:ln>
          <a:effectLst>
            <a:outerShdw blurRad="40000" dist="23000" dir="5400000" rotWithShape="0">
              <a:srgbClr val="000000">
                <a:alpha val="35000"/>
              </a:srgbClr>
            </a:outerShdw>
          </a:effectLst>
        </p:spPr>
        <p:txBody>
          <a:bodyPr wrap="square" anchor="ctr"/>
          <a:lstStyle/>
          <a:p>
            <a:pPr marL="0" marR="0" lvl="0" indent="0" algn="ctr" defTabSz="514954" rtl="0" eaLnBrk="1" fontAlgn="auto" latinLnBrk="0" hangingPunct="1">
              <a:lnSpc>
                <a:spcPct val="100000"/>
              </a:lnSpc>
              <a:spcBef>
                <a:spcPts val="0"/>
              </a:spcBef>
              <a:spcAft>
                <a:spcPts val="0"/>
              </a:spcAft>
              <a:buClrTx/>
              <a:buSzTx/>
              <a:buFontTx/>
              <a:buNone/>
              <a:tabLst/>
              <a:defRPr/>
            </a:pPr>
            <a:endParaRPr kumimoji="0" lang="es-ES" sz="832" b="1" i="0" u="none" strike="noStrike" kern="1200" cap="none" spc="0" normalizeH="0" baseline="0" noProof="0">
              <a:ln>
                <a:noFill/>
              </a:ln>
              <a:solidFill>
                <a:srgbClr val="E7E6E6">
                  <a:lumMod val="10000"/>
                </a:srgbClr>
              </a:solidFill>
              <a:effectLst/>
              <a:uLnTx/>
              <a:uFillTx/>
              <a:latin typeface="Segoe UI" panose="020B0502040204020203" pitchFamily="34" charset="0"/>
              <a:ea typeface="+mn-ea"/>
              <a:cs typeface="Segoe UI" panose="020B0502040204020203" pitchFamily="34" charset="0"/>
            </a:endParaRPr>
          </a:p>
        </p:txBody>
      </p:sp>
      <p:sp>
        <p:nvSpPr>
          <p:cNvPr id="6" name="Rectángulo: esquinas redondeadas 5">
            <a:hlinkClick r:id="" action="ppaction://noaction"/>
            <a:extLst>
              <a:ext uri="{FF2B5EF4-FFF2-40B4-BE49-F238E27FC236}">
                <a16:creationId xmlns:a16="http://schemas.microsoft.com/office/drawing/2014/main" id="{E2C18E62-0313-29D3-D8A2-947F3CC8186E}"/>
              </a:ext>
            </a:extLst>
          </p:cNvPr>
          <p:cNvSpPr/>
          <p:nvPr/>
        </p:nvSpPr>
        <p:spPr>
          <a:xfrm>
            <a:off x="5777667" y="2178820"/>
            <a:ext cx="2909132" cy="1167270"/>
          </a:xfrm>
          <a:prstGeom prst="roundRect">
            <a:avLst>
              <a:gd name="adj" fmla="val 5706"/>
            </a:avLst>
          </a:prstGeom>
          <a:solidFill>
            <a:srgbClr val="FF921D">
              <a:alpha val="40000"/>
            </a:srgbClr>
          </a:solidFill>
          <a:ln>
            <a:noFill/>
          </a:ln>
          <a:effectLst>
            <a:outerShdw blurRad="40000" dist="23000" dir="5400000" rotWithShape="0">
              <a:srgbClr val="000000">
                <a:alpha val="35000"/>
              </a:srgbClr>
            </a:outerShdw>
          </a:effectLst>
        </p:spPr>
        <p:txBody>
          <a:bodyPr wrap="square" anchor="ctr"/>
          <a:lstStyle/>
          <a:p>
            <a:pPr marL="0" marR="0" lvl="0" indent="0" algn="ctr" defTabSz="514954" rtl="0" eaLnBrk="1" fontAlgn="auto" latinLnBrk="0" hangingPunct="1">
              <a:lnSpc>
                <a:spcPct val="100000"/>
              </a:lnSpc>
              <a:spcBef>
                <a:spcPts val="0"/>
              </a:spcBef>
              <a:spcAft>
                <a:spcPts val="0"/>
              </a:spcAft>
              <a:buClrTx/>
              <a:buSzTx/>
              <a:buFontTx/>
              <a:buNone/>
              <a:tabLst/>
              <a:defRPr/>
            </a:pPr>
            <a:endParaRPr kumimoji="0" lang="es-ES" sz="832" b="1" i="0" u="none" strike="noStrike" kern="1200" cap="none" spc="0" normalizeH="0" baseline="0" noProof="0">
              <a:ln>
                <a:noFill/>
              </a:ln>
              <a:solidFill>
                <a:srgbClr val="E7E6E6">
                  <a:lumMod val="10000"/>
                </a:srgbClr>
              </a:solidFill>
              <a:effectLst/>
              <a:uLnTx/>
              <a:uFillTx/>
              <a:latin typeface="Segoe UI" panose="020B0502040204020203" pitchFamily="34" charset="0"/>
              <a:ea typeface="+mn-ea"/>
              <a:cs typeface="Segoe UI" panose="020B0502040204020203" pitchFamily="34" charset="0"/>
            </a:endParaRPr>
          </a:p>
        </p:txBody>
      </p:sp>
      <p:sp>
        <p:nvSpPr>
          <p:cNvPr id="7" name="Rectángulo: esquinas redondeadas 6">
            <a:extLst>
              <a:ext uri="{FF2B5EF4-FFF2-40B4-BE49-F238E27FC236}">
                <a16:creationId xmlns:a16="http://schemas.microsoft.com/office/drawing/2014/main" id="{49A35735-E17A-3AF3-6F01-56B567DEBB2E}"/>
              </a:ext>
            </a:extLst>
          </p:cNvPr>
          <p:cNvSpPr/>
          <p:nvPr/>
        </p:nvSpPr>
        <p:spPr>
          <a:xfrm>
            <a:off x="580311" y="3385073"/>
            <a:ext cx="2295716" cy="1705506"/>
          </a:xfrm>
          <a:prstGeom prst="roundRect">
            <a:avLst>
              <a:gd name="adj" fmla="val 8904"/>
            </a:avLst>
          </a:prstGeom>
          <a:solidFill>
            <a:srgbClr val="05BCFE">
              <a:alpha val="40000"/>
            </a:srgbClr>
          </a:solidFill>
          <a:ln>
            <a:noFill/>
          </a:ln>
          <a:effectLst>
            <a:outerShdw blurRad="40000" dist="23000" dir="5400000" rotWithShape="0">
              <a:srgbClr val="000000">
                <a:alpha val="35000"/>
              </a:srgbClr>
            </a:outerShdw>
          </a:effectLst>
        </p:spPr>
        <p:txBody>
          <a:bodyPr wrap="square" anchor="ctr"/>
          <a:lstStyle/>
          <a:p>
            <a:pPr marL="0" marR="0" lvl="0" indent="0" algn="ctr" defTabSz="514954" rtl="0" eaLnBrk="1" fontAlgn="auto" latinLnBrk="0" hangingPunct="1">
              <a:lnSpc>
                <a:spcPct val="100000"/>
              </a:lnSpc>
              <a:spcBef>
                <a:spcPts val="0"/>
              </a:spcBef>
              <a:spcAft>
                <a:spcPts val="0"/>
              </a:spcAft>
              <a:buClrTx/>
              <a:buSzTx/>
              <a:buFontTx/>
              <a:buNone/>
              <a:tabLst/>
              <a:defRPr/>
            </a:pPr>
            <a:endParaRPr kumimoji="0" lang="es-CO" sz="999" b="1" i="0" u="none" strike="noStrike" kern="1200" cap="none" spc="0" normalizeH="0" baseline="0" noProof="0">
              <a:ln>
                <a:noFill/>
              </a:ln>
              <a:solidFill>
                <a:srgbClr val="000000">
                  <a:lumMod val="75000"/>
                  <a:lumOff val="25000"/>
                </a:srgbClr>
              </a:solidFill>
              <a:effectLst/>
              <a:uLnTx/>
              <a:uFillTx/>
              <a:latin typeface="Arial Rounded MT Bold" panose="020F0704030504030204" pitchFamily="34" charset="77"/>
              <a:ea typeface="+mn-ea"/>
              <a:cs typeface="+mn-cs"/>
            </a:endParaRPr>
          </a:p>
        </p:txBody>
      </p:sp>
      <p:sp>
        <p:nvSpPr>
          <p:cNvPr id="8" name="Rectángulo: esquinas redondeadas 7">
            <a:hlinkClick r:id="" action="ppaction://noaction"/>
            <a:extLst>
              <a:ext uri="{FF2B5EF4-FFF2-40B4-BE49-F238E27FC236}">
                <a16:creationId xmlns:a16="http://schemas.microsoft.com/office/drawing/2014/main" id="{08D24950-53FA-CFA9-9074-B3ED9C5009F2}"/>
              </a:ext>
            </a:extLst>
          </p:cNvPr>
          <p:cNvSpPr/>
          <p:nvPr/>
        </p:nvSpPr>
        <p:spPr>
          <a:xfrm>
            <a:off x="527864" y="401735"/>
            <a:ext cx="8158936" cy="1053298"/>
          </a:xfrm>
          <a:prstGeom prst="roundRect">
            <a:avLst>
              <a:gd name="adj" fmla="val 4214"/>
            </a:avLst>
          </a:prstGeom>
          <a:solidFill>
            <a:srgbClr val="FFCC00">
              <a:alpha val="40000"/>
            </a:srgbClr>
          </a:solidFill>
          <a:ln w="25400" cap="flat" cmpd="sng" algn="ctr">
            <a:noFill/>
            <a:prstDash val="solid"/>
          </a:ln>
          <a:effectLst>
            <a:outerShdw blurRad="44450" dist="27940" dir="5400000" algn="ctr">
              <a:srgbClr val="000000">
                <a:alpha val="32000"/>
              </a:srgbClr>
            </a:outerShdw>
          </a:effectLst>
        </p:spPr>
        <p:txBody>
          <a:bodyPr wrap="square" lIns="60828" tIns="0" rIns="60828" bIns="40552" anchor="t"/>
          <a:lstStyle/>
          <a:p>
            <a:pPr marL="0" marR="0" lvl="0" indent="0" algn="ctr" defTabSz="514954" rtl="0" eaLnBrk="1" fontAlgn="auto" latinLnBrk="0" hangingPunct="1">
              <a:lnSpc>
                <a:spcPct val="100000"/>
              </a:lnSpc>
              <a:spcBef>
                <a:spcPts val="0"/>
              </a:spcBef>
              <a:spcAft>
                <a:spcPts val="0"/>
              </a:spcAft>
              <a:buClrTx/>
              <a:buSzTx/>
              <a:buFontTx/>
              <a:buNone/>
              <a:tabLst/>
              <a:defRPr/>
            </a:pPr>
            <a:endParaRPr kumimoji="0" lang="es-CO" sz="832" b="1" i="0" u="none" strike="noStrike" kern="1200" cap="none" spc="0" normalizeH="0" baseline="0" noProof="0">
              <a:ln>
                <a:noFill/>
              </a:ln>
              <a:solidFill>
                <a:srgbClr val="FFC000"/>
              </a:solidFill>
              <a:effectLst/>
              <a:uLnTx/>
              <a:uFillTx/>
              <a:latin typeface="Segoe UI" panose="020B0502040204020203" pitchFamily="34" charset="0"/>
              <a:ea typeface="+mn-ea"/>
              <a:cs typeface="Segoe UI" panose="020B0502040204020203" pitchFamily="34" charset="0"/>
            </a:endParaRPr>
          </a:p>
        </p:txBody>
      </p:sp>
      <p:sp>
        <p:nvSpPr>
          <p:cNvPr id="9" name="Rectángulo: esquinas redondeadas 8">
            <a:hlinkClick r:id="" action="ppaction://noaction"/>
            <a:extLst>
              <a:ext uri="{FF2B5EF4-FFF2-40B4-BE49-F238E27FC236}">
                <a16:creationId xmlns:a16="http://schemas.microsoft.com/office/drawing/2014/main" id="{F64A1E57-BC99-7C88-358B-8EE19238BCC2}"/>
              </a:ext>
            </a:extLst>
          </p:cNvPr>
          <p:cNvSpPr/>
          <p:nvPr/>
        </p:nvSpPr>
        <p:spPr>
          <a:xfrm>
            <a:off x="566459" y="1501516"/>
            <a:ext cx="3853925" cy="634694"/>
          </a:xfrm>
          <a:prstGeom prst="roundRect">
            <a:avLst>
              <a:gd name="adj" fmla="val 5706"/>
            </a:avLst>
          </a:prstGeom>
          <a:solidFill>
            <a:srgbClr val="92D050">
              <a:lumMod val="75000"/>
              <a:alpha val="40000"/>
            </a:srgbClr>
          </a:solidFill>
          <a:ln>
            <a:noFill/>
          </a:ln>
          <a:effectLst>
            <a:outerShdw blurRad="40000" dist="23000" dir="5400000" rotWithShape="0">
              <a:srgbClr val="000000">
                <a:alpha val="35000"/>
              </a:srgbClr>
            </a:outerShdw>
          </a:effectLst>
        </p:spPr>
        <p:txBody>
          <a:bodyPr wrap="square" anchor="ctr"/>
          <a:lstStyle/>
          <a:p>
            <a:pPr marL="0" marR="0" lvl="0" indent="0" algn="ctr" defTabSz="514954" rtl="0" eaLnBrk="1" fontAlgn="auto" latinLnBrk="0" hangingPunct="1">
              <a:lnSpc>
                <a:spcPct val="100000"/>
              </a:lnSpc>
              <a:spcBef>
                <a:spcPts val="0"/>
              </a:spcBef>
              <a:spcAft>
                <a:spcPts val="0"/>
              </a:spcAft>
              <a:buClrTx/>
              <a:buSzTx/>
              <a:buFontTx/>
              <a:buNone/>
              <a:tabLst/>
              <a:defRPr/>
            </a:pPr>
            <a:endParaRPr kumimoji="0" lang="es-ES" sz="832" b="1" i="0" u="none" strike="noStrike" kern="1200" cap="none" spc="0" normalizeH="0" baseline="0" noProof="0">
              <a:ln>
                <a:noFill/>
              </a:ln>
              <a:solidFill>
                <a:srgbClr val="E7E6E6">
                  <a:lumMod val="10000"/>
                </a:srgbClr>
              </a:solidFill>
              <a:effectLst/>
              <a:uLnTx/>
              <a:uFillTx/>
              <a:latin typeface="Segoe UI" panose="020B0502040204020203" pitchFamily="34" charset="0"/>
              <a:ea typeface="+mn-ea"/>
              <a:cs typeface="Segoe UI" panose="020B0502040204020203" pitchFamily="34" charset="0"/>
            </a:endParaRPr>
          </a:p>
        </p:txBody>
      </p:sp>
      <p:sp>
        <p:nvSpPr>
          <p:cNvPr id="10" name="CuadroTexto 9">
            <a:extLst>
              <a:ext uri="{FF2B5EF4-FFF2-40B4-BE49-F238E27FC236}">
                <a16:creationId xmlns:a16="http://schemas.microsoft.com/office/drawing/2014/main" id="{72266C0A-E764-7844-84E9-44016952CD9A}"/>
              </a:ext>
            </a:extLst>
          </p:cNvPr>
          <p:cNvSpPr txBox="1"/>
          <p:nvPr/>
        </p:nvSpPr>
        <p:spPr>
          <a:xfrm>
            <a:off x="1780872" y="457102"/>
            <a:ext cx="5642680" cy="233961"/>
          </a:xfrm>
          <a:prstGeom prst="rect">
            <a:avLst/>
          </a:prstGeom>
          <a:noFill/>
        </p:spPr>
        <p:txBody>
          <a:bodyPr wrap="square" anchor="ctr">
            <a:noAutofit/>
          </a:bodyPr>
          <a:lstStyle/>
          <a:p>
            <a:pPr marL="0" marR="0" lvl="0" indent="0" algn="ctr" defTabSz="514954" rtl="0" eaLnBrk="1" fontAlgn="auto" latinLnBrk="0" hangingPunct="1">
              <a:lnSpc>
                <a:spcPct val="100000"/>
              </a:lnSpc>
              <a:spcBef>
                <a:spcPts val="0"/>
              </a:spcBef>
              <a:spcAft>
                <a:spcPts val="0"/>
              </a:spcAft>
              <a:buClrTx/>
              <a:buSzTx/>
              <a:buFontTx/>
              <a:buNone/>
              <a:tabLst/>
              <a:defRPr/>
            </a:pPr>
            <a:r>
              <a:rPr kumimoji="0" lang="es-ES" sz="999" b="1" i="0" u="none" strike="noStrike" kern="1200" cap="none" spc="0" normalizeH="0" baseline="0" noProof="0" dirty="0">
                <a:ln>
                  <a:noFill/>
                </a:ln>
                <a:solidFill>
                  <a:srgbClr val="EE8309"/>
                </a:solidFill>
                <a:effectLst/>
                <a:uLnTx/>
                <a:uFillTx/>
                <a:latin typeface="Calibri Light" panose="020F0302020204030204"/>
                <a:ea typeface="+mn-ea"/>
                <a:cs typeface="Segoe UI" panose="020B0502040204020203" pitchFamily="34" charset="0"/>
                <a:hlinkClick r:id="" action="ppaction://noaction">
                  <a:extLst>
                    <a:ext uri="{A12FA001-AC4F-418D-AE19-62706E023703}">
                      <ahyp:hlinkClr xmlns:ahyp="http://schemas.microsoft.com/office/drawing/2018/hyperlinkcolor" val="tx"/>
                    </a:ext>
                  </a:extLst>
                </a:hlinkClick>
              </a:rPr>
              <a:t>Promover el desarrollo humano sostenible con servicios públicos eficientes y de calidad para todos</a:t>
            </a:r>
            <a:endParaRPr kumimoji="0" lang="es-ES" sz="999" b="1" i="0" u="none" strike="noStrike" kern="1200" cap="none" spc="0" normalizeH="0" baseline="0" noProof="0" dirty="0">
              <a:ln>
                <a:noFill/>
              </a:ln>
              <a:solidFill>
                <a:srgbClr val="EE8309"/>
              </a:solidFill>
              <a:effectLst/>
              <a:uLnTx/>
              <a:uFillTx/>
              <a:latin typeface="Calibri Light" panose="020F0302020204030204"/>
              <a:ea typeface="+mn-ea"/>
              <a:cs typeface="Segoe UI" panose="020B0502040204020203" pitchFamily="34" charset="0"/>
            </a:endParaRPr>
          </a:p>
        </p:txBody>
      </p:sp>
      <p:sp>
        <p:nvSpPr>
          <p:cNvPr id="11" name="CuadroTexto 10">
            <a:extLst>
              <a:ext uri="{FF2B5EF4-FFF2-40B4-BE49-F238E27FC236}">
                <a16:creationId xmlns:a16="http://schemas.microsoft.com/office/drawing/2014/main" id="{D70F948D-AFC0-E440-1142-26F870910FDD}"/>
              </a:ext>
            </a:extLst>
          </p:cNvPr>
          <p:cNvSpPr txBox="1"/>
          <p:nvPr/>
        </p:nvSpPr>
        <p:spPr>
          <a:xfrm>
            <a:off x="838200" y="1549574"/>
            <a:ext cx="3559413" cy="164793"/>
          </a:xfrm>
          <a:prstGeom prst="rect">
            <a:avLst/>
          </a:prstGeom>
          <a:noFill/>
        </p:spPr>
        <p:txBody>
          <a:bodyPr wrap="square" anchor="ctr">
            <a:noAutofit/>
          </a:bodyPr>
          <a:lstStyle/>
          <a:p>
            <a:pPr marL="0" marR="0" lvl="0" indent="0" algn="ctr" defTabSz="514954" rtl="0" eaLnBrk="1" fontAlgn="auto" latinLnBrk="0" hangingPunct="1">
              <a:lnSpc>
                <a:spcPct val="100000"/>
              </a:lnSpc>
              <a:spcBef>
                <a:spcPts val="0"/>
              </a:spcBef>
              <a:spcAft>
                <a:spcPts val="0"/>
              </a:spcAft>
              <a:buClrTx/>
              <a:buSzTx/>
              <a:buFontTx/>
              <a:buNone/>
              <a:tabLst/>
              <a:defRPr/>
            </a:pPr>
            <a:r>
              <a:rPr kumimoji="0" lang="es-ES" sz="999" b="1" i="0" u="none" strike="noStrike" kern="1200" cap="none" spc="0" normalizeH="0" baseline="0" noProof="0" dirty="0">
                <a:ln>
                  <a:noFill/>
                </a:ln>
                <a:solidFill>
                  <a:srgbClr val="4EA72E">
                    <a:lumMod val="75000"/>
                  </a:srgbClr>
                </a:solidFill>
                <a:effectLst/>
                <a:uLnTx/>
                <a:uFillTx/>
                <a:latin typeface="Calibri Light" panose="020F0302020204030204"/>
                <a:ea typeface="+mn-ea"/>
                <a:cs typeface="Segoe UI" panose="020B0502040204020203" pitchFamily="34" charset="0"/>
                <a:hlinkClick r:id="" action="ppaction://noaction">
                  <a:extLst>
                    <a:ext uri="{A12FA001-AC4F-418D-AE19-62706E023703}">
                      <ahyp:hlinkClr xmlns:ahyp="http://schemas.microsoft.com/office/drawing/2018/hyperlinkcolor" val="tx"/>
                    </a:ext>
                  </a:extLst>
                </a:hlinkClick>
              </a:rPr>
              <a:t>Evolucionar la experiencia del usuario y del cliente</a:t>
            </a:r>
            <a:endParaRPr kumimoji="0" lang="es-ES" sz="999" b="1" i="0" u="none" strike="noStrike" kern="1200" cap="none" spc="0" normalizeH="0" baseline="0" noProof="0" dirty="0">
              <a:ln>
                <a:noFill/>
              </a:ln>
              <a:solidFill>
                <a:srgbClr val="4EA72E">
                  <a:lumMod val="75000"/>
                </a:srgbClr>
              </a:solidFill>
              <a:effectLst/>
              <a:uLnTx/>
              <a:uFillTx/>
              <a:latin typeface="Calibri Light" panose="020F0302020204030204"/>
              <a:ea typeface="+mn-ea"/>
              <a:cs typeface="Segoe UI" panose="020B0502040204020203" pitchFamily="34" charset="0"/>
            </a:endParaRPr>
          </a:p>
        </p:txBody>
      </p:sp>
      <p:sp>
        <p:nvSpPr>
          <p:cNvPr id="12" name="CuadroTexto 11">
            <a:hlinkClick r:id="rId3" action="ppaction://hlinksldjump"/>
            <a:extLst>
              <a:ext uri="{FF2B5EF4-FFF2-40B4-BE49-F238E27FC236}">
                <a16:creationId xmlns:a16="http://schemas.microsoft.com/office/drawing/2014/main" id="{E06E3193-86A0-4491-52F4-B7956236ECEC}"/>
              </a:ext>
            </a:extLst>
          </p:cNvPr>
          <p:cNvSpPr txBox="1"/>
          <p:nvPr/>
        </p:nvSpPr>
        <p:spPr>
          <a:xfrm>
            <a:off x="681348" y="726601"/>
            <a:ext cx="1522644" cy="282499"/>
          </a:xfrm>
          <a:prstGeom prst="roundRect">
            <a:avLst/>
          </a:prstGeom>
          <a:solidFill>
            <a:srgbClr val="FFC000"/>
          </a:solidFill>
          <a:ln>
            <a:solidFill>
              <a:srgbClr val="FFC000"/>
            </a:solidFill>
          </a:ln>
        </p:spPr>
        <p:txBody>
          <a:bodyPr wrap="square" anchor="ctr">
            <a:noAutofit/>
          </a:bodyPr>
          <a:lstStyle/>
          <a:p>
            <a:pPr marL="0" marR="0" lvl="0" indent="0" algn="ctr" defTabSz="514954" rtl="0" eaLnBrk="1" fontAlgn="auto" latinLnBrk="0" hangingPunct="1">
              <a:lnSpc>
                <a:spcPct val="100000"/>
              </a:lnSpc>
              <a:spcBef>
                <a:spcPts val="0"/>
              </a:spcBef>
              <a:spcAft>
                <a:spcPts val="0"/>
              </a:spcAft>
              <a:buClrTx/>
              <a:buSzTx/>
              <a:buFontTx/>
              <a:buNone/>
              <a:tabLst/>
              <a:defRPr/>
            </a:pPr>
            <a:r>
              <a:rPr kumimoji="0" lang="es-CO" sz="1100" b="1" i="0" u="none" strike="noStrike" kern="0" cap="none" spc="0" normalizeH="0" baseline="0" noProof="0" dirty="0">
                <a:ln>
                  <a:noFill/>
                </a:ln>
                <a:solidFill>
                  <a:srgbClr val="000000"/>
                </a:solidFill>
                <a:effectLst/>
                <a:uLnTx/>
                <a:uFillTx/>
                <a:latin typeface="Calibri Light" panose="020F0302020204030204"/>
                <a:ea typeface="+mn-ea"/>
                <a:cs typeface="+mn-cs"/>
              </a:rPr>
              <a:t>Ebitda y Margen</a:t>
            </a:r>
            <a:endParaRPr kumimoji="0" lang="es-CO" sz="1100" b="1" i="0" u="none" strike="noStrike" kern="0" cap="none" spc="0" normalizeH="0" baseline="30000" noProof="0" dirty="0">
              <a:ln>
                <a:noFill/>
              </a:ln>
              <a:solidFill>
                <a:srgbClr val="000000"/>
              </a:solidFill>
              <a:effectLst/>
              <a:uLnTx/>
              <a:uFillTx/>
              <a:latin typeface="Calibri Light" panose="020F0302020204030204"/>
              <a:ea typeface="+mn-ea"/>
              <a:cs typeface="+mn-cs"/>
            </a:endParaRPr>
          </a:p>
        </p:txBody>
      </p:sp>
      <p:sp>
        <p:nvSpPr>
          <p:cNvPr id="13" name="CuadroTexto 12">
            <a:extLst>
              <a:ext uri="{FF2B5EF4-FFF2-40B4-BE49-F238E27FC236}">
                <a16:creationId xmlns:a16="http://schemas.microsoft.com/office/drawing/2014/main" id="{971F138B-0114-A928-AD5E-1D3F298BC040}"/>
              </a:ext>
            </a:extLst>
          </p:cNvPr>
          <p:cNvSpPr txBox="1"/>
          <p:nvPr/>
        </p:nvSpPr>
        <p:spPr>
          <a:xfrm>
            <a:off x="2382949" y="1086183"/>
            <a:ext cx="1522644" cy="333199"/>
          </a:xfrm>
          <a:prstGeom prst="roundRect">
            <a:avLst/>
          </a:prstGeom>
          <a:solidFill>
            <a:srgbClr val="FFC000"/>
          </a:solidFill>
          <a:ln>
            <a:solidFill>
              <a:srgbClr val="FFC000"/>
            </a:solidFill>
          </a:ln>
        </p:spPr>
        <p:txBody>
          <a:bodyPr wrap="square" anchor="ctr">
            <a:noAutofit/>
          </a:bodyPr>
          <a:lstStyle/>
          <a:p>
            <a:pPr marL="0" marR="0" lvl="0" indent="0" algn="ctr" defTabSz="514954" rtl="0" eaLnBrk="1" fontAlgn="auto" latinLnBrk="0" hangingPunct="1">
              <a:lnSpc>
                <a:spcPct val="100000"/>
              </a:lnSpc>
              <a:spcBef>
                <a:spcPts val="0"/>
              </a:spcBef>
              <a:spcAft>
                <a:spcPts val="0"/>
              </a:spcAft>
              <a:buClrTx/>
              <a:buSzTx/>
              <a:buFontTx/>
              <a:buNone/>
              <a:tabLst/>
              <a:defRPr/>
            </a:pPr>
            <a:r>
              <a:rPr kumimoji="0" lang="es-CO" sz="1000" b="1" i="0" u="none" strike="noStrike" kern="0" cap="none" spc="0" normalizeH="0" baseline="0" noProof="0" dirty="0">
                <a:ln>
                  <a:noFill/>
                </a:ln>
                <a:solidFill>
                  <a:srgbClr val="000000"/>
                </a:solidFill>
                <a:effectLst/>
                <a:uLnTx/>
                <a:uFillTx/>
                <a:latin typeface="Calibri Light" panose="020F0302020204030204"/>
                <a:ea typeface="+mn-ea"/>
                <a:cs typeface="+mn-cs"/>
              </a:rPr>
              <a:t>RSCEO</a:t>
            </a:r>
          </a:p>
          <a:p>
            <a:pPr marL="0" marR="0" lvl="0" indent="0" algn="ctr" defTabSz="514954" rtl="0" eaLnBrk="1" fontAlgn="auto" latinLnBrk="0" hangingPunct="1">
              <a:lnSpc>
                <a:spcPct val="100000"/>
              </a:lnSpc>
              <a:spcBef>
                <a:spcPts val="0"/>
              </a:spcBef>
              <a:spcAft>
                <a:spcPts val="0"/>
              </a:spcAft>
              <a:buClrTx/>
              <a:buSzTx/>
              <a:buFontTx/>
              <a:buNone/>
              <a:tabLst/>
              <a:defRPr/>
            </a:pPr>
            <a:r>
              <a:rPr kumimoji="0" lang="es-ES" sz="800" b="1" i="0" u="none" strike="noStrike" kern="0" cap="none" spc="0" normalizeH="0" baseline="0" noProof="0" dirty="0">
                <a:ln>
                  <a:noFill/>
                </a:ln>
                <a:solidFill>
                  <a:srgbClr val="000000"/>
                </a:solidFill>
                <a:effectLst/>
                <a:uLnTx/>
                <a:uFillTx/>
                <a:latin typeface="Calibri Light" panose="020F0302020204030204"/>
                <a:ea typeface="+mn-ea"/>
                <a:cs typeface="+mn-cs"/>
              </a:rPr>
              <a:t>(</a:t>
            </a:r>
            <a:r>
              <a:rPr kumimoji="0" lang="es-ES" sz="800" b="1" i="0" u="none" strike="noStrike" kern="0" cap="none" spc="0" normalizeH="0" baseline="0" noProof="0" dirty="0" err="1">
                <a:ln>
                  <a:noFill/>
                </a:ln>
                <a:solidFill>
                  <a:srgbClr val="000000"/>
                </a:solidFill>
                <a:effectLst/>
                <a:uLnTx/>
                <a:uFillTx/>
                <a:latin typeface="Calibri Light" panose="020F0302020204030204"/>
                <a:ea typeface="+mn-ea"/>
                <a:cs typeface="+mn-cs"/>
              </a:rPr>
              <a:t>Rent</a:t>
            </a:r>
            <a:r>
              <a:rPr kumimoji="0" lang="es-ES" sz="800" b="1" i="0" u="none" strike="noStrike" kern="0" cap="none" spc="0" normalizeH="0" baseline="0" noProof="0" dirty="0">
                <a:ln>
                  <a:noFill/>
                </a:ln>
                <a:solidFill>
                  <a:srgbClr val="000000"/>
                </a:solidFill>
                <a:effectLst/>
                <a:uLnTx/>
                <a:uFillTx/>
                <a:latin typeface="Calibri Light" panose="020F0302020204030204"/>
                <a:ea typeface="+mn-ea"/>
                <a:cs typeface="+mn-cs"/>
              </a:rPr>
              <a:t>. capital trabajo operativo)</a:t>
            </a:r>
            <a:endParaRPr kumimoji="0" lang="es-CO" sz="800" b="1" i="0" u="none" strike="noStrike" kern="0" cap="none" spc="0" normalizeH="0" baseline="0" noProof="0" dirty="0">
              <a:ln>
                <a:noFill/>
              </a:ln>
              <a:solidFill>
                <a:srgbClr val="000000"/>
              </a:solidFill>
              <a:effectLst/>
              <a:uLnTx/>
              <a:uFillTx/>
              <a:latin typeface="Calibri Light" panose="020F0302020204030204"/>
              <a:ea typeface="+mn-ea"/>
              <a:cs typeface="+mn-cs"/>
            </a:endParaRPr>
          </a:p>
        </p:txBody>
      </p:sp>
      <p:sp>
        <p:nvSpPr>
          <p:cNvPr id="14" name="CuadroTexto 13">
            <a:extLst>
              <a:ext uri="{FF2B5EF4-FFF2-40B4-BE49-F238E27FC236}">
                <a16:creationId xmlns:a16="http://schemas.microsoft.com/office/drawing/2014/main" id="{CDE45167-2D6A-2F06-50AC-02F5BC178062}"/>
              </a:ext>
            </a:extLst>
          </p:cNvPr>
          <p:cNvSpPr txBox="1"/>
          <p:nvPr/>
        </p:nvSpPr>
        <p:spPr>
          <a:xfrm>
            <a:off x="681348" y="1098738"/>
            <a:ext cx="1522644" cy="325006"/>
          </a:xfrm>
          <a:prstGeom prst="roundRect">
            <a:avLst/>
          </a:prstGeom>
          <a:solidFill>
            <a:srgbClr val="FFC000"/>
          </a:solidFill>
          <a:ln>
            <a:solidFill>
              <a:srgbClr val="FFC000"/>
            </a:solidFill>
          </a:ln>
        </p:spPr>
        <p:txBody>
          <a:bodyPr wrap="square" anchor="ctr">
            <a:noAutofit/>
          </a:bodyPr>
          <a:lstStyle/>
          <a:p>
            <a:pPr marL="0" marR="0" lvl="0" indent="0" algn="ctr" defTabSz="514954" rtl="0" eaLnBrk="1" fontAlgn="auto" latinLnBrk="0" hangingPunct="1">
              <a:lnSpc>
                <a:spcPct val="100000"/>
              </a:lnSpc>
              <a:spcBef>
                <a:spcPts val="0"/>
              </a:spcBef>
              <a:spcAft>
                <a:spcPts val="0"/>
              </a:spcAft>
              <a:buClrTx/>
              <a:buSzTx/>
              <a:buFontTx/>
              <a:buNone/>
              <a:tabLst/>
              <a:defRPr/>
            </a:pPr>
            <a:r>
              <a:rPr kumimoji="0" lang="es-CO" sz="1100" b="1" i="0" u="none" strike="noStrike" kern="0" cap="none" spc="0" normalizeH="0" baseline="0" noProof="0" dirty="0">
                <a:ln>
                  <a:noFill/>
                </a:ln>
                <a:solidFill>
                  <a:srgbClr val="000000"/>
                </a:solidFill>
                <a:effectLst/>
                <a:uLnTx/>
                <a:uFillTx/>
                <a:latin typeface="Calibri Light" panose="020F0302020204030204"/>
                <a:ea typeface="+mn-ea"/>
                <a:cs typeface="+mn-cs"/>
              </a:rPr>
              <a:t>Utilidad Neta y Margen</a:t>
            </a:r>
          </a:p>
        </p:txBody>
      </p:sp>
      <p:sp>
        <p:nvSpPr>
          <p:cNvPr id="15" name="CuadroTexto 14">
            <a:extLst>
              <a:ext uri="{FF2B5EF4-FFF2-40B4-BE49-F238E27FC236}">
                <a16:creationId xmlns:a16="http://schemas.microsoft.com/office/drawing/2014/main" id="{98DE1339-95DB-7C20-2102-0DB08EE1DDAD}"/>
              </a:ext>
            </a:extLst>
          </p:cNvPr>
          <p:cNvSpPr txBox="1"/>
          <p:nvPr/>
        </p:nvSpPr>
        <p:spPr>
          <a:xfrm>
            <a:off x="4572000" y="1752264"/>
            <a:ext cx="1749389" cy="310666"/>
          </a:xfrm>
          <a:prstGeom prst="roundRect">
            <a:avLst/>
          </a:prstGeom>
          <a:solidFill>
            <a:srgbClr val="77B635"/>
          </a:solidFill>
          <a:ln>
            <a:solidFill>
              <a:srgbClr val="77B635"/>
            </a:solidFill>
          </a:ln>
        </p:spPr>
        <p:txBody>
          <a:bodyPr wrap="square" anchor="ctr">
            <a:noAutofit/>
          </a:bodyPr>
          <a:lstStyle>
            <a:defPPr>
              <a:defRPr lang="es-ES"/>
            </a:defPPr>
            <a:lvl1pPr marR="0" lvl="0" algn="ctr" fontAlgn="auto">
              <a:lnSpc>
                <a:spcPct val="100000"/>
              </a:lnSpc>
              <a:spcBef>
                <a:spcPts val="0"/>
              </a:spcBef>
              <a:spcAft>
                <a:spcPts val="0"/>
              </a:spcAft>
              <a:buClrTx/>
              <a:buSzTx/>
              <a:tabLst/>
              <a:defRPr kumimoji="0" sz="1200" i="0" u="none" strike="noStrike" kern="0" cap="none" spc="0" normalizeH="0" baseline="0">
                <a:ln>
                  <a:noFill/>
                </a:ln>
                <a:effectLst/>
                <a:uLnTx/>
                <a:uFillTx/>
                <a:latin typeface="+mj-lt"/>
              </a:defRPr>
            </a:lvl1pPr>
          </a:lstStyle>
          <a:p>
            <a:pPr marL="0" marR="0" lvl="0" indent="0" algn="ctr" defTabSz="514954" rtl="0" eaLnBrk="1" fontAlgn="auto" latinLnBrk="0" hangingPunct="1">
              <a:lnSpc>
                <a:spcPct val="100000"/>
              </a:lnSpc>
              <a:spcBef>
                <a:spcPts val="0"/>
              </a:spcBef>
              <a:spcAft>
                <a:spcPts val="0"/>
              </a:spcAft>
              <a:buClrTx/>
              <a:buSzTx/>
              <a:buFontTx/>
              <a:buNone/>
              <a:tabLst/>
              <a:defRPr/>
            </a:pPr>
            <a:r>
              <a:rPr kumimoji="0" lang="es-CO" sz="999" b="1" i="0" u="none" strike="noStrike" kern="0" cap="none" spc="0" normalizeH="0" baseline="0" noProof="0" dirty="0">
                <a:ln>
                  <a:noFill/>
                </a:ln>
                <a:solidFill>
                  <a:srgbClr val="000000"/>
                </a:solidFill>
                <a:effectLst/>
                <a:uLnTx/>
                <a:uFillTx/>
                <a:latin typeface="Calibri Light" panose="020F0302020204030204"/>
                <a:ea typeface="+mn-ea"/>
                <a:cs typeface="+mn-cs"/>
              </a:rPr>
              <a:t>Clientes y usuarios SSPP</a:t>
            </a:r>
          </a:p>
        </p:txBody>
      </p:sp>
      <p:sp>
        <p:nvSpPr>
          <p:cNvPr id="16" name="CuadroTexto 15">
            <a:extLst>
              <a:ext uri="{FF2B5EF4-FFF2-40B4-BE49-F238E27FC236}">
                <a16:creationId xmlns:a16="http://schemas.microsoft.com/office/drawing/2014/main" id="{34421038-0EC5-3796-C97E-0ED03DA67D61}"/>
              </a:ext>
            </a:extLst>
          </p:cNvPr>
          <p:cNvSpPr txBox="1"/>
          <p:nvPr/>
        </p:nvSpPr>
        <p:spPr>
          <a:xfrm>
            <a:off x="5987561" y="1077456"/>
            <a:ext cx="1708639" cy="302141"/>
          </a:xfrm>
          <a:prstGeom prst="roundRect">
            <a:avLst/>
          </a:prstGeom>
          <a:solidFill>
            <a:srgbClr val="FFC000"/>
          </a:solidFill>
          <a:ln>
            <a:solidFill>
              <a:srgbClr val="FFC000"/>
            </a:solidFill>
          </a:ln>
        </p:spPr>
        <p:txBody>
          <a:bodyPr wrap="square" anchor="ctr">
            <a:noAutofit/>
          </a:bodyPr>
          <a:lstStyle>
            <a:defPPr>
              <a:defRPr lang="es-CO"/>
            </a:defPPr>
            <a:lvl1pPr marR="0" lvl="0" indent="0" algn="ctr" fontAlgn="auto">
              <a:lnSpc>
                <a:spcPct val="100000"/>
              </a:lnSpc>
              <a:spcBef>
                <a:spcPts val="0"/>
              </a:spcBef>
              <a:spcAft>
                <a:spcPts val="0"/>
              </a:spcAft>
              <a:buClrTx/>
              <a:buSzTx/>
              <a:buFontTx/>
              <a:buNone/>
              <a:tabLst/>
              <a:defRPr kumimoji="0" sz="1200" b="0" i="0" u="none" strike="noStrike" kern="0" cap="none" spc="0" normalizeH="0" baseline="0">
                <a:ln>
                  <a:noFill/>
                </a:ln>
                <a:solidFill>
                  <a:srgbClr val="000000"/>
                </a:solidFill>
                <a:effectLst/>
                <a:uLnTx/>
                <a:uFillTx/>
                <a:latin typeface="Calibri Light" panose="020F0302020204030204"/>
              </a:defRPr>
            </a:lvl1pPr>
          </a:lstStyle>
          <a:p>
            <a:pPr marL="0" marR="0" lvl="0" indent="0" algn="ctr" defTabSz="514954" rtl="0" eaLnBrk="1" fontAlgn="auto" latinLnBrk="0" hangingPunct="1">
              <a:lnSpc>
                <a:spcPct val="100000"/>
              </a:lnSpc>
              <a:spcBef>
                <a:spcPts val="0"/>
              </a:spcBef>
              <a:spcAft>
                <a:spcPts val="0"/>
              </a:spcAft>
              <a:buClrTx/>
              <a:buSzTx/>
              <a:buFontTx/>
              <a:buNone/>
              <a:tabLst/>
              <a:defRPr/>
            </a:pPr>
            <a:r>
              <a:rPr kumimoji="0" lang="es-CO" sz="1100" b="1" i="0" u="none" strike="noStrike" kern="0" cap="none" spc="0" normalizeH="0" baseline="0" noProof="0" dirty="0">
                <a:ln>
                  <a:noFill/>
                </a:ln>
                <a:solidFill>
                  <a:srgbClr val="000000"/>
                </a:solidFill>
                <a:effectLst/>
                <a:uLnTx/>
                <a:uFillTx/>
                <a:latin typeface="Calibri Light" panose="020F0302020204030204"/>
                <a:ea typeface="+mn-ea"/>
                <a:cs typeface="+mn-cs"/>
              </a:rPr>
              <a:t>Liquidez</a:t>
            </a:r>
          </a:p>
        </p:txBody>
      </p:sp>
      <p:sp>
        <p:nvSpPr>
          <p:cNvPr id="17" name="CuadroTexto 16">
            <a:extLst>
              <a:ext uri="{FF2B5EF4-FFF2-40B4-BE49-F238E27FC236}">
                <a16:creationId xmlns:a16="http://schemas.microsoft.com/office/drawing/2014/main" id="{700B3F6D-E748-CA4F-E5CE-CB9A6792883E}"/>
              </a:ext>
            </a:extLst>
          </p:cNvPr>
          <p:cNvSpPr txBox="1"/>
          <p:nvPr/>
        </p:nvSpPr>
        <p:spPr>
          <a:xfrm>
            <a:off x="5973928" y="702146"/>
            <a:ext cx="1708639" cy="296843"/>
          </a:xfrm>
          <a:prstGeom prst="roundRect">
            <a:avLst/>
          </a:prstGeom>
          <a:solidFill>
            <a:srgbClr val="FFC000"/>
          </a:solidFill>
          <a:ln>
            <a:solidFill>
              <a:srgbClr val="FFC000"/>
            </a:solidFill>
          </a:ln>
        </p:spPr>
        <p:txBody>
          <a:bodyPr wrap="square" anchor="ctr">
            <a:noAutofit/>
          </a:bodyPr>
          <a:lstStyle>
            <a:defPPr>
              <a:defRPr lang="es-ES"/>
            </a:defPPr>
            <a:lvl1pPr marR="0" lvl="0" indent="0" algn="ctr" fontAlgn="auto">
              <a:lnSpc>
                <a:spcPct val="100000"/>
              </a:lnSpc>
              <a:spcBef>
                <a:spcPts val="0"/>
              </a:spcBef>
              <a:spcAft>
                <a:spcPts val="0"/>
              </a:spcAft>
              <a:buClrTx/>
              <a:buSzTx/>
              <a:buFontTx/>
              <a:buNone/>
              <a:tabLst/>
              <a:defRPr kumimoji="0" sz="1200" b="0" i="0" u="none" strike="noStrike" kern="0" cap="none" spc="0" normalizeH="0" baseline="0">
                <a:ln>
                  <a:noFill/>
                </a:ln>
                <a:solidFill>
                  <a:srgbClr val="000000"/>
                </a:solidFill>
                <a:effectLst/>
                <a:uLnTx/>
                <a:uFillTx/>
                <a:latin typeface="Calibri Light" panose="020F0302020204030204"/>
              </a:defRPr>
            </a:lvl1pPr>
          </a:lstStyle>
          <a:p>
            <a:pPr marL="0" marR="0" lvl="0" indent="0" algn="ctr" defTabSz="514954" rtl="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000000"/>
                </a:solidFill>
                <a:effectLst/>
                <a:uLnTx/>
                <a:uFillTx/>
                <a:latin typeface="Calibri Light" panose="020F0302020204030204"/>
                <a:ea typeface="+mn-ea"/>
                <a:cs typeface="+mn-cs"/>
              </a:rPr>
              <a:t>Cobertura universal sostenible</a:t>
            </a:r>
          </a:p>
        </p:txBody>
      </p:sp>
      <p:sp>
        <p:nvSpPr>
          <p:cNvPr id="18" name="CuadroTexto 17">
            <a:extLst>
              <a:ext uri="{FF2B5EF4-FFF2-40B4-BE49-F238E27FC236}">
                <a16:creationId xmlns:a16="http://schemas.microsoft.com/office/drawing/2014/main" id="{33D0AF08-E4D6-2B58-03CE-5290BDCB84BE}"/>
              </a:ext>
            </a:extLst>
          </p:cNvPr>
          <p:cNvSpPr txBox="1"/>
          <p:nvPr/>
        </p:nvSpPr>
        <p:spPr>
          <a:xfrm>
            <a:off x="2362200" y="716490"/>
            <a:ext cx="1522644" cy="282499"/>
          </a:xfrm>
          <a:prstGeom prst="roundRect">
            <a:avLst/>
          </a:prstGeom>
          <a:solidFill>
            <a:srgbClr val="FFC000"/>
          </a:solidFill>
          <a:ln>
            <a:solidFill>
              <a:srgbClr val="FFC000"/>
            </a:solidFill>
          </a:ln>
        </p:spPr>
        <p:txBody>
          <a:bodyPr wrap="square" anchor="ctr">
            <a:noAutofit/>
          </a:bodyPr>
          <a:lstStyle>
            <a:defPPr>
              <a:defRPr lang="es-CO"/>
            </a:defPPr>
            <a:lvl1pPr marR="0" lvl="0" indent="0" algn="ctr" fontAlgn="auto">
              <a:lnSpc>
                <a:spcPct val="100000"/>
              </a:lnSpc>
              <a:spcBef>
                <a:spcPts val="0"/>
              </a:spcBef>
              <a:spcAft>
                <a:spcPts val="0"/>
              </a:spcAft>
              <a:buClrTx/>
              <a:buSzTx/>
              <a:buFontTx/>
              <a:buNone/>
              <a:tabLst/>
              <a:defRPr kumimoji="0" sz="1200" b="0" i="0" u="none" strike="noStrike" kern="0" cap="none" spc="0" normalizeH="0" baseline="0">
                <a:ln>
                  <a:noFill/>
                </a:ln>
                <a:solidFill>
                  <a:srgbClr val="000000"/>
                </a:solidFill>
                <a:effectLst/>
                <a:uLnTx/>
                <a:uFillTx/>
                <a:latin typeface="Calibri Light" panose="020F0302020204030204"/>
              </a:defRPr>
            </a:lvl1pPr>
          </a:lstStyle>
          <a:p>
            <a:pPr marL="0" marR="0" lvl="0" indent="0" algn="ctr" defTabSz="514954" rtl="0" eaLnBrk="1" fontAlgn="auto" latinLnBrk="0" hangingPunct="1">
              <a:lnSpc>
                <a:spcPct val="100000"/>
              </a:lnSpc>
              <a:spcBef>
                <a:spcPts val="0"/>
              </a:spcBef>
              <a:spcAft>
                <a:spcPts val="0"/>
              </a:spcAft>
              <a:buClrTx/>
              <a:buSzTx/>
              <a:buFontTx/>
              <a:buNone/>
              <a:tabLst/>
              <a:defRPr/>
            </a:pPr>
            <a:r>
              <a:rPr kumimoji="0" lang="es-CO" sz="1100" b="1" i="0" u="none" strike="noStrike" kern="0" cap="none" spc="0" normalizeH="0" baseline="0" noProof="0" dirty="0" err="1">
                <a:ln>
                  <a:noFill/>
                </a:ln>
                <a:solidFill>
                  <a:srgbClr val="000000"/>
                </a:solidFill>
                <a:effectLst/>
                <a:uLnTx/>
                <a:uFillTx/>
                <a:latin typeface="Calibri Light" panose="020F0302020204030204"/>
                <a:ea typeface="+mn-ea"/>
                <a:cs typeface="+mn-cs"/>
              </a:rPr>
              <a:t>Renppe</a:t>
            </a:r>
            <a:endParaRPr kumimoji="0" lang="es-CO" sz="1100" b="1" i="0" u="none" strike="noStrike" kern="0" cap="none" spc="0" normalizeH="0" baseline="0" noProof="0" dirty="0">
              <a:ln>
                <a:noFill/>
              </a:ln>
              <a:solidFill>
                <a:srgbClr val="000000"/>
              </a:solidFill>
              <a:effectLst/>
              <a:uLnTx/>
              <a:uFillTx/>
              <a:latin typeface="Calibri Light" panose="020F0302020204030204"/>
              <a:ea typeface="+mn-ea"/>
              <a:cs typeface="+mn-cs"/>
            </a:endParaRPr>
          </a:p>
          <a:p>
            <a:pPr marL="0" marR="0" lvl="0" indent="0" algn="ctr" defTabSz="514954" rtl="0" eaLnBrk="1" fontAlgn="auto" latinLnBrk="0" hangingPunct="1">
              <a:lnSpc>
                <a:spcPct val="100000"/>
              </a:lnSpc>
              <a:spcBef>
                <a:spcPts val="0"/>
              </a:spcBef>
              <a:spcAft>
                <a:spcPts val="0"/>
              </a:spcAft>
              <a:buClrTx/>
              <a:buSzTx/>
              <a:buFontTx/>
              <a:buNone/>
              <a:tabLst/>
              <a:defRPr/>
            </a:pPr>
            <a:r>
              <a:rPr kumimoji="0" lang="es-CO" sz="1000" b="1" i="0" u="none" strike="noStrike" kern="0" cap="none" spc="0" normalizeH="0" baseline="0" noProof="0" dirty="0">
                <a:ln>
                  <a:noFill/>
                </a:ln>
                <a:solidFill>
                  <a:srgbClr val="000000"/>
                </a:solidFill>
                <a:effectLst/>
                <a:uLnTx/>
                <a:uFillTx/>
                <a:latin typeface="Calibri Light" panose="020F0302020204030204"/>
                <a:ea typeface="+mn-ea"/>
                <a:cs typeface="+mn-cs"/>
              </a:rPr>
              <a:t>(</a:t>
            </a:r>
            <a:r>
              <a:rPr kumimoji="0" lang="es-CO" sz="800" b="1" i="0" u="none" strike="noStrike" kern="0" cap="none" spc="0" normalizeH="0" baseline="0" noProof="0" dirty="0" err="1">
                <a:ln>
                  <a:noFill/>
                </a:ln>
                <a:solidFill>
                  <a:srgbClr val="000000"/>
                </a:solidFill>
                <a:effectLst/>
                <a:uLnTx/>
                <a:uFillTx/>
                <a:latin typeface="Calibri Light" panose="020F0302020204030204"/>
                <a:ea typeface="+mn-ea"/>
                <a:cs typeface="+mn-cs"/>
              </a:rPr>
              <a:t>Rent</a:t>
            </a:r>
            <a:r>
              <a:rPr kumimoji="0" lang="es-CO" sz="800" b="1" i="0" u="none" strike="noStrike" kern="0" cap="none" spc="0" normalizeH="0" baseline="0" noProof="0" dirty="0">
                <a:ln>
                  <a:noFill/>
                </a:ln>
                <a:solidFill>
                  <a:srgbClr val="000000"/>
                </a:solidFill>
                <a:effectLst/>
                <a:uLnTx/>
                <a:uFillTx/>
                <a:latin typeface="Calibri Light" panose="020F0302020204030204"/>
                <a:ea typeface="+mn-ea"/>
                <a:cs typeface="+mn-cs"/>
              </a:rPr>
              <a:t>. </a:t>
            </a:r>
            <a:r>
              <a:rPr kumimoji="0" lang="es-CO" sz="800" b="1" i="0" u="none" strike="noStrike" kern="0" cap="none" spc="0" normalizeH="0" baseline="0" noProof="0" dirty="0" err="1">
                <a:ln>
                  <a:noFill/>
                </a:ln>
                <a:solidFill>
                  <a:srgbClr val="000000"/>
                </a:solidFill>
                <a:effectLst/>
                <a:uLnTx/>
                <a:uFillTx/>
                <a:latin typeface="Calibri Light" panose="020F0302020204030204"/>
                <a:ea typeface="+mn-ea"/>
                <a:cs typeface="+mn-cs"/>
              </a:rPr>
              <a:t>Prop.plantas</a:t>
            </a:r>
            <a:r>
              <a:rPr kumimoji="0" lang="es-CO" sz="800" b="1" i="0" u="none" strike="noStrike" kern="0" cap="none" spc="0" normalizeH="0" baseline="0" noProof="0" dirty="0">
                <a:ln>
                  <a:noFill/>
                </a:ln>
                <a:solidFill>
                  <a:srgbClr val="000000"/>
                </a:solidFill>
                <a:effectLst/>
                <a:uLnTx/>
                <a:uFillTx/>
                <a:latin typeface="Calibri Light" panose="020F0302020204030204"/>
                <a:ea typeface="+mn-ea"/>
                <a:cs typeface="+mn-cs"/>
              </a:rPr>
              <a:t> y equipos</a:t>
            </a:r>
            <a:r>
              <a:rPr kumimoji="0" lang="es-CO" sz="1000" b="1" i="0" u="none" strike="noStrike" kern="0" cap="none" spc="0" normalizeH="0" baseline="0" noProof="0" dirty="0">
                <a:ln>
                  <a:noFill/>
                </a:ln>
                <a:solidFill>
                  <a:srgbClr val="000000"/>
                </a:solidFill>
                <a:effectLst/>
                <a:uLnTx/>
                <a:uFillTx/>
                <a:latin typeface="Calibri Light" panose="020F0302020204030204"/>
                <a:ea typeface="+mn-ea"/>
                <a:cs typeface="+mn-cs"/>
              </a:rPr>
              <a:t>)</a:t>
            </a:r>
          </a:p>
        </p:txBody>
      </p:sp>
      <p:sp>
        <p:nvSpPr>
          <p:cNvPr id="19" name="CuadroTexto 18">
            <a:extLst>
              <a:ext uri="{FF2B5EF4-FFF2-40B4-BE49-F238E27FC236}">
                <a16:creationId xmlns:a16="http://schemas.microsoft.com/office/drawing/2014/main" id="{307CF242-8D9C-D538-2888-4E83A357673B}"/>
              </a:ext>
            </a:extLst>
          </p:cNvPr>
          <p:cNvSpPr txBox="1"/>
          <p:nvPr/>
        </p:nvSpPr>
        <p:spPr>
          <a:xfrm>
            <a:off x="5938028" y="2839267"/>
            <a:ext cx="1139977" cy="241869"/>
          </a:xfrm>
          <a:prstGeom prst="roundRect">
            <a:avLst/>
          </a:prstGeom>
          <a:solidFill>
            <a:srgbClr val="FF921D"/>
          </a:solidFill>
          <a:ln>
            <a:solidFill>
              <a:srgbClr val="FF921D"/>
            </a:solidFill>
          </a:ln>
        </p:spPr>
        <p:txBody>
          <a:bodyPr wrap="square" lIns="0" tIns="0" rIns="0" bIns="0" anchor="ctr">
            <a:noAutofit/>
          </a:bodyPr>
          <a:lstStyle>
            <a:defPPr>
              <a:defRPr lang="es-ES"/>
            </a:defPPr>
            <a:lvl1pPr marR="0" lvl="0" indent="0" algn="ctr" fontAlgn="auto">
              <a:lnSpc>
                <a:spcPct val="100000"/>
              </a:lnSpc>
              <a:spcBef>
                <a:spcPts val="0"/>
              </a:spcBef>
              <a:spcAft>
                <a:spcPts val="0"/>
              </a:spcAft>
              <a:buClrTx/>
              <a:buSzTx/>
              <a:buFontTx/>
              <a:buNone/>
              <a:tabLst/>
              <a:defRPr kumimoji="0" sz="1100" b="0" i="0" u="none" strike="noStrike" kern="0" cap="none" spc="0" normalizeH="0" baseline="0">
                <a:ln>
                  <a:noFill/>
                </a:ln>
                <a:solidFill>
                  <a:srgbClr val="000000"/>
                </a:solidFill>
                <a:effectLst/>
                <a:uLnTx/>
                <a:uFillTx/>
                <a:latin typeface="Calibri Light" panose="020F0302020204030204"/>
              </a:defRPr>
            </a:lvl1pPr>
          </a:lstStyle>
          <a:p>
            <a:pPr marL="0" marR="0" lvl="0" indent="0" algn="ctr" defTabSz="514954" rtl="0" eaLnBrk="1" fontAlgn="auto" latinLnBrk="0" hangingPunct="1">
              <a:lnSpc>
                <a:spcPct val="100000"/>
              </a:lnSpc>
              <a:spcBef>
                <a:spcPts val="0"/>
              </a:spcBef>
              <a:spcAft>
                <a:spcPts val="0"/>
              </a:spcAft>
              <a:buClrTx/>
              <a:buSzTx/>
              <a:buFontTx/>
              <a:buNone/>
              <a:tabLst/>
              <a:defRPr/>
            </a:pPr>
            <a:r>
              <a:rPr kumimoji="0" lang="es-CO" sz="832" b="1" i="0" u="none" strike="noStrike" kern="0" cap="none" spc="0" normalizeH="0" baseline="0" noProof="0" dirty="0">
                <a:ln>
                  <a:noFill/>
                </a:ln>
                <a:solidFill>
                  <a:srgbClr val="000000"/>
                </a:solidFill>
                <a:effectLst/>
                <a:uLnTx/>
                <a:uFillTx/>
                <a:latin typeface="Calibri Light" panose="020F0302020204030204"/>
                <a:ea typeface="+mn-ea"/>
                <a:cs typeface="+mn-cs"/>
              </a:rPr>
              <a:t>Protección hídrica</a:t>
            </a:r>
          </a:p>
        </p:txBody>
      </p:sp>
      <p:sp>
        <p:nvSpPr>
          <p:cNvPr id="20" name="34 Pentágono">
            <a:hlinkClick r:id="" action="ppaction://noaction"/>
            <a:extLst>
              <a:ext uri="{FF2B5EF4-FFF2-40B4-BE49-F238E27FC236}">
                <a16:creationId xmlns:a16="http://schemas.microsoft.com/office/drawing/2014/main" id="{844DADE7-E4FD-A8FD-50BC-5E452022FE3D}"/>
              </a:ext>
            </a:extLst>
          </p:cNvPr>
          <p:cNvSpPr/>
          <p:nvPr/>
        </p:nvSpPr>
        <p:spPr>
          <a:xfrm rot="16200000">
            <a:off x="-317252" y="755404"/>
            <a:ext cx="1162369" cy="375462"/>
          </a:xfrm>
          <a:prstGeom prst="homePlate">
            <a:avLst>
              <a:gd name="adj" fmla="val 17677"/>
            </a:avLst>
          </a:prstGeom>
          <a:solidFill>
            <a:srgbClr val="FFC000"/>
          </a:solidFill>
          <a:ln>
            <a:noFill/>
          </a:ln>
          <a:effectLst/>
          <a:scene3d>
            <a:camera prst="orthographicFront">
              <a:rot lat="0" lon="0" rev="0"/>
            </a:camera>
            <a:lightRig rig="threePt" dir="t">
              <a:rot lat="0" lon="0" rev="1200000"/>
            </a:lightRig>
          </a:scene3d>
          <a:sp3d>
            <a:bevelT w="63500" h="25400"/>
          </a:sp3d>
        </p:spPr>
        <p:txBody>
          <a:bodyPr lIns="0" tIns="20276" rIns="0" bIns="20276" anchor="ctr"/>
          <a:lstStyle/>
          <a:p>
            <a:pPr marL="0" marR="0" lvl="0" indent="0" algn="ctr" defTabSz="514954" rtl="0" eaLnBrk="1" fontAlgn="auto" latinLnBrk="0" hangingPunct="1">
              <a:lnSpc>
                <a:spcPct val="100000"/>
              </a:lnSpc>
              <a:spcBef>
                <a:spcPts val="0"/>
              </a:spcBef>
              <a:spcAft>
                <a:spcPts val="0"/>
              </a:spcAft>
              <a:buClrTx/>
              <a:buSzTx/>
              <a:buFontTx/>
              <a:buNone/>
              <a:tabLst/>
              <a:defRPr/>
            </a:pPr>
            <a:r>
              <a:rPr kumimoji="0" lang="es-ES" sz="999" b="1" i="0" u="none" strike="noStrike" kern="1200" cap="none" spc="0" normalizeH="0" baseline="0" noProof="0" dirty="0">
                <a:ln>
                  <a:noFill/>
                </a:ln>
                <a:solidFill>
                  <a:srgbClr val="E7E6E6">
                    <a:lumMod val="10000"/>
                  </a:srgbClr>
                </a:solidFill>
                <a:effectLst/>
                <a:uLnTx/>
                <a:uFillTx/>
                <a:latin typeface="Segoe UI" panose="020B0502040204020203" pitchFamily="34" charset="0"/>
                <a:ea typeface="+mn-ea"/>
                <a:cs typeface="Segoe UI" panose="020B0502040204020203" pitchFamily="34" charset="0"/>
              </a:rPr>
              <a:t>Generación de Valor</a:t>
            </a:r>
            <a:endParaRPr kumimoji="0" lang="es-CO" sz="999" b="1" i="0" u="none" strike="noStrike" kern="1200" cap="none" spc="0" normalizeH="0" baseline="0" noProof="0" dirty="0">
              <a:ln>
                <a:noFill/>
              </a:ln>
              <a:solidFill>
                <a:srgbClr val="E7E6E6">
                  <a:lumMod val="10000"/>
                </a:srgbClr>
              </a:solidFill>
              <a:effectLst/>
              <a:uLnTx/>
              <a:uFillTx/>
              <a:latin typeface="Segoe UI" panose="020B0502040204020203" pitchFamily="34" charset="0"/>
              <a:ea typeface="+mn-ea"/>
              <a:cs typeface="Segoe UI" panose="020B0502040204020203" pitchFamily="34" charset="0"/>
            </a:endParaRPr>
          </a:p>
        </p:txBody>
      </p:sp>
      <p:sp>
        <p:nvSpPr>
          <p:cNvPr id="21" name="35 Pentágono">
            <a:hlinkClick r:id="" action="ppaction://noaction"/>
            <a:extLst>
              <a:ext uri="{FF2B5EF4-FFF2-40B4-BE49-F238E27FC236}">
                <a16:creationId xmlns:a16="http://schemas.microsoft.com/office/drawing/2014/main" id="{CF8A2DE0-D10E-3135-D7F1-89A88D103D1C}"/>
              </a:ext>
            </a:extLst>
          </p:cNvPr>
          <p:cNvSpPr/>
          <p:nvPr/>
        </p:nvSpPr>
        <p:spPr>
          <a:xfrm rot="16200000">
            <a:off x="-91995" y="1626182"/>
            <a:ext cx="711854" cy="375462"/>
          </a:xfrm>
          <a:prstGeom prst="homePlate">
            <a:avLst>
              <a:gd name="adj" fmla="val 17677"/>
            </a:avLst>
          </a:prstGeom>
          <a:solidFill>
            <a:srgbClr val="92D050">
              <a:lumMod val="75000"/>
            </a:srgbClr>
          </a:solidFill>
          <a:ln>
            <a:noFill/>
          </a:ln>
          <a:effectLst/>
          <a:scene3d>
            <a:camera prst="orthographicFront">
              <a:rot lat="0" lon="0" rev="0"/>
            </a:camera>
            <a:lightRig rig="threePt" dir="t">
              <a:rot lat="0" lon="0" rev="1200000"/>
            </a:lightRig>
          </a:scene3d>
          <a:sp3d>
            <a:bevelT w="63500" h="25400"/>
          </a:sp3d>
        </p:spPr>
        <p:txBody>
          <a:bodyPr lIns="0" tIns="20276" rIns="0" bIns="20276" anchor="ctr"/>
          <a:lstStyle/>
          <a:p>
            <a:pPr marL="0" marR="0" lvl="0" indent="0" algn="ctr" defTabSz="514954" rtl="0" eaLnBrk="1" fontAlgn="auto" latinLnBrk="0" hangingPunct="1">
              <a:lnSpc>
                <a:spcPct val="100000"/>
              </a:lnSpc>
              <a:spcBef>
                <a:spcPts val="0"/>
              </a:spcBef>
              <a:spcAft>
                <a:spcPts val="0"/>
              </a:spcAft>
              <a:buClrTx/>
              <a:buSzTx/>
              <a:buFontTx/>
              <a:buNone/>
              <a:tabLst/>
              <a:defRPr/>
            </a:pPr>
            <a:r>
              <a:rPr kumimoji="0" lang="es-ES" sz="999" b="1" i="0" u="none" strike="noStrike" kern="1200" cap="none" spc="0" normalizeH="0" baseline="0" noProof="0" dirty="0">
                <a:ln>
                  <a:noFill/>
                </a:ln>
                <a:solidFill>
                  <a:srgbClr val="E7E6E6">
                    <a:lumMod val="10000"/>
                  </a:srgbClr>
                </a:solidFill>
                <a:effectLst/>
                <a:uLnTx/>
                <a:uFillTx/>
                <a:latin typeface="Segoe UI" panose="020B0502040204020203" pitchFamily="34" charset="0"/>
                <a:ea typeface="+mn-ea"/>
                <a:cs typeface="Segoe UI" panose="020B0502040204020203" pitchFamily="34" charset="0"/>
              </a:rPr>
              <a:t>Clientes y Mercados</a:t>
            </a:r>
            <a:endParaRPr kumimoji="0" lang="es-CO" sz="999" b="1" i="0" u="none" strike="noStrike" kern="1200" cap="none" spc="0" normalizeH="0" baseline="0" noProof="0" dirty="0">
              <a:ln>
                <a:noFill/>
              </a:ln>
              <a:solidFill>
                <a:srgbClr val="E7E6E6">
                  <a:lumMod val="10000"/>
                </a:srgbClr>
              </a:solidFill>
              <a:effectLst/>
              <a:uLnTx/>
              <a:uFillTx/>
              <a:latin typeface="Segoe UI" panose="020B0502040204020203" pitchFamily="34" charset="0"/>
              <a:ea typeface="+mn-ea"/>
              <a:cs typeface="Segoe UI" panose="020B0502040204020203" pitchFamily="34" charset="0"/>
            </a:endParaRPr>
          </a:p>
        </p:txBody>
      </p:sp>
      <p:sp>
        <p:nvSpPr>
          <p:cNvPr id="22" name="33 Pentágono">
            <a:hlinkClick r:id="" action="ppaction://noaction"/>
            <a:extLst>
              <a:ext uri="{FF2B5EF4-FFF2-40B4-BE49-F238E27FC236}">
                <a16:creationId xmlns:a16="http://schemas.microsoft.com/office/drawing/2014/main" id="{DA69149D-C662-566D-9CE7-436DF2B1DB5F}"/>
              </a:ext>
            </a:extLst>
          </p:cNvPr>
          <p:cNvSpPr/>
          <p:nvPr/>
        </p:nvSpPr>
        <p:spPr>
          <a:xfrm rot="16200000">
            <a:off x="-388411" y="2576971"/>
            <a:ext cx="1304687" cy="375463"/>
          </a:xfrm>
          <a:prstGeom prst="homePlate">
            <a:avLst>
              <a:gd name="adj" fmla="val 17677"/>
            </a:avLst>
          </a:prstGeom>
          <a:solidFill>
            <a:srgbClr val="F18917"/>
          </a:solidFill>
          <a:ln>
            <a:noFill/>
          </a:ln>
          <a:effectLst/>
          <a:scene3d>
            <a:camera prst="orthographicFront">
              <a:rot lat="0" lon="0" rev="0"/>
            </a:camera>
            <a:lightRig rig="threePt" dir="t">
              <a:rot lat="0" lon="0" rev="1200000"/>
            </a:lightRig>
          </a:scene3d>
          <a:sp3d>
            <a:bevelT w="63500" h="25400"/>
          </a:sp3d>
        </p:spPr>
        <p:txBody>
          <a:bodyPr lIns="0" tIns="20276" rIns="0" bIns="20276" anchor="ctr"/>
          <a:lstStyle/>
          <a:p>
            <a:pPr marL="0" marR="0" lvl="0" indent="0" algn="ctr" defTabSz="514954" rtl="0" eaLnBrk="1" fontAlgn="auto" latinLnBrk="0" hangingPunct="1">
              <a:lnSpc>
                <a:spcPct val="100000"/>
              </a:lnSpc>
              <a:spcBef>
                <a:spcPts val="0"/>
              </a:spcBef>
              <a:spcAft>
                <a:spcPts val="0"/>
              </a:spcAft>
              <a:buClrTx/>
              <a:buSzTx/>
              <a:buFontTx/>
              <a:buNone/>
              <a:tabLst/>
              <a:defRPr/>
            </a:pPr>
            <a:r>
              <a:rPr kumimoji="0" lang="es-CO" sz="999" b="1" i="0" u="none" strike="noStrike" kern="1200" cap="none" spc="0" normalizeH="0" baseline="0" noProof="0" dirty="0">
                <a:ln>
                  <a:noFill/>
                </a:ln>
                <a:solidFill>
                  <a:srgbClr val="E7E6E6">
                    <a:lumMod val="10000"/>
                  </a:srgbClr>
                </a:solidFill>
                <a:effectLst/>
                <a:uLnTx/>
                <a:uFillTx/>
                <a:latin typeface="Segoe UI" panose="020B0502040204020203" pitchFamily="34" charset="0"/>
                <a:ea typeface="Times New Roman" panose="02020603050405020304" pitchFamily="18" charset="0"/>
                <a:cs typeface="Segoe UI" panose="020B0502040204020203" pitchFamily="34" charset="0"/>
              </a:rPr>
              <a:t>Operaciones</a:t>
            </a:r>
          </a:p>
        </p:txBody>
      </p:sp>
      <p:sp>
        <p:nvSpPr>
          <p:cNvPr id="23" name="32 Pentágono">
            <a:hlinkClick r:id="" action="ppaction://noaction"/>
            <a:extLst>
              <a:ext uri="{FF2B5EF4-FFF2-40B4-BE49-F238E27FC236}">
                <a16:creationId xmlns:a16="http://schemas.microsoft.com/office/drawing/2014/main" id="{5F5802DA-E219-AD83-DE3B-3C4529C5284C}"/>
              </a:ext>
            </a:extLst>
          </p:cNvPr>
          <p:cNvSpPr/>
          <p:nvPr/>
        </p:nvSpPr>
        <p:spPr>
          <a:xfrm rot="16200000">
            <a:off x="-560284" y="3984902"/>
            <a:ext cx="1658500" cy="375462"/>
          </a:xfrm>
          <a:prstGeom prst="homePlate">
            <a:avLst>
              <a:gd name="adj" fmla="val 17677"/>
            </a:avLst>
          </a:prstGeom>
          <a:solidFill>
            <a:srgbClr val="00B0F0"/>
          </a:solidFill>
          <a:ln>
            <a:noFill/>
          </a:ln>
          <a:effectLst/>
          <a:scene3d>
            <a:camera prst="orthographicFront">
              <a:rot lat="0" lon="0" rev="0"/>
            </a:camera>
            <a:lightRig rig="threePt" dir="t">
              <a:rot lat="0" lon="0" rev="1200000"/>
            </a:lightRig>
          </a:scene3d>
          <a:sp3d>
            <a:bevelT w="63500" h="25400"/>
          </a:sp3d>
        </p:spPr>
        <p:txBody>
          <a:bodyPr lIns="0" tIns="20276" rIns="0" bIns="20276" anchor="ctr"/>
          <a:lstStyle/>
          <a:p>
            <a:pPr marL="0" marR="0" lvl="0" indent="0" algn="ctr" defTabSz="514954" rtl="0" eaLnBrk="1" fontAlgn="auto" latinLnBrk="0" hangingPunct="1">
              <a:lnSpc>
                <a:spcPct val="100000"/>
              </a:lnSpc>
              <a:spcBef>
                <a:spcPts val="0"/>
              </a:spcBef>
              <a:spcAft>
                <a:spcPts val="0"/>
              </a:spcAft>
              <a:buClrTx/>
              <a:buSzTx/>
              <a:buFontTx/>
              <a:buNone/>
              <a:tabLst/>
              <a:defRPr/>
            </a:pPr>
            <a:r>
              <a:rPr kumimoji="0" lang="es-CO" sz="999" b="1" i="0" u="none" strike="noStrike" kern="1200" cap="none" spc="0" normalizeH="0" baseline="0" noProof="0" dirty="0">
                <a:ln>
                  <a:noFill/>
                </a:ln>
                <a:solidFill>
                  <a:srgbClr val="E7E6E6">
                    <a:lumMod val="10000"/>
                  </a:srgbClr>
                </a:solidFill>
                <a:effectLst/>
                <a:uLnTx/>
                <a:uFillTx/>
                <a:latin typeface="Segoe UI" panose="020B0502040204020203" pitchFamily="34" charset="0"/>
                <a:ea typeface="Times New Roman" panose="02020603050405020304" pitchFamily="18" charset="0"/>
                <a:cs typeface="Segoe UI" panose="020B0502040204020203" pitchFamily="34" charset="0"/>
              </a:rPr>
              <a:t>Aprendizaje </a:t>
            </a:r>
          </a:p>
          <a:p>
            <a:pPr marL="0" marR="0" lvl="0" indent="0" algn="ctr" defTabSz="514954" rtl="0" eaLnBrk="1" fontAlgn="auto" latinLnBrk="0" hangingPunct="1">
              <a:lnSpc>
                <a:spcPct val="100000"/>
              </a:lnSpc>
              <a:spcBef>
                <a:spcPts val="0"/>
              </a:spcBef>
              <a:spcAft>
                <a:spcPts val="0"/>
              </a:spcAft>
              <a:buClrTx/>
              <a:buSzTx/>
              <a:buFontTx/>
              <a:buNone/>
              <a:tabLst/>
              <a:defRPr/>
            </a:pPr>
            <a:r>
              <a:rPr kumimoji="0" lang="es-CO" sz="999" b="1" i="0" u="none" strike="noStrike" kern="1200" cap="none" spc="0" normalizeH="0" baseline="0" noProof="0" dirty="0">
                <a:ln>
                  <a:noFill/>
                </a:ln>
                <a:solidFill>
                  <a:srgbClr val="E7E6E6">
                    <a:lumMod val="10000"/>
                  </a:srgbClr>
                </a:solidFill>
                <a:effectLst/>
                <a:uLnTx/>
                <a:uFillTx/>
                <a:latin typeface="Segoe UI" panose="020B0502040204020203" pitchFamily="34" charset="0"/>
                <a:ea typeface="Times New Roman" panose="02020603050405020304" pitchFamily="18" charset="0"/>
                <a:cs typeface="Segoe UI" panose="020B0502040204020203" pitchFamily="34" charset="0"/>
              </a:rPr>
              <a:t>Y desarrollo</a:t>
            </a:r>
          </a:p>
        </p:txBody>
      </p:sp>
      <p:sp>
        <p:nvSpPr>
          <p:cNvPr id="24" name="Rectángulo: esquinas redondeadas 23">
            <a:extLst>
              <a:ext uri="{FF2B5EF4-FFF2-40B4-BE49-F238E27FC236}">
                <a16:creationId xmlns:a16="http://schemas.microsoft.com/office/drawing/2014/main" id="{3B3BB9CC-FA0E-5C6C-D7D4-2571AEF21FCA}"/>
              </a:ext>
            </a:extLst>
          </p:cNvPr>
          <p:cNvSpPr/>
          <p:nvPr/>
        </p:nvSpPr>
        <p:spPr>
          <a:xfrm>
            <a:off x="6324600" y="3417045"/>
            <a:ext cx="2362199" cy="1669306"/>
          </a:xfrm>
          <a:prstGeom prst="roundRect">
            <a:avLst>
              <a:gd name="adj" fmla="val 8904"/>
            </a:avLst>
          </a:prstGeom>
          <a:solidFill>
            <a:srgbClr val="05BCFE">
              <a:alpha val="40000"/>
            </a:srgbClr>
          </a:solidFill>
          <a:ln>
            <a:noFill/>
          </a:ln>
          <a:effectLst>
            <a:outerShdw blurRad="40000" dist="23000" dir="5400000" rotWithShape="0">
              <a:srgbClr val="000000">
                <a:alpha val="35000"/>
              </a:srgbClr>
            </a:outerShdw>
          </a:effectLst>
        </p:spPr>
        <p:txBody>
          <a:bodyPr wrap="square" anchor="ctr"/>
          <a:lstStyle/>
          <a:p>
            <a:pPr marL="0" marR="0" lvl="0" indent="0" algn="ctr" defTabSz="514954" rtl="0" eaLnBrk="1" fontAlgn="auto" latinLnBrk="0" hangingPunct="1">
              <a:lnSpc>
                <a:spcPct val="100000"/>
              </a:lnSpc>
              <a:spcBef>
                <a:spcPts val="0"/>
              </a:spcBef>
              <a:spcAft>
                <a:spcPts val="0"/>
              </a:spcAft>
              <a:buClrTx/>
              <a:buSzTx/>
              <a:buFontTx/>
              <a:buNone/>
              <a:tabLst/>
              <a:defRPr/>
            </a:pPr>
            <a:endParaRPr kumimoji="0" lang="es-CO" sz="999" b="1" i="0" u="none" strike="noStrike" kern="1200" cap="none" spc="0" normalizeH="0" baseline="0" noProof="0">
              <a:ln>
                <a:noFill/>
              </a:ln>
              <a:solidFill>
                <a:srgbClr val="000000">
                  <a:lumMod val="75000"/>
                  <a:lumOff val="25000"/>
                </a:srgbClr>
              </a:solidFill>
              <a:effectLst/>
              <a:uLnTx/>
              <a:uFillTx/>
              <a:latin typeface="Arial Rounded MT Bold" panose="020F0704030504030204" pitchFamily="34" charset="77"/>
              <a:ea typeface="+mn-ea"/>
              <a:cs typeface="+mn-cs"/>
            </a:endParaRPr>
          </a:p>
        </p:txBody>
      </p:sp>
      <p:sp>
        <p:nvSpPr>
          <p:cNvPr id="25" name="CuadroTexto 24">
            <a:extLst>
              <a:ext uri="{FF2B5EF4-FFF2-40B4-BE49-F238E27FC236}">
                <a16:creationId xmlns:a16="http://schemas.microsoft.com/office/drawing/2014/main" id="{E154CDDF-3608-73C1-A5F9-D6758263ADC3}"/>
              </a:ext>
            </a:extLst>
          </p:cNvPr>
          <p:cNvSpPr txBox="1"/>
          <p:nvPr/>
        </p:nvSpPr>
        <p:spPr>
          <a:xfrm>
            <a:off x="6172767" y="3501971"/>
            <a:ext cx="2390922" cy="199872"/>
          </a:xfrm>
          <a:prstGeom prst="rect">
            <a:avLst/>
          </a:prstGeom>
          <a:noFill/>
        </p:spPr>
        <p:txBody>
          <a:bodyPr wrap="square" lIns="0" tIns="0" rIns="0" bIns="0" anchor="ctr">
            <a:noAutofit/>
          </a:bodyPr>
          <a:lstStyle>
            <a:defPPr>
              <a:defRPr lang="es-E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accent4">
                    <a:lumMod val="75000"/>
                  </a:schemeClr>
                </a:solidFill>
                <a:effectLst/>
                <a:uLnTx/>
                <a:uFillTx/>
                <a:latin typeface="Calibri Light" panose="020F0302020204030204"/>
                <a:cs typeface="Segoe UI" panose="020B0502040204020203" pitchFamily="34" charset="0"/>
              </a:defRPr>
            </a:lvl1pPr>
          </a:lstStyle>
          <a:p>
            <a:pPr marL="0" marR="0" lvl="0" indent="0" algn="ctr" defTabSz="514954" rtl="0" eaLnBrk="1" fontAlgn="auto" latinLnBrk="0" hangingPunct="1">
              <a:lnSpc>
                <a:spcPct val="100000"/>
              </a:lnSpc>
              <a:spcBef>
                <a:spcPts val="0"/>
              </a:spcBef>
              <a:spcAft>
                <a:spcPts val="0"/>
              </a:spcAft>
              <a:buClrTx/>
              <a:buSzTx/>
              <a:buFontTx/>
              <a:buNone/>
              <a:tabLst/>
              <a:defRPr/>
            </a:pPr>
            <a:r>
              <a:rPr kumimoji="0" lang="es-ES" sz="999" b="1" i="0" u="none" strike="noStrike" kern="0" cap="none" spc="0" normalizeH="0" baseline="0" noProof="0" dirty="0">
                <a:ln>
                  <a:noFill/>
                </a:ln>
                <a:solidFill>
                  <a:srgbClr val="0070C0"/>
                </a:solidFill>
                <a:effectLst/>
                <a:uLnTx/>
                <a:uFillTx/>
                <a:latin typeface="Calibri Light" panose="020F0302020204030204"/>
                <a:ea typeface="+mn-ea"/>
                <a:cs typeface="Segoe UI" panose="020B0502040204020203" pitchFamily="34" charset="0"/>
                <a:hlinkClick r:id="" action="ppaction://noaction">
                  <a:extLst>
                    <a:ext uri="{A12FA001-AC4F-418D-AE19-62706E023703}">
                      <ahyp:hlinkClr xmlns:ahyp="http://schemas.microsoft.com/office/drawing/2018/hyperlinkcolor" val="tx"/>
                    </a:ext>
                  </a:extLst>
                </a:hlinkClick>
              </a:rPr>
              <a:t>Dar solidez al gobierno corporativo</a:t>
            </a:r>
            <a:endParaRPr kumimoji="0" lang="es-ES" sz="999" b="1" i="0" u="none" strike="noStrike" kern="0" cap="none" spc="0" normalizeH="0" baseline="0" noProof="0" dirty="0">
              <a:ln>
                <a:noFill/>
              </a:ln>
              <a:solidFill>
                <a:srgbClr val="0070C0"/>
              </a:solidFill>
              <a:effectLst/>
              <a:uLnTx/>
              <a:uFillTx/>
              <a:latin typeface="Calibri Light" panose="020F0302020204030204"/>
              <a:ea typeface="+mn-ea"/>
              <a:cs typeface="Segoe UI" panose="020B0502040204020203" pitchFamily="34" charset="0"/>
            </a:endParaRPr>
          </a:p>
        </p:txBody>
      </p:sp>
      <p:sp>
        <p:nvSpPr>
          <p:cNvPr id="26" name="CuadroTexto 25">
            <a:extLst>
              <a:ext uri="{FF2B5EF4-FFF2-40B4-BE49-F238E27FC236}">
                <a16:creationId xmlns:a16="http://schemas.microsoft.com/office/drawing/2014/main" id="{27A8858C-5D6C-140A-322D-446D2D8BA3AD}"/>
              </a:ext>
            </a:extLst>
          </p:cNvPr>
          <p:cNvSpPr txBox="1"/>
          <p:nvPr/>
        </p:nvSpPr>
        <p:spPr>
          <a:xfrm>
            <a:off x="653434" y="3795179"/>
            <a:ext cx="2007707" cy="282443"/>
          </a:xfrm>
          <a:prstGeom prst="roundRect">
            <a:avLst/>
          </a:prstGeom>
          <a:solidFill>
            <a:srgbClr val="05BCFE"/>
          </a:solidFill>
          <a:ln>
            <a:solidFill>
              <a:srgbClr val="05BCFE"/>
            </a:solidFill>
          </a:ln>
          <a:effectLst>
            <a:outerShdw blurRad="40000" dist="23000" dir="5400000" rotWithShape="0">
              <a:srgbClr val="000000">
                <a:alpha val="35000"/>
              </a:srgbClr>
            </a:outerShdw>
          </a:effectLst>
        </p:spPr>
        <p:txBody>
          <a:bodyPr wrap="square" lIns="20276" tIns="20276" rIns="20276" bIns="20276" anchor="ctr"/>
          <a:lstStyle>
            <a:defPPr>
              <a:defRPr lang="es-ES"/>
            </a:defPPr>
            <a:lvl1pPr marR="0" lvl="0" indent="0" algn="ctr" fontAlgn="auto">
              <a:lnSpc>
                <a:spcPct val="100000"/>
              </a:lnSpc>
              <a:spcBef>
                <a:spcPts val="0"/>
              </a:spcBef>
              <a:spcAft>
                <a:spcPts val="0"/>
              </a:spcAft>
              <a:buClrTx/>
              <a:buSzTx/>
              <a:buFontTx/>
              <a:buNone/>
              <a:tabLst/>
              <a:defRPr kumimoji="0" sz="1300" b="1" i="0" u="none" strike="noStrike" cap="none" spc="0" normalizeH="0" baseline="0">
                <a:ln>
                  <a:noFill/>
                </a:ln>
                <a:solidFill>
                  <a:srgbClr val="E7E6E6">
                    <a:lumMod val="10000"/>
                  </a:srgbClr>
                </a:solidFill>
                <a:effectLst/>
                <a:uLnTx/>
                <a:uFillTx/>
                <a:latin typeface="Segoe UI" panose="020B0502040204020203" pitchFamily="34" charset="0"/>
                <a:cs typeface="Segoe UI" panose="020B0502040204020203" pitchFamily="34" charset="0"/>
              </a:defRPr>
            </a:lvl1pPr>
          </a:lstStyle>
          <a:p>
            <a:pPr marL="0" marR="0" lvl="0" indent="0" algn="ctr" defTabSz="514954" rtl="0" eaLnBrk="1" fontAlgn="auto" latinLnBrk="0" hangingPunct="1">
              <a:lnSpc>
                <a:spcPct val="100000"/>
              </a:lnSpc>
              <a:spcBef>
                <a:spcPts val="0"/>
              </a:spcBef>
              <a:spcAft>
                <a:spcPts val="0"/>
              </a:spcAft>
              <a:buClrTx/>
              <a:buSzTx/>
              <a:buFontTx/>
              <a:buNone/>
              <a:tabLst/>
              <a:defRPr/>
            </a:pPr>
            <a:r>
              <a:rPr kumimoji="0" lang="es-CO" sz="999" b="1" i="0" u="none" strike="noStrike" kern="1200" cap="none" spc="0" normalizeH="0" baseline="0" noProof="0" dirty="0">
                <a:ln>
                  <a:noFill/>
                </a:ln>
                <a:solidFill>
                  <a:srgbClr val="E7E6E6">
                    <a:lumMod val="10000"/>
                  </a:srgbClr>
                </a:solidFill>
                <a:effectLst/>
                <a:uLnTx/>
                <a:uFillTx/>
                <a:latin typeface="Calibri Light" panose="020F0302020204030204"/>
                <a:ea typeface="+mn-ea"/>
                <a:cs typeface="Segoe UI" panose="020B0502040204020203" pitchFamily="34" charset="0"/>
              </a:rPr>
              <a:t>M</a:t>
            </a:r>
            <a:r>
              <a:rPr kumimoji="0" lang="es-CO" sz="999" b="1" i="0" u="none" strike="noStrike" kern="1200" cap="none" spc="0" normalizeH="0" baseline="0" noProof="0" dirty="0" err="1">
                <a:ln>
                  <a:noFill/>
                </a:ln>
                <a:solidFill>
                  <a:srgbClr val="E7E6E6">
                    <a:lumMod val="10000"/>
                  </a:srgbClr>
                </a:solidFill>
                <a:effectLst/>
                <a:uLnTx/>
                <a:uFillTx/>
                <a:latin typeface="Calibri Light" panose="020F0302020204030204"/>
                <a:ea typeface="+mn-ea"/>
                <a:cs typeface="Segoe UI" panose="020B0502040204020203" pitchFamily="34" charset="0"/>
              </a:rPr>
              <a:t>adurez</a:t>
            </a:r>
            <a:r>
              <a:rPr kumimoji="0" lang="es-CO" sz="999" b="1" i="0" u="none" strike="noStrike" kern="1200" cap="none" spc="0" normalizeH="0" baseline="0" noProof="0" dirty="0">
                <a:ln>
                  <a:noFill/>
                </a:ln>
                <a:solidFill>
                  <a:srgbClr val="E7E6E6">
                    <a:lumMod val="10000"/>
                  </a:srgbClr>
                </a:solidFill>
                <a:effectLst/>
                <a:uLnTx/>
                <a:uFillTx/>
                <a:latin typeface="Calibri Light" panose="020F0302020204030204"/>
                <a:ea typeface="+mn-ea"/>
                <a:cs typeface="Segoe UI" panose="020B0502040204020203" pitchFamily="34" charset="0"/>
              </a:rPr>
              <a:t> sistema de capacidades</a:t>
            </a:r>
          </a:p>
        </p:txBody>
      </p:sp>
      <p:sp>
        <p:nvSpPr>
          <p:cNvPr id="27" name="CuadroTexto 26">
            <a:extLst>
              <a:ext uri="{FF2B5EF4-FFF2-40B4-BE49-F238E27FC236}">
                <a16:creationId xmlns:a16="http://schemas.microsoft.com/office/drawing/2014/main" id="{4B82E4F2-F30B-FC03-0A10-BA97E615F328}"/>
              </a:ext>
            </a:extLst>
          </p:cNvPr>
          <p:cNvSpPr txBox="1"/>
          <p:nvPr/>
        </p:nvSpPr>
        <p:spPr>
          <a:xfrm>
            <a:off x="4635434" y="1503774"/>
            <a:ext cx="3746565" cy="290049"/>
          </a:xfrm>
          <a:prstGeom prst="rect">
            <a:avLst/>
          </a:prstGeom>
          <a:noFill/>
        </p:spPr>
        <p:txBody>
          <a:bodyPr wrap="square" anchor="ctr">
            <a:noAutofit/>
          </a:bodyPr>
          <a:lstStyle>
            <a:defPPr>
              <a:defRPr lang="es-E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accent1">
                    <a:lumMod val="60000"/>
                    <a:lumOff val="40000"/>
                  </a:schemeClr>
                </a:solidFill>
                <a:effectLst/>
                <a:uLnTx/>
                <a:uFillTx/>
                <a:latin typeface="+mj-lt"/>
                <a:cs typeface="Segoe UI" panose="020B0502040204020203" pitchFamily="34" charset="0"/>
              </a:defRPr>
            </a:lvl1pPr>
          </a:lstStyle>
          <a:p>
            <a:pPr marL="0" marR="0" lvl="0" indent="0" algn="ctr" defTabSz="514954" rtl="0" eaLnBrk="1" fontAlgn="auto" latinLnBrk="0" hangingPunct="1">
              <a:lnSpc>
                <a:spcPct val="100000"/>
              </a:lnSpc>
              <a:spcBef>
                <a:spcPts val="0"/>
              </a:spcBef>
              <a:spcAft>
                <a:spcPts val="0"/>
              </a:spcAft>
              <a:buClrTx/>
              <a:buSzTx/>
              <a:buFontTx/>
              <a:buNone/>
              <a:tabLst/>
              <a:defRPr/>
            </a:pPr>
            <a:r>
              <a:rPr kumimoji="0" lang="es-ES" sz="999" b="1" i="0" u="none" strike="noStrike" kern="1200" cap="none" spc="0" normalizeH="0" baseline="0" noProof="0" dirty="0">
                <a:ln>
                  <a:noFill/>
                </a:ln>
                <a:solidFill>
                  <a:srgbClr val="4EA72E">
                    <a:lumMod val="75000"/>
                  </a:srgbClr>
                </a:solidFill>
                <a:effectLst/>
                <a:uLnTx/>
                <a:uFillTx/>
                <a:latin typeface="Calibri Light" panose="020F0302020204030204"/>
                <a:ea typeface="+mn-ea"/>
                <a:cs typeface="Segoe UI" panose="020B0502040204020203" pitchFamily="34" charset="0"/>
                <a:hlinkClick r:id="" action="ppaction://noaction">
                  <a:extLst>
                    <a:ext uri="{A12FA001-AC4F-418D-AE19-62706E023703}">
                      <ahyp:hlinkClr xmlns:ahyp="http://schemas.microsoft.com/office/drawing/2018/hyperlinkcolor" val="tx"/>
                    </a:ext>
                  </a:extLst>
                </a:hlinkClick>
              </a:rPr>
              <a:t>Crecer sosteniblemente en usuarios, clientes y mercados</a:t>
            </a:r>
            <a:endParaRPr kumimoji="0" lang="es-ES" sz="999" b="1" i="0" u="none" strike="noStrike" kern="1200" cap="none" spc="0" normalizeH="0" baseline="0" noProof="0" dirty="0">
              <a:ln>
                <a:noFill/>
              </a:ln>
              <a:solidFill>
                <a:srgbClr val="4EA72E">
                  <a:lumMod val="75000"/>
                </a:srgbClr>
              </a:solidFill>
              <a:effectLst/>
              <a:uLnTx/>
              <a:uFillTx/>
              <a:latin typeface="Calibri Light" panose="020F0302020204030204"/>
              <a:ea typeface="+mn-ea"/>
              <a:cs typeface="Segoe UI" panose="020B0502040204020203" pitchFamily="34" charset="0"/>
            </a:endParaRPr>
          </a:p>
        </p:txBody>
      </p:sp>
      <p:sp>
        <p:nvSpPr>
          <p:cNvPr id="28" name="CuadroTexto 27">
            <a:extLst>
              <a:ext uri="{FF2B5EF4-FFF2-40B4-BE49-F238E27FC236}">
                <a16:creationId xmlns:a16="http://schemas.microsoft.com/office/drawing/2014/main" id="{63578E94-5145-6DA5-B4AA-49911C16C515}"/>
              </a:ext>
            </a:extLst>
          </p:cNvPr>
          <p:cNvSpPr txBox="1"/>
          <p:nvPr/>
        </p:nvSpPr>
        <p:spPr>
          <a:xfrm>
            <a:off x="5973928" y="2169840"/>
            <a:ext cx="2589761" cy="399853"/>
          </a:xfrm>
          <a:prstGeom prst="rect">
            <a:avLst/>
          </a:prstGeom>
          <a:noFill/>
        </p:spPr>
        <p:txBody>
          <a:bodyPr wrap="square">
            <a:spAutoFit/>
          </a:bodyPr>
          <a:lstStyle/>
          <a:p>
            <a:pPr marL="0" marR="0" lvl="0" indent="0" algn="ctr" defTabSz="514954" rtl="0" eaLnBrk="1" fontAlgn="auto" latinLnBrk="0" hangingPunct="1">
              <a:lnSpc>
                <a:spcPct val="100000"/>
              </a:lnSpc>
              <a:spcBef>
                <a:spcPts val="0"/>
              </a:spcBef>
              <a:spcAft>
                <a:spcPts val="0"/>
              </a:spcAft>
              <a:buClrTx/>
              <a:buSzTx/>
              <a:buFontTx/>
              <a:buNone/>
              <a:tabLst/>
              <a:defRPr/>
            </a:pPr>
            <a:r>
              <a:rPr kumimoji="0" lang="es-ES" sz="999" b="1" i="0" u="none" strike="noStrike" kern="1200" cap="none" spc="0" normalizeH="0" baseline="0" noProof="0" dirty="0">
                <a:ln>
                  <a:noFill/>
                </a:ln>
                <a:solidFill>
                  <a:srgbClr val="E97132">
                    <a:lumMod val="75000"/>
                  </a:srgbClr>
                </a:solidFill>
                <a:effectLst/>
                <a:uLnTx/>
                <a:uFillTx/>
                <a:latin typeface="Calibri Light" panose="020F0302020204030204"/>
                <a:ea typeface="+mn-ea"/>
                <a:cs typeface="Segoe UI" panose="020B0502040204020203" pitchFamily="34" charset="0"/>
                <a:hlinkClick r:id="" action="ppaction://noaction">
                  <a:extLst>
                    <a:ext uri="{A12FA001-AC4F-418D-AE19-62706E023703}">
                      <ahyp:hlinkClr xmlns:ahyp="http://schemas.microsoft.com/office/drawing/2018/hyperlinkcolor" val="tx"/>
                    </a:ext>
                  </a:extLst>
                </a:hlinkClick>
              </a:rPr>
              <a:t>Fortalecer las operaciones con criterios de sostenibilidad</a:t>
            </a:r>
            <a:endParaRPr kumimoji="0" lang="es-ES" sz="999" b="1" i="0" u="none" strike="noStrike" kern="1200" cap="none" spc="0" normalizeH="0" baseline="0" noProof="0" dirty="0">
              <a:ln>
                <a:noFill/>
              </a:ln>
              <a:solidFill>
                <a:srgbClr val="E97132">
                  <a:lumMod val="75000"/>
                </a:srgbClr>
              </a:solidFill>
              <a:effectLst/>
              <a:uLnTx/>
              <a:uFillTx/>
              <a:latin typeface="Calibri Light" panose="020F0302020204030204"/>
              <a:ea typeface="+mn-ea"/>
              <a:cs typeface="Segoe UI" panose="020B0502040204020203" pitchFamily="34" charset="0"/>
            </a:endParaRPr>
          </a:p>
        </p:txBody>
      </p:sp>
      <p:sp>
        <p:nvSpPr>
          <p:cNvPr id="29" name="CuadroTexto 28">
            <a:extLst>
              <a:ext uri="{FF2B5EF4-FFF2-40B4-BE49-F238E27FC236}">
                <a16:creationId xmlns:a16="http://schemas.microsoft.com/office/drawing/2014/main" id="{42FC2264-B0D9-4F32-CDED-91C84104BDB1}"/>
              </a:ext>
            </a:extLst>
          </p:cNvPr>
          <p:cNvSpPr txBox="1"/>
          <p:nvPr/>
        </p:nvSpPr>
        <p:spPr>
          <a:xfrm>
            <a:off x="5938028" y="2550449"/>
            <a:ext cx="1139977" cy="227477"/>
          </a:xfrm>
          <a:prstGeom prst="roundRect">
            <a:avLst>
              <a:gd name="adj" fmla="val 10019"/>
            </a:avLst>
          </a:prstGeom>
          <a:solidFill>
            <a:srgbClr val="FF921D"/>
          </a:solidFill>
          <a:ln>
            <a:solidFill>
              <a:srgbClr val="FF921D"/>
            </a:solidFill>
          </a:ln>
        </p:spPr>
        <p:txBody>
          <a:bodyPr wrap="square" lIns="0" tIns="0" rIns="0" bIns="0" anchor="ctr">
            <a:noAutofit/>
          </a:bodyPr>
          <a:lstStyle>
            <a:defPPr>
              <a:defRPr lang="es-CO"/>
            </a:defPPr>
            <a:lvl1pPr marR="0" lvl="0" indent="0" algn="ctr" fontAlgn="auto">
              <a:lnSpc>
                <a:spcPct val="100000"/>
              </a:lnSpc>
              <a:spcBef>
                <a:spcPts val="0"/>
              </a:spcBef>
              <a:spcAft>
                <a:spcPts val="0"/>
              </a:spcAft>
              <a:buClrTx/>
              <a:buSzTx/>
              <a:buFontTx/>
              <a:buNone/>
              <a:tabLst/>
              <a:defRPr kumimoji="0" sz="1100" b="0" i="0" u="none" strike="noStrike" kern="0" cap="none" spc="0" normalizeH="0" baseline="0">
                <a:ln>
                  <a:noFill/>
                </a:ln>
                <a:solidFill>
                  <a:srgbClr val="000000"/>
                </a:solidFill>
                <a:effectLst/>
                <a:uLnTx/>
                <a:uFillTx/>
                <a:latin typeface="Calibri Light" panose="020F0302020204030204"/>
              </a:defRPr>
            </a:lvl1pPr>
          </a:lstStyle>
          <a:p>
            <a:pPr marL="0" marR="0" lvl="0" indent="0" algn="ctr" defTabSz="514954" rtl="0" eaLnBrk="1" fontAlgn="auto" latinLnBrk="0" hangingPunct="1">
              <a:lnSpc>
                <a:spcPct val="100000"/>
              </a:lnSpc>
              <a:spcBef>
                <a:spcPts val="0"/>
              </a:spcBef>
              <a:spcAft>
                <a:spcPts val="0"/>
              </a:spcAft>
              <a:buClrTx/>
              <a:buSzTx/>
              <a:buFontTx/>
              <a:buNone/>
              <a:tabLst/>
              <a:defRPr/>
            </a:pPr>
            <a:r>
              <a:rPr kumimoji="0" lang="es-CO" sz="749" b="1" i="0" u="none" strike="noStrike" kern="0" cap="none" spc="0" normalizeH="0" baseline="0" noProof="0" dirty="0">
                <a:ln>
                  <a:noFill/>
                </a:ln>
                <a:solidFill>
                  <a:srgbClr val="000000"/>
                </a:solidFill>
                <a:effectLst/>
                <a:uLnTx/>
                <a:uFillTx/>
                <a:latin typeface="Calibri Light" panose="020F0302020204030204"/>
                <a:ea typeface="+mn-ea"/>
                <a:cs typeface="+mn-cs"/>
              </a:rPr>
              <a:t>Carbono neutralidad</a:t>
            </a:r>
          </a:p>
        </p:txBody>
      </p:sp>
      <p:sp>
        <p:nvSpPr>
          <p:cNvPr id="30" name="CuadroTexto 29">
            <a:extLst>
              <a:ext uri="{FF2B5EF4-FFF2-40B4-BE49-F238E27FC236}">
                <a16:creationId xmlns:a16="http://schemas.microsoft.com/office/drawing/2014/main" id="{274CB4E2-57E1-1CDD-388E-95B8F54D8AF9}"/>
              </a:ext>
            </a:extLst>
          </p:cNvPr>
          <p:cNvSpPr txBox="1"/>
          <p:nvPr/>
        </p:nvSpPr>
        <p:spPr>
          <a:xfrm>
            <a:off x="1295400" y="1816800"/>
            <a:ext cx="2737555" cy="232358"/>
          </a:xfrm>
          <a:prstGeom prst="roundRect">
            <a:avLst/>
          </a:prstGeom>
          <a:solidFill>
            <a:srgbClr val="77B635"/>
          </a:solidFill>
          <a:ln>
            <a:solidFill>
              <a:srgbClr val="77B635"/>
            </a:solidFill>
          </a:ln>
        </p:spPr>
        <p:txBody>
          <a:bodyPr wrap="square" anchor="ctr">
            <a:noAutofit/>
          </a:bodyPr>
          <a:lstStyle>
            <a:defPPr>
              <a:defRPr lang="es-CO"/>
            </a:defPPr>
            <a:lvl1pPr marR="0" lvl="0" indent="0" algn="ctr" fontAlgn="auto">
              <a:lnSpc>
                <a:spcPct val="100000"/>
              </a:lnSpc>
              <a:spcBef>
                <a:spcPts val="0"/>
              </a:spcBef>
              <a:spcAft>
                <a:spcPts val="0"/>
              </a:spcAft>
              <a:buClrTx/>
              <a:buSzTx/>
              <a:buFontTx/>
              <a:buNone/>
              <a:tabLst/>
              <a:defRPr kumimoji="0" sz="1200" b="0" i="0" u="none" strike="noStrike" kern="0" cap="none" spc="0" normalizeH="0" baseline="0">
                <a:ln>
                  <a:noFill/>
                </a:ln>
                <a:solidFill>
                  <a:srgbClr val="000000"/>
                </a:solidFill>
                <a:effectLst/>
                <a:uLnTx/>
                <a:uFillTx/>
                <a:latin typeface="Calibri Light" panose="020F0302020204030204"/>
              </a:defRPr>
            </a:lvl1pPr>
          </a:lstStyle>
          <a:p>
            <a:pPr marL="0" marR="0" lvl="0" indent="0" algn="ctr" defTabSz="514954" rtl="0" eaLnBrk="1" fontAlgn="auto" latinLnBrk="0" hangingPunct="1">
              <a:lnSpc>
                <a:spcPct val="100000"/>
              </a:lnSpc>
              <a:spcBef>
                <a:spcPts val="0"/>
              </a:spcBef>
              <a:spcAft>
                <a:spcPts val="0"/>
              </a:spcAft>
              <a:buClrTx/>
              <a:buSzTx/>
              <a:buFontTx/>
              <a:buNone/>
              <a:tabLst/>
              <a:defRPr/>
            </a:pPr>
            <a:r>
              <a:rPr kumimoji="0" lang="es-CO" sz="999" b="1" i="0" u="none" strike="noStrike" kern="0" cap="none" spc="0" normalizeH="0" baseline="0" noProof="0" dirty="0">
                <a:ln>
                  <a:noFill/>
                </a:ln>
                <a:solidFill>
                  <a:srgbClr val="000000"/>
                </a:solidFill>
                <a:effectLst/>
                <a:uLnTx/>
                <a:uFillTx/>
                <a:latin typeface="Calibri Light" panose="020F0302020204030204"/>
                <a:ea typeface="+mn-ea"/>
                <a:cs typeface="+mn-cs"/>
              </a:rPr>
              <a:t>CX </a:t>
            </a:r>
            <a:r>
              <a:rPr kumimoji="0" lang="es-CO" sz="999" b="1" i="0" u="none" strike="noStrike" kern="0" cap="none" spc="0" normalizeH="0" baseline="0" noProof="0" dirty="0" err="1">
                <a:ln>
                  <a:noFill/>
                </a:ln>
                <a:solidFill>
                  <a:srgbClr val="000000"/>
                </a:solidFill>
                <a:effectLst/>
                <a:uLnTx/>
                <a:uFillTx/>
                <a:latin typeface="Calibri Light" panose="020F0302020204030204"/>
                <a:ea typeface="+mn-ea"/>
                <a:cs typeface="+mn-cs"/>
              </a:rPr>
              <a:t>Forces</a:t>
            </a:r>
            <a:r>
              <a:rPr kumimoji="0" lang="es-CO" sz="999" b="1" i="0" u="none" strike="noStrike" kern="0" cap="none" spc="0" normalizeH="0" baseline="0" noProof="0" dirty="0">
                <a:ln>
                  <a:noFill/>
                </a:ln>
                <a:solidFill>
                  <a:srgbClr val="000000"/>
                </a:solidFill>
                <a:effectLst/>
                <a:uLnTx/>
                <a:uFillTx/>
                <a:latin typeface="Calibri Light" panose="020F0302020204030204"/>
                <a:ea typeface="+mn-ea"/>
                <a:cs typeface="+mn-cs"/>
              </a:rPr>
              <a:t> (Experiencia Emocional)</a:t>
            </a:r>
          </a:p>
        </p:txBody>
      </p:sp>
      <p:sp>
        <p:nvSpPr>
          <p:cNvPr id="31" name="Rectángulo: esquinas redondeadas 30">
            <a:extLst>
              <a:ext uri="{FF2B5EF4-FFF2-40B4-BE49-F238E27FC236}">
                <a16:creationId xmlns:a16="http://schemas.microsoft.com/office/drawing/2014/main" id="{67FD4D7B-BBFB-F0AA-671B-92D1D5C54429}"/>
              </a:ext>
            </a:extLst>
          </p:cNvPr>
          <p:cNvSpPr/>
          <p:nvPr/>
        </p:nvSpPr>
        <p:spPr>
          <a:xfrm>
            <a:off x="2956888" y="3417045"/>
            <a:ext cx="3238683" cy="521881"/>
          </a:xfrm>
          <a:prstGeom prst="roundRect">
            <a:avLst>
              <a:gd name="adj" fmla="val 8904"/>
            </a:avLst>
          </a:prstGeom>
          <a:solidFill>
            <a:srgbClr val="05BCFE">
              <a:alpha val="40000"/>
            </a:srgbClr>
          </a:solidFill>
          <a:ln>
            <a:noFill/>
          </a:ln>
          <a:effectLst>
            <a:outerShdw blurRad="40000" dist="23000" dir="5400000" rotWithShape="0">
              <a:srgbClr val="000000">
                <a:alpha val="35000"/>
              </a:srgbClr>
            </a:outerShdw>
          </a:effectLst>
        </p:spPr>
        <p:txBody>
          <a:bodyPr wrap="square" anchor="ctr"/>
          <a:lstStyle/>
          <a:p>
            <a:pPr marL="0" marR="0" lvl="0" indent="0" algn="ctr" defTabSz="514954" rtl="0" eaLnBrk="1" fontAlgn="auto" latinLnBrk="0" hangingPunct="1">
              <a:lnSpc>
                <a:spcPct val="100000"/>
              </a:lnSpc>
              <a:spcBef>
                <a:spcPts val="0"/>
              </a:spcBef>
              <a:spcAft>
                <a:spcPts val="0"/>
              </a:spcAft>
              <a:buClrTx/>
              <a:buSzTx/>
              <a:buFontTx/>
              <a:buNone/>
              <a:tabLst/>
              <a:defRPr/>
            </a:pPr>
            <a:endParaRPr kumimoji="0" lang="es-CO" sz="999" b="1" i="0" u="none" strike="noStrike" kern="1200" cap="none" spc="0" normalizeH="0" baseline="0" noProof="0">
              <a:ln>
                <a:noFill/>
              </a:ln>
              <a:solidFill>
                <a:srgbClr val="000000">
                  <a:lumMod val="75000"/>
                  <a:lumOff val="25000"/>
                </a:srgbClr>
              </a:solidFill>
              <a:effectLst/>
              <a:uLnTx/>
              <a:uFillTx/>
              <a:latin typeface="Arial Rounded MT Bold" panose="020F0704030504030204" pitchFamily="34" charset="77"/>
              <a:ea typeface="+mn-ea"/>
              <a:cs typeface="+mn-cs"/>
            </a:endParaRPr>
          </a:p>
        </p:txBody>
      </p:sp>
      <p:sp>
        <p:nvSpPr>
          <p:cNvPr id="32" name="CuadroTexto 31">
            <a:extLst>
              <a:ext uri="{FF2B5EF4-FFF2-40B4-BE49-F238E27FC236}">
                <a16:creationId xmlns:a16="http://schemas.microsoft.com/office/drawing/2014/main" id="{EC9BB40B-AF4E-3B1C-BBB9-E58E328749FD}"/>
              </a:ext>
            </a:extLst>
          </p:cNvPr>
          <p:cNvSpPr txBox="1"/>
          <p:nvPr/>
        </p:nvSpPr>
        <p:spPr>
          <a:xfrm>
            <a:off x="3734705" y="3406818"/>
            <a:ext cx="2042555" cy="207272"/>
          </a:xfrm>
          <a:prstGeom prst="rect">
            <a:avLst/>
          </a:prstGeom>
          <a:noFill/>
        </p:spPr>
        <p:txBody>
          <a:bodyPr wrap="square" lIns="0" tIns="0" rIns="0" bIns="0" anchor="ctr">
            <a:noAutofit/>
          </a:bodyPr>
          <a:lstStyle>
            <a:defPPr>
              <a:defRPr lang="es-E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accent4">
                    <a:lumMod val="75000"/>
                  </a:schemeClr>
                </a:solidFill>
                <a:effectLst/>
                <a:uLnTx/>
                <a:uFillTx/>
                <a:latin typeface="Calibri Light" panose="020F0302020204030204"/>
                <a:cs typeface="Segoe UI" panose="020B0502040204020203" pitchFamily="34" charset="0"/>
              </a:defRPr>
            </a:lvl1pPr>
          </a:lstStyle>
          <a:p>
            <a:pPr marL="0" marR="0" lvl="0" indent="0" algn="ctr" defTabSz="514954" rtl="0" eaLnBrk="1" fontAlgn="auto" latinLnBrk="0" hangingPunct="1">
              <a:lnSpc>
                <a:spcPct val="100000"/>
              </a:lnSpc>
              <a:spcBef>
                <a:spcPts val="0"/>
              </a:spcBef>
              <a:spcAft>
                <a:spcPts val="0"/>
              </a:spcAft>
              <a:buClrTx/>
              <a:buSzTx/>
              <a:buFontTx/>
              <a:buNone/>
              <a:tabLst/>
              <a:defRPr/>
            </a:pPr>
            <a:r>
              <a:rPr kumimoji="0" lang="es-ES" sz="999" b="1" i="0" u="none" strike="noStrike" kern="0" cap="none" spc="0" normalizeH="0" baseline="0" noProof="0" dirty="0">
                <a:ln>
                  <a:noFill/>
                </a:ln>
                <a:solidFill>
                  <a:srgbClr val="0070C0"/>
                </a:solidFill>
                <a:effectLst/>
                <a:uLnTx/>
                <a:uFillTx/>
                <a:latin typeface="Calibri Light" panose="020F0302020204030204"/>
                <a:ea typeface="+mn-ea"/>
                <a:cs typeface="Segoe UI" panose="020B0502040204020203" pitchFamily="34" charset="0"/>
                <a:hlinkClick r:id="" action="ppaction://noaction">
                  <a:extLst>
                    <a:ext uri="{A12FA001-AC4F-418D-AE19-62706E023703}">
                      <ahyp:hlinkClr xmlns:ahyp="http://schemas.microsoft.com/office/drawing/2018/hyperlinkcolor" val="tx"/>
                    </a:ext>
                  </a:extLst>
                </a:hlinkClick>
              </a:rPr>
              <a:t>Mejorar la  experiencia de nuestra gente</a:t>
            </a:r>
            <a:endParaRPr kumimoji="0" lang="es-ES" sz="999" b="1" i="0" u="none" strike="noStrike" kern="0" cap="none" spc="0" normalizeH="0" baseline="0" noProof="0" dirty="0">
              <a:ln>
                <a:noFill/>
              </a:ln>
              <a:solidFill>
                <a:srgbClr val="0070C0"/>
              </a:solidFill>
              <a:effectLst/>
              <a:uLnTx/>
              <a:uFillTx/>
              <a:latin typeface="Calibri Light" panose="020F0302020204030204"/>
              <a:ea typeface="+mn-ea"/>
              <a:cs typeface="Segoe UI" panose="020B0502040204020203" pitchFamily="34" charset="0"/>
            </a:endParaRPr>
          </a:p>
        </p:txBody>
      </p:sp>
      <p:sp>
        <p:nvSpPr>
          <p:cNvPr id="33" name="Rectángulo: esquinas redondeadas 32">
            <a:extLst>
              <a:ext uri="{FF2B5EF4-FFF2-40B4-BE49-F238E27FC236}">
                <a16:creationId xmlns:a16="http://schemas.microsoft.com/office/drawing/2014/main" id="{0F2FB390-A976-9AD7-5D44-4335BE64150C}"/>
              </a:ext>
            </a:extLst>
          </p:cNvPr>
          <p:cNvSpPr/>
          <p:nvPr/>
        </p:nvSpPr>
        <p:spPr>
          <a:xfrm>
            <a:off x="2956889" y="3938927"/>
            <a:ext cx="3238682" cy="1147424"/>
          </a:xfrm>
          <a:prstGeom prst="roundRect">
            <a:avLst>
              <a:gd name="adj" fmla="val 8904"/>
            </a:avLst>
          </a:prstGeom>
          <a:solidFill>
            <a:srgbClr val="05BCFE">
              <a:alpha val="40000"/>
            </a:srgbClr>
          </a:solidFill>
          <a:ln>
            <a:noFill/>
          </a:ln>
          <a:effectLst>
            <a:outerShdw blurRad="40000" dist="23000" dir="5400000" rotWithShape="0">
              <a:srgbClr val="000000">
                <a:alpha val="35000"/>
              </a:srgbClr>
            </a:outerShdw>
          </a:effectLst>
        </p:spPr>
        <p:txBody>
          <a:bodyPr wrap="square" anchor="ctr"/>
          <a:lstStyle/>
          <a:p>
            <a:pPr marL="0" marR="0" lvl="0" indent="0" algn="ctr" defTabSz="514954" rtl="0" eaLnBrk="1" fontAlgn="auto" latinLnBrk="0" hangingPunct="1">
              <a:lnSpc>
                <a:spcPct val="100000"/>
              </a:lnSpc>
              <a:spcBef>
                <a:spcPts val="0"/>
              </a:spcBef>
              <a:spcAft>
                <a:spcPts val="0"/>
              </a:spcAft>
              <a:buClrTx/>
              <a:buSzTx/>
              <a:buFontTx/>
              <a:buNone/>
              <a:tabLst/>
              <a:defRPr/>
            </a:pPr>
            <a:endParaRPr kumimoji="0" lang="es-CO" sz="999" b="1" i="0" u="none" strike="noStrike" kern="1200" cap="none" spc="0" normalizeH="0" baseline="0" noProof="0">
              <a:ln>
                <a:noFill/>
              </a:ln>
              <a:solidFill>
                <a:srgbClr val="000000">
                  <a:lumMod val="75000"/>
                  <a:lumOff val="25000"/>
                </a:srgbClr>
              </a:solidFill>
              <a:effectLst/>
              <a:uLnTx/>
              <a:uFillTx/>
              <a:latin typeface="Arial Rounded MT Bold" panose="020F0704030504030204" pitchFamily="34" charset="77"/>
              <a:ea typeface="+mn-ea"/>
              <a:cs typeface="+mn-cs"/>
            </a:endParaRPr>
          </a:p>
        </p:txBody>
      </p:sp>
      <p:sp>
        <p:nvSpPr>
          <p:cNvPr id="34" name="CuadroTexto 33">
            <a:extLst>
              <a:ext uri="{FF2B5EF4-FFF2-40B4-BE49-F238E27FC236}">
                <a16:creationId xmlns:a16="http://schemas.microsoft.com/office/drawing/2014/main" id="{1F97AE05-6F68-8B03-0696-89C2412E4365}"/>
              </a:ext>
            </a:extLst>
          </p:cNvPr>
          <p:cNvSpPr txBox="1"/>
          <p:nvPr/>
        </p:nvSpPr>
        <p:spPr>
          <a:xfrm>
            <a:off x="3101415" y="3946013"/>
            <a:ext cx="2549148" cy="230331"/>
          </a:xfrm>
          <a:prstGeom prst="rect">
            <a:avLst/>
          </a:prstGeom>
          <a:noFill/>
        </p:spPr>
        <p:txBody>
          <a:bodyPr wrap="square" lIns="0" tIns="0" rIns="0" bIns="0" anchor="ctr">
            <a:noAutofit/>
          </a:bodyPr>
          <a:lstStyle>
            <a:defPPr>
              <a:defRPr lang="es-E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accent4">
                    <a:lumMod val="75000"/>
                  </a:schemeClr>
                </a:solidFill>
                <a:effectLst/>
                <a:uLnTx/>
                <a:uFillTx/>
                <a:latin typeface="Calibri Light" panose="020F0302020204030204"/>
                <a:cs typeface="Segoe UI" panose="020B0502040204020203" pitchFamily="34" charset="0"/>
              </a:defRPr>
            </a:lvl1pPr>
          </a:lstStyle>
          <a:p>
            <a:pPr marL="0" marR="0" lvl="0" indent="0" algn="ctr" defTabSz="514954" rtl="0" eaLnBrk="1" fontAlgn="auto" latinLnBrk="0" hangingPunct="1">
              <a:lnSpc>
                <a:spcPct val="100000"/>
              </a:lnSpc>
              <a:spcBef>
                <a:spcPts val="0"/>
              </a:spcBef>
              <a:spcAft>
                <a:spcPts val="0"/>
              </a:spcAft>
              <a:buClrTx/>
              <a:buSzTx/>
              <a:buFontTx/>
              <a:buNone/>
              <a:tabLst/>
              <a:defRPr/>
            </a:pPr>
            <a:r>
              <a:rPr kumimoji="0" lang="es-ES" sz="999" b="1" i="0" u="none" strike="noStrike" kern="0" cap="none" spc="0" normalizeH="0" baseline="0" noProof="0" dirty="0">
                <a:ln>
                  <a:noFill/>
                </a:ln>
                <a:solidFill>
                  <a:srgbClr val="0070C0"/>
                </a:solidFill>
                <a:effectLst/>
                <a:uLnTx/>
                <a:uFillTx/>
                <a:latin typeface="Calibri Light" panose="020F0302020204030204"/>
                <a:ea typeface="+mn-ea"/>
                <a:cs typeface="Segoe UI" panose="020B0502040204020203" pitchFamily="34" charset="0"/>
                <a:hlinkClick r:id="" action="ppaction://noaction">
                  <a:extLst>
                    <a:ext uri="{A12FA001-AC4F-418D-AE19-62706E023703}">
                      <ahyp:hlinkClr xmlns:ahyp="http://schemas.microsoft.com/office/drawing/2018/hyperlinkcolor" val="tx"/>
                    </a:ext>
                  </a:extLst>
                </a:hlinkClick>
              </a:rPr>
              <a:t>Aprovechar la diversidad generacional</a:t>
            </a:r>
            <a:endParaRPr kumimoji="0" lang="es-ES" sz="999" b="1" i="0" u="none" strike="noStrike" kern="0" cap="none" spc="0" normalizeH="0" baseline="0" noProof="0" dirty="0">
              <a:ln>
                <a:noFill/>
              </a:ln>
              <a:solidFill>
                <a:srgbClr val="0070C0"/>
              </a:solidFill>
              <a:effectLst/>
              <a:uLnTx/>
              <a:uFillTx/>
              <a:latin typeface="Calibri Light" panose="020F0302020204030204"/>
              <a:ea typeface="+mn-ea"/>
              <a:cs typeface="Segoe UI" panose="020B0502040204020203" pitchFamily="34" charset="0"/>
            </a:endParaRPr>
          </a:p>
        </p:txBody>
      </p:sp>
      <p:sp>
        <p:nvSpPr>
          <p:cNvPr id="35" name="CuadroTexto 34">
            <a:extLst>
              <a:ext uri="{FF2B5EF4-FFF2-40B4-BE49-F238E27FC236}">
                <a16:creationId xmlns:a16="http://schemas.microsoft.com/office/drawing/2014/main" id="{088BD129-8D9A-104A-89DD-A6420E80BA61}"/>
              </a:ext>
            </a:extLst>
          </p:cNvPr>
          <p:cNvSpPr txBox="1"/>
          <p:nvPr/>
        </p:nvSpPr>
        <p:spPr>
          <a:xfrm>
            <a:off x="3091709" y="3572452"/>
            <a:ext cx="1958263" cy="301817"/>
          </a:xfrm>
          <a:prstGeom prst="roundRect">
            <a:avLst/>
          </a:prstGeom>
          <a:solidFill>
            <a:srgbClr val="05BCFE"/>
          </a:solidFill>
          <a:ln>
            <a:solidFill>
              <a:srgbClr val="05BCFE"/>
            </a:solidFill>
          </a:ln>
          <a:effectLst>
            <a:outerShdw blurRad="40000" dist="23000" dir="5400000" rotWithShape="0">
              <a:srgbClr val="000000">
                <a:alpha val="35000"/>
              </a:srgbClr>
            </a:outerShdw>
          </a:effectLst>
        </p:spPr>
        <p:txBody>
          <a:bodyPr wrap="square" anchor="ctr"/>
          <a:lstStyle>
            <a:defPPr>
              <a:defRPr lang="es-ES"/>
            </a:defPPr>
            <a:lvl1pPr marR="0" lvl="0" indent="0" algn="ctr" fontAlgn="auto">
              <a:lnSpc>
                <a:spcPct val="100000"/>
              </a:lnSpc>
              <a:spcBef>
                <a:spcPts val="0"/>
              </a:spcBef>
              <a:spcAft>
                <a:spcPts val="0"/>
              </a:spcAft>
              <a:buClrTx/>
              <a:buSzTx/>
              <a:buFontTx/>
              <a:buNone/>
              <a:tabLst/>
              <a:defRPr kumimoji="0" sz="1300" b="1" i="0" u="none" strike="noStrike" cap="none" spc="0" normalizeH="0" baseline="0">
                <a:ln>
                  <a:noFill/>
                </a:ln>
                <a:solidFill>
                  <a:srgbClr val="E7E6E6">
                    <a:lumMod val="10000"/>
                  </a:srgbClr>
                </a:solidFill>
                <a:effectLst/>
                <a:uLnTx/>
                <a:uFillTx/>
                <a:latin typeface="Segoe UI" panose="020B0502040204020203" pitchFamily="34" charset="0"/>
                <a:cs typeface="Segoe UI" panose="020B0502040204020203" pitchFamily="34" charset="0"/>
              </a:defRPr>
            </a:lvl1pPr>
          </a:lstStyle>
          <a:p>
            <a:pPr marL="0" marR="0" lvl="0" indent="0" algn="ctr" defTabSz="514954" rtl="0" eaLnBrk="1" fontAlgn="auto" latinLnBrk="0" hangingPunct="1">
              <a:lnSpc>
                <a:spcPct val="100000"/>
              </a:lnSpc>
              <a:spcBef>
                <a:spcPts val="0"/>
              </a:spcBef>
              <a:spcAft>
                <a:spcPts val="0"/>
              </a:spcAft>
              <a:buClrTx/>
              <a:buSzTx/>
              <a:buFontTx/>
              <a:buNone/>
              <a:tabLst/>
              <a:defRPr/>
            </a:pPr>
            <a:r>
              <a:rPr kumimoji="0" lang="es-CO" sz="999" b="1" i="0" u="none" strike="noStrike" kern="1200" cap="none" spc="0" normalizeH="0" baseline="0" noProof="0" dirty="0">
                <a:ln>
                  <a:noFill/>
                </a:ln>
                <a:solidFill>
                  <a:srgbClr val="E7E6E6">
                    <a:lumMod val="10000"/>
                  </a:srgbClr>
                </a:solidFill>
                <a:effectLst/>
                <a:uLnTx/>
                <a:uFillTx/>
                <a:latin typeface="Calibri Light" panose="020F0302020204030204"/>
                <a:ea typeface="+mn-ea"/>
                <a:cs typeface="Segoe UI" panose="020B0502040204020203" pitchFamily="34" charset="0"/>
              </a:rPr>
              <a:t>Experiencia de nuestra gente</a:t>
            </a:r>
          </a:p>
        </p:txBody>
      </p:sp>
      <p:sp>
        <p:nvSpPr>
          <p:cNvPr id="36" name="CuadroTexto 35">
            <a:extLst>
              <a:ext uri="{FF2B5EF4-FFF2-40B4-BE49-F238E27FC236}">
                <a16:creationId xmlns:a16="http://schemas.microsoft.com/office/drawing/2014/main" id="{1F1F7CB1-947E-7E03-F7AE-B9D8B8E7AA05}"/>
              </a:ext>
            </a:extLst>
          </p:cNvPr>
          <p:cNvSpPr txBox="1"/>
          <p:nvPr/>
        </p:nvSpPr>
        <p:spPr>
          <a:xfrm>
            <a:off x="564894" y="3413709"/>
            <a:ext cx="2241353" cy="288133"/>
          </a:xfrm>
          <a:prstGeom prst="rect">
            <a:avLst/>
          </a:prstGeom>
          <a:noFill/>
        </p:spPr>
        <p:txBody>
          <a:bodyPr wrap="square" lIns="0" tIns="0" rIns="0" bIns="0" anchor="ctr">
            <a:noAutofit/>
          </a:bodyPr>
          <a:lstStyle/>
          <a:p>
            <a:pPr marL="0" marR="0" lvl="0" indent="0" algn="ctr" defTabSz="514954" rtl="0" eaLnBrk="1" fontAlgn="auto" latinLnBrk="0" hangingPunct="1">
              <a:lnSpc>
                <a:spcPct val="100000"/>
              </a:lnSpc>
              <a:spcBef>
                <a:spcPts val="0"/>
              </a:spcBef>
              <a:spcAft>
                <a:spcPts val="0"/>
              </a:spcAft>
              <a:buClrTx/>
              <a:buSzTx/>
              <a:buFontTx/>
              <a:buNone/>
              <a:tabLst/>
              <a:defRPr/>
            </a:pPr>
            <a:r>
              <a:rPr kumimoji="0" lang="es-ES" sz="999" b="1" i="0" u="none" strike="noStrike" kern="1200" cap="none" spc="0" normalizeH="0" baseline="0" noProof="0" dirty="0">
                <a:ln>
                  <a:noFill/>
                </a:ln>
                <a:solidFill>
                  <a:srgbClr val="0070C0"/>
                </a:solidFill>
                <a:effectLst/>
                <a:uLnTx/>
                <a:uFillTx/>
                <a:latin typeface="Calibri Light" panose="020F0302020204030204"/>
                <a:ea typeface="+mn-ea"/>
                <a:cs typeface="Segoe UI" panose="020B0502040204020203" pitchFamily="34" charset="0"/>
                <a:hlinkClick r:id="" action="ppaction://noaction">
                  <a:extLst>
                    <a:ext uri="{A12FA001-AC4F-418D-AE19-62706E023703}">
                      <ahyp:hlinkClr xmlns:ahyp="http://schemas.microsoft.com/office/drawing/2018/hyperlinkcolor" val="tx"/>
                    </a:ext>
                  </a:extLst>
                </a:hlinkClick>
              </a:rPr>
              <a:t>Desarrollar integralmente las capacidades organizacionales</a:t>
            </a:r>
            <a:endParaRPr kumimoji="0" lang="es-ES" sz="999" b="1" i="0" u="none" strike="noStrike" kern="1200" cap="none" spc="0" normalizeH="0" baseline="0" noProof="0" dirty="0">
              <a:ln>
                <a:noFill/>
              </a:ln>
              <a:solidFill>
                <a:srgbClr val="0070C0"/>
              </a:solidFill>
              <a:effectLst/>
              <a:uLnTx/>
              <a:uFillTx/>
              <a:latin typeface="Calibri Light" panose="020F0302020204030204"/>
              <a:ea typeface="+mn-ea"/>
              <a:cs typeface="Segoe UI" panose="020B0502040204020203" pitchFamily="34" charset="0"/>
            </a:endParaRPr>
          </a:p>
        </p:txBody>
      </p:sp>
      <p:sp>
        <p:nvSpPr>
          <p:cNvPr id="37" name="CuadroTexto 36">
            <a:extLst>
              <a:ext uri="{FF2B5EF4-FFF2-40B4-BE49-F238E27FC236}">
                <a16:creationId xmlns:a16="http://schemas.microsoft.com/office/drawing/2014/main" id="{D930AD6A-21C9-4F60-0832-1468742D5BBD}"/>
              </a:ext>
            </a:extLst>
          </p:cNvPr>
          <p:cNvSpPr txBox="1"/>
          <p:nvPr/>
        </p:nvSpPr>
        <p:spPr>
          <a:xfrm>
            <a:off x="5938028" y="3122867"/>
            <a:ext cx="1139977" cy="152318"/>
          </a:xfrm>
          <a:prstGeom prst="roundRect">
            <a:avLst/>
          </a:prstGeom>
          <a:solidFill>
            <a:srgbClr val="FF921D"/>
          </a:solidFill>
          <a:ln>
            <a:solidFill>
              <a:srgbClr val="FF921D"/>
            </a:solidFill>
          </a:ln>
        </p:spPr>
        <p:txBody>
          <a:bodyPr wrap="square" lIns="0" tIns="0" rIns="0" bIns="0" anchor="ctr">
            <a:noAutofit/>
          </a:bodyPr>
          <a:lstStyle>
            <a:defPPr>
              <a:defRPr lang="es-ES"/>
            </a:defPPr>
            <a:lvl1pPr marR="0" lvl="0" indent="0" algn="ctr" fontAlgn="auto">
              <a:lnSpc>
                <a:spcPct val="100000"/>
              </a:lnSpc>
              <a:spcBef>
                <a:spcPts val="0"/>
              </a:spcBef>
              <a:spcAft>
                <a:spcPts val="0"/>
              </a:spcAft>
              <a:buClrTx/>
              <a:buSzTx/>
              <a:buFontTx/>
              <a:buNone/>
              <a:tabLst/>
              <a:defRPr kumimoji="0" sz="1100" b="0" i="0" u="none" strike="noStrike" kern="0" cap="none" spc="0" normalizeH="0" baseline="0">
                <a:ln>
                  <a:noFill/>
                </a:ln>
                <a:solidFill>
                  <a:srgbClr val="000000"/>
                </a:solidFill>
                <a:effectLst/>
                <a:uLnTx/>
                <a:uFillTx/>
                <a:latin typeface="Calibri Light" panose="020F0302020204030204"/>
              </a:defRPr>
            </a:lvl1pPr>
          </a:lstStyle>
          <a:p>
            <a:pPr marL="0" marR="0" lvl="0" indent="0" algn="ctr" defTabSz="514954" rtl="0" eaLnBrk="1" fontAlgn="auto" latinLnBrk="0" hangingPunct="1">
              <a:lnSpc>
                <a:spcPct val="100000"/>
              </a:lnSpc>
              <a:spcBef>
                <a:spcPts val="0"/>
              </a:spcBef>
              <a:spcAft>
                <a:spcPts val="0"/>
              </a:spcAft>
              <a:buClrTx/>
              <a:buSzTx/>
              <a:buFontTx/>
              <a:buNone/>
              <a:tabLst/>
              <a:defRPr/>
            </a:pPr>
            <a:r>
              <a:rPr kumimoji="0" lang="es-CO" sz="999" b="1" i="0" u="none" strike="noStrike" kern="0" cap="none" spc="0" normalizeH="0" baseline="0" noProof="0" dirty="0">
                <a:ln>
                  <a:noFill/>
                </a:ln>
                <a:solidFill>
                  <a:srgbClr val="000000"/>
                </a:solidFill>
                <a:effectLst/>
                <a:uLnTx/>
                <a:uFillTx/>
                <a:latin typeface="Calibri Light" panose="020F0302020204030204"/>
                <a:ea typeface="+mn-ea"/>
                <a:cs typeface="+mn-cs"/>
              </a:rPr>
              <a:t>IGAE</a:t>
            </a:r>
          </a:p>
        </p:txBody>
      </p:sp>
      <p:sp>
        <p:nvSpPr>
          <p:cNvPr id="38" name="CuadroTexto 37">
            <a:extLst>
              <a:ext uri="{FF2B5EF4-FFF2-40B4-BE49-F238E27FC236}">
                <a16:creationId xmlns:a16="http://schemas.microsoft.com/office/drawing/2014/main" id="{D9590C71-E58C-7118-0C51-F63D3832E4CB}"/>
              </a:ext>
            </a:extLst>
          </p:cNvPr>
          <p:cNvSpPr txBox="1"/>
          <p:nvPr/>
        </p:nvSpPr>
        <p:spPr>
          <a:xfrm>
            <a:off x="5130833" y="3597122"/>
            <a:ext cx="998979" cy="282386"/>
          </a:xfrm>
          <a:prstGeom prst="roundRect">
            <a:avLst/>
          </a:prstGeom>
          <a:solidFill>
            <a:srgbClr val="05BCFE"/>
          </a:solidFill>
          <a:ln>
            <a:solidFill>
              <a:srgbClr val="05BCFE"/>
            </a:solidFill>
          </a:ln>
          <a:effectLst>
            <a:outerShdw blurRad="40000" dist="23000" dir="5400000" rotWithShape="0">
              <a:srgbClr val="000000">
                <a:alpha val="35000"/>
              </a:srgbClr>
            </a:outerShdw>
          </a:effectLst>
        </p:spPr>
        <p:txBody>
          <a:bodyPr wrap="square" anchor="ctr"/>
          <a:lstStyle>
            <a:defPPr>
              <a:defRPr lang="es-ES"/>
            </a:defPPr>
            <a:lvl1pPr marR="0" lvl="0" indent="0" algn="ctr" fontAlgn="auto">
              <a:lnSpc>
                <a:spcPct val="100000"/>
              </a:lnSpc>
              <a:spcBef>
                <a:spcPts val="0"/>
              </a:spcBef>
              <a:spcAft>
                <a:spcPts val="0"/>
              </a:spcAft>
              <a:buClrTx/>
              <a:buSzTx/>
              <a:buFontTx/>
              <a:buNone/>
              <a:tabLst/>
              <a:defRPr kumimoji="0" sz="1300" b="1" i="0" u="none" strike="noStrike" cap="none" spc="0" normalizeH="0" baseline="0">
                <a:ln>
                  <a:noFill/>
                </a:ln>
                <a:solidFill>
                  <a:srgbClr val="E7E6E6">
                    <a:lumMod val="10000"/>
                  </a:srgbClr>
                </a:solidFill>
                <a:effectLst/>
                <a:uLnTx/>
                <a:uFillTx/>
                <a:latin typeface="Segoe UI" panose="020B0502040204020203" pitchFamily="34" charset="0"/>
                <a:cs typeface="Segoe UI" panose="020B0502040204020203" pitchFamily="34" charset="0"/>
              </a:defRPr>
            </a:lvl1pPr>
          </a:lstStyle>
          <a:p>
            <a:pPr marL="0" marR="0" lvl="0" indent="0" algn="ctr" defTabSz="514954" rtl="0" eaLnBrk="1" fontAlgn="auto" latinLnBrk="0" hangingPunct="1">
              <a:lnSpc>
                <a:spcPct val="100000"/>
              </a:lnSpc>
              <a:spcBef>
                <a:spcPts val="0"/>
              </a:spcBef>
              <a:spcAft>
                <a:spcPts val="0"/>
              </a:spcAft>
              <a:buClrTx/>
              <a:buSzTx/>
              <a:buFontTx/>
              <a:buNone/>
              <a:tabLst/>
              <a:defRPr/>
            </a:pPr>
            <a:r>
              <a:rPr kumimoji="0" lang="es-CO" sz="999" b="1" i="0" u="none" strike="noStrike" kern="1200" cap="none" spc="0" normalizeH="0" baseline="0" noProof="0" dirty="0">
                <a:ln>
                  <a:noFill/>
                </a:ln>
                <a:solidFill>
                  <a:srgbClr val="E7E6E6">
                    <a:lumMod val="10000"/>
                  </a:srgbClr>
                </a:solidFill>
                <a:effectLst/>
                <a:uLnTx/>
                <a:uFillTx/>
                <a:latin typeface="Calibri Light" panose="020F0302020204030204"/>
                <a:ea typeface="+mn-ea"/>
                <a:cs typeface="Segoe UI" panose="020B0502040204020203" pitchFamily="34" charset="0"/>
              </a:rPr>
              <a:t>Calidad de vida</a:t>
            </a:r>
          </a:p>
        </p:txBody>
      </p:sp>
      <p:sp>
        <p:nvSpPr>
          <p:cNvPr id="39" name="CuadroTexto 38">
            <a:extLst>
              <a:ext uri="{FF2B5EF4-FFF2-40B4-BE49-F238E27FC236}">
                <a16:creationId xmlns:a16="http://schemas.microsoft.com/office/drawing/2014/main" id="{6C5625CB-0843-98F3-22CF-BF63A052DC9E}"/>
              </a:ext>
            </a:extLst>
          </p:cNvPr>
          <p:cNvSpPr txBox="1"/>
          <p:nvPr/>
        </p:nvSpPr>
        <p:spPr>
          <a:xfrm>
            <a:off x="653434" y="4621005"/>
            <a:ext cx="2007707" cy="317174"/>
          </a:xfrm>
          <a:prstGeom prst="roundRect">
            <a:avLst/>
          </a:prstGeom>
          <a:solidFill>
            <a:srgbClr val="05BCFE"/>
          </a:solidFill>
          <a:ln>
            <a:solidFill>
              <a:srgbClr val="05BCFE"/>
            </a:solidFill>
          </a:ln>
          <a:effectLst>
            <a:outerShdw blurRad="40000" dist="23000" dir="5400000" rotWithShape="0">
              <a:srgbClr val="000000">
                <a:alpha val="35000"/>
              </a:srgbClr>
            </a:outerShdw>
          </a:effectLst>
        </p:spPr>
        <p:txBody>
          <a:bodyPr wrap="square" anchor="ctr"/>
          <a:lstStyle>
            <a:defPPr>
              <a:defRPr lang="es-ES"/>
            </a:defPPr>
            <a:lvl1pPr marR="0" lvl="0" indent="0" algn="ctr" fontAlgn="auto">
              <a:lnSpc>
                <a:spcPct val="100000"/>
              </a:lnSpc>
              <a:spcBef>
                <a:spcPts val="0"/>
              </a:spcBef>
              <a:spcAft>
                <a:spcPts val="0"/>
              </a:spcAft>
              <a:buClrTx/>
              <a:buSzTx/>
              <a:buFontTx/>
              <a:buNone/>
              <a:tabLst/>
              <a:defRPr kumimoji="0" sz="1300" b="1" i="0" u="none" strike="noStrike" cap="none" spc="0" normalizeH="0" baseline="0">
                <a:ln>
                  <a:noFill/>
                </a:ln>
                <a:solidFill>
                  <a:srgbClr val="E7E6E6">
                    <a:lumMod val="10000"/>
                  </a:srgbClr>
                </a:solidFill>
                <a:effectLst/>
                <a:uLnTx/>
                <a:uFillTx/>
                <a:latin typeface="Segoe UI" panose="020B0502040204020203" pitchFamily="34" charset="0"/>
                <a:cs typeface="Segoe UI" panose="020B0502040204020203" pitchFamily="34" charset="0"/>
              </a:defRPr>
            </a:lvl1pPr>
          </a:lstStyle>
          <a:p>
            <a:pPr marL="0" marR="0" lvl="0" indent="0" algn="ctr" defTabSz="514954" rtl="0" eaLnBrk="1" fontAlgn="auto" latinLnBrk="0" hangingPunct="1">
              <a:lnSpc>
                <a:spcPct val="100000"/>
              </a:lnSpc>
              <a:spcBef>
                <a:spcPts val="0"/>
              </a:spcBef>
              <a:spcAft>
                <a:spcPts val="0"/>
              </a:spcAft>
              <a:buClrTx/>
              <a:buSzTx/>
              <a:buFontTx/>
              <a:buNone/>
              <a:tabLst/>
              <a:defRPr/>
            </a:pPr>
            <a:r>
              <a:rPr kumimoji="0" lang="es-ES" sz="999" b="1" i="0" u="none" strike="noStrike" kern="1200" cap="none" spc="0" normalizeH="0" baseline="0" noProof="0" dirty="0">
                <a:ln>
                  <a:noFill/>
                </a:ln>
                <a:solidFill>
                  <a:srgbClr val="E7E6E6">
                    <a:lumMod val="10000"/>
                  </a:srgbClr>
                </a:solidFill>
                <a:effectLst/>
                <a:uLnTx/>
                <a:uFillTx/>
                <a:latin typeface="Calibri Light" panose="020F0302020204030204"/>
                <a:ea typeface="+mn-ea"/>
                <a:cs typeface="Segoe UI" panose="020B0502040204020203" pitchFamily="34" charset="0"/>
              </a:rPr>
              <a:t>Índice  eficiencia soluciones integrales para los negocios</a:t>
            </a:r>
          </a:p>
        </p:txBody>
      </p:sp>
      <p:sp>
        <p:nvSpPr>
          <p:cNvPr id="40" name="CuadroTexto 39">
            <a:extLst>
              <a:ext uri="{FF2B5EF4-FFF2-40B4-BE49-F238E27FC236}">
                <a16:creationId xmlns:a16="http://schemas.microsoft.com/office/drawing/2014/main" id="{2005F3E5-1F6D-1885-8E9D-C31524C32A20}"/>
              </a:ext>
            </a:extLst>
          </p:cNvPr>
          <p:cNvSpPr txBox="1"/>
          <p:nvPr/>
        </p:nvSpPr>
        <p:spPr>
          <a:xfrm>
            <a:off x="653434" y="4176179"/>
            <a:ext cx="2011091" cy="294100"/>
          </a:xfrm>
          <a:prstGeom prst="roundRect">
            <a:avLst>
              <a:gd name="adj" fmla="val 7006"/>
            </a:avLst>
          </a:prstGeom>
          <a:solidFill>
            <a:srgbClr val="05BCFE"/>
          </a:solidFill>
          <a:ln>
            <a:solidFill>
              <a:srgbClr val="05BCFE"/>
            </a:solidFill>
          </a:ln>
          <a:effectLst>
            <a:outerShdw blurRad="40000" dist="23000" dir="5400000" rotWithShape="0">
              <a:srgbClr val="000000">
                <a:alpha val="35000"/>
              </a:srgbClr>
            </a:outerShdw>
          </a:effectLst>
        </p:spPr>
        <p:txBody>
          <a:bodyPr wrap="square" lIns="20276" tIns="20276" rIns="20276" bIns="20276" anchor="ctr"/>
          <a:lstStyle>
            <a:defPPr>
              <a:defRPr lang="es-ES"/>
            </a:defPPr>
            <a:lvl1pPr marR="0" lvl="0" indent="0" algn="ctr" fontAlgn="auto">
              <a:lnSpc>
                <a:spcPct val="100000"/>
              </a:lnSpc>
              <a:spcBef>
                <a:spcPts val="0"/>
              </a:spcBef>
              <a:spcAft>
                <a:spcPts val="0"/>
              </a:spcAft>
              <a:buClrTx/>
              <a:buSzTx/>
              <a:buFontTx/>
              <a:buNone/>
              <a:tabLst/>
              <a:defRPr kumimoji="0" sz="1200" b="0" i="0" u="none" strike="noStrike" cap="none" spc="0" normalizeH="0" baseline="0">
                <a:ln>
                  <a:noFill/>
                </a:ln>
                <a:solidFill>
                  <a:srgbClr val="E7E6E6">
                    <a:lumMod val="10000"/>
                  </a:srgbClr>
                </a:solidFill>
                <a:effectLst/>
                <a:uLnTx/>
                <a:uFillTx/>
                <a:latin typeface="Calibri Light" panose="020F0302020204030204"/>
                <a:cs typeface="Segoe UI" panose="020B0502040204020203" pitchFamily="34" charset="0"/>
              </a:defRPr>
            </a:lvl1pPr>
          </a:lstStyle>
          <a:p>
            <a:pPr marL="0" marR="0" lvl="0" indent="0" algn="ctr" defTabSz="514954" rtl="0" eaLnBrk="1" fontAlgn="auto" latinLnBrk="0" hangingPunct="1">
              <a:lnSpc>
                <a:spcPct val="100000"/>
              </a:lnSpc>
              <a:spcBef>
                <a:spcPts val="0"/>
              </a:spcBef>
              <a:spcAft>
                <a:spcPts val="0"/>
              </a:spcAft>
              <a:buClrTx/>
              <a:buSzTx/>
              <a:buFontTx/>
              <a:buNone/>
              <a:tabLst/>
              <a:defRPr/>
            </a:pPr>
            <a:r>
              <a:rPr kumimoji="0" lang="es-ES" sz="999" b="1" i="0" u="none" strike="noStrike" kern="0" cap="none" spc="0" normalizeH="0" baseline="0" noProof="0" dirty="0">
                <a:ln>
                  <a:noFill/>
                </a:ln>
                <a:solidFill>
                  <a:srgbClr val="E7E6E6">
                    <a:lumMod val="10000"/>
                  </a:srgbClr>
                </a:solidFill>
                <a:effectLst/>
                <a:uLnTx/>
                <a:uFillTx/>
                <a:latin typeface="Calibri Light" panose="020F0302020204030204"/>
                <a:ea typeface="+mn-ea"/>
                <a:cs typeface="Segoe UI" panose="020B0502040204020203" pitchFamily="34" charset="0"/>
              </a:rPr>
              <a:t>Tasa de aplicación del conocimiento</a:t>
            </a:r>
          </a:p>
        </p:txBody>
      </p:sp>
      <p:sp>
        <p:nvSpPr>
          <p:cNvPr id="41" name="CuadroTexto 40">
            <a:extLst>
              <a:ext uri="{FF2B5EF4-FFF2-40B4-BE49-F238E27FC236}">
                <a16:creationId xmlns:a16="http://schemas.microsoft.com/office/drawing/2014/main" id="{02290D06-A5A8-9689-A5A3-7BE91A8A90C7}"/>
              </a:ext>
            </a:extLst>
          </p:cNvPr>
          <p:cNvSpPr txBox="1"/>
          <p:nvPr/>
        </p:nvSpPr>
        <p:spPr>
          <a:xfrm>
            <a:off x="7155983" y="2989067"/>
            <a:ext cx="1407706" cy="296732"/>
          </a:xfrm>
          <a:prstGeom prst="roundRect">
            <a:avLst/>
          </a:prstGeom>
          <a:solidFill>
            <a:srgbClr val="FF921D"/>
          </a:solidFill>
          <a:ln>
            <a:solidFill>
              <a:srgbClr val="FF921D"/>
            </a:solidFill>
          </a:ln>
        </p:spPr>
        <p:txBody>
          <a:bodyPr wrap="square" lIns="0" tIns="0" rIns="0" bIns="0" anchor="ctr">
            <a:noAutofit/>
          </a:bodyPr>
          <a:lstStyle>
            <a:defPPr>
              <a:defRPr lang="es-ES"/>
            </a:defPPr>
            <a:lvl1pPr marR="0" lvl="0" indent="0" algn="ctr" fontAlgn="auto">
              <a:lnSpc>
                <a:spcPct val="100000"/>
              </a:lnSpc>
              <a:spcBef>
                <a:spcPts val="0"/>
              </a:spcBef>
              <a:spcAft>
                <a:spcPts val="0"/>
              </a:spcAft>
              <a:buClrTx/>
              <a:buSzTx/>
              <a:buFontTx/>
              <a:buNone/>
              <a:tabLst/>
              <a:defRPr kumimoji="0" sz="1100" b="0" i="0" u="none" strike="noStrike" kern="0" cap="none" spc="0" normalizeH="0" baseline="0">
                <a:ln>
                  <a:noFill/>
                </a:ln>
                <a:solidFill>
                  <a:srgbClr val="000000"/>
                </a:solidFill>
                <a:effectLst/>
                <a:uLnTx/>
                <a:uFillTx/>
                <a:latin typeface="Calibri Light" panose="020F0302020204030204"/>
              </a:defRPr>
            </a:lvl1pPr>
          </a:lstStyle>
          <a:p>
            <a:pPr marL="0" marR="0" lvl="0" indent="0" algn="ctr" defTabSz="514954" rtl="0" eaLnBrk="1" fontAlgn="auto" latinLnBrk="0" hangingPunct="1">
              <a:lnSpc>
                <a:spcPct val="100000"/>
              </a:lnSpc>
              <a:spcBef>
                <a:spcPts val="0"/>
              </a:spcBef>
              <a:spcAft>
                <a:spcPts val="0"/>
              </a:spcAft>
              <a:buClrTx/>
              <a:buSzTx/>
              <a:buFontTx/>
              <a:buNone/>
              <a:tabLst/>
              <a:defRPr/>
            </a:pPr>
            <a:r>
              <a:rPr kumimoji="0" lang="es-CO" sz="749" b="1" i="0" u="none" strike="noStrike" kern="0" cap="none" spc="0" normalizeH="0" baseline="0" noProof="0" dirty="0" err="1">
                <a:ln>
                  <a:noFill/>
                </a:ln>
                <a:solidFill>
                  <a:srgbClr val="000000"/>
                </a:solidFill>
                <a:effectLst/>
                <a:uLnTx/>
                <a:uFillTx/>
                <a:latin typeface="Calibri Light" panose="020F0302020204030204"/>
                <a:ea typeface="+mn-ea"/>
                <a:cs typeface="+mn-cs"/>
              </a:rPr>
              <a:t>Cumpl</a:t>
            </a:r>
            <a:r>
              <a:rPr kumimoji="0" lang="es-CO" sz="749" b="1" i="0" u="none" strike="noStrike" kern="0" cap="none" spc="0" normalizeH="0" baseline="0" noProof="0" dirty="0">
                <a:ln>
                  <a:noFill/>
                </a:ln>
                <a:solidFill>
                  <a:srgbClr val="000000"/>
                </a:solidFill>
                <a:effectLst/>
                <a:uLnTx/>
                <a:uFillTx/>
                <a:latin typeface="Calibri Light" panose="020F0302020204030204"/>
                <a:ea typeface="+mn-ea"/>
                <a:cs typeface="+mn-cs"/>
              </a:rPr>
              <a:t>. anual metas Relacionamiento GI</a:t>
            </a:r>
          </a:p>
        </p:txBody>
      </p:sp>
      <p:sp>
        <p:nvSpPr>
          <p:cNvPr id="42" name="CuadroTexto 41">
            <a:extLst>
              <a:ext uri="{FF2B5EF4-FFF2-40B4-BE49-F238E27FC236}">
                <a16:creationId xmlns:a16="http://schemas.microsoft.com/office/drawing/2014/main" id="{428B5143-0CC9-4E4C-B1A3-9A2DE9CBEE70}"/>
              </a:ext>
            </a:extLst>
          </p:cNvPr>
          <p:cNvSpPr txBox="1"/>
          <p:nvPr/>
        </p:nvSpPr>
        <p:spPr>
          <a:xfrm>
            <a:off x="3992728" y="711151"/>
            <a:ext cx="1765502" cy="280827"/>
          </a:xfrm>
          <a:prstGeom prst="roundRect">
            <a:avLst/>
          </a:prstGeom>
          <a:solidFill>
            <a:srgbClr val="FFC000"/>
          </a:solidFill>
          <a:ln>
            <a:solidFill>
              <a:srgbClr val="FFC000"/>
            </a:solidFill>
          </a:ln>
        </p:spPr>
        <p:txBody>
          <a:bodyPr wrap="square" anchor="ctr">
            <a:noAutofit/>
          </a:bodyPr>
          <a:lstStyle/>
          <a:p>
            <a:pPr marL="0" marR="0" lvl="0" indent="0" algn="ctr" defTabSz="514954" rtl="0" eaLnBrk="1" fontAlgn="auto" latinLnBrk="0" hangingPunct="1">
              <a:lnSpc>
                <a:spcPct val="100000"/>
              </a:lnSpc>
              <a:spcBef>
                <a:spcPts val="0"/>
              </a:spcBef>
              <a:spcAft>
                <a:spcPts val="0"/>
              </a:spcAft>
              <a:buClrTx/>
              <a:buSzTx/>
              <a:buFontTx/>
              <a:buNone/>
              <a:tabLst/>
              <a:defRPr/>
            </a:pPr>
            <a:r>
              <a:rPr kumimoji="0" lang="es-CO" sz="1100" b="1" i="0" u="none" strike="noStrike" kern="0" cap="none" spc="0" normalizeH="0" baseline="0" noProof="0" dirty="0">
                <a:ln>
                  <a:noFill/>
                </a:ln>
                <a:solidFill>
                  <a:srgbClr val="000000"/>
                </a:solidFill>
                <a:effectLst/>
                <a:uLnTx/>
                <a:uFillTx/>
                <a:latin typeface="Calibri Light" panose="020F0302020204030204"/>
                <a:ea typeface="+mn-ea"/>
                <a:cs typeface="+mn-cs"/>
              </a:rPr>
              <a:t>DEUDA / EBITDA</a:t>
            </a:r>
          </a:p>
        </p:txBody>
      </p:sp>
      <p:sp>
        <p:nvSpPr>
          <p:cNvPr id="43" name="CuadroTexto 42">
            <a:extLst>
              <a:ext uri="{FF2B5EF4-FFF2-40B4-BE49-F238E27FC236}">
                <a16:creationId xmlns:a16="http://schemas.microsoft.com/office/drawing/2014/main" id="{4023B47B-BC60-4601-0918-52AE41459A33}"/>
              </a:ext>
            </a:extLst>
          </p:cNvPr>
          <p:cNvSpPr txBox="1"/>
          <p:nvPr/>
        </p:nvSpPr>
        <p:spPr>
          <a:xfrm>
            <a:off x="6549988" y="3895892"/>
            <a:ext cx="777771" cy="284105"/>
          </a:xfrm>
          <a:prstGeom prst="roundRect">
            <a:avLst/>
          </a:prstGeom>
          <a:solidFill>
            <a:srgbClr val="05BCFE"/>
          </a:solidFill>
          <a:ln>
            <a:solidFill>
              <a:srgbClr val="05BCFE"/>
            </a:solidFill>
          </a:ln>
          <a:effectLst>
            <a:outerShdw blurRad="40000" dist="23000" dir="5400000" rotWithShape="0">
              <a:srgbClr val="000000">
                <a:alpha val="35000"/>
              </a:srgbClr>
            </a:outerShdw>
          </a:effectLst>
        </p:spPr>
        <p:txBody>
          <a:bodyPr wrap="square" anchor="ctr"/>
          <a:lstStyle>
            <a:defPPr>
              <a:defRPr lang="es-ES"/>
            </a:defPPr>
            <a:lvl1pPr marR="0" lvl="0" indent="0" algn="ctr" fontAlgn="auto">
              <a:lnSpc>
                <a:spcPct val="100000"/>
              </a:lnSpc>
              <a:spcBef>
                <a:spcPts val="0"/>
              </a:spcBef>
              <a:spcAft>
                <a:spcPts val="0"/>
              </a:spcAft>
              <a:buClrTx/>
              <a:buSzTx/>
              <a:buFontTx/>
              <a:buNone/>
              <a:tabLst/>
              <a:defRPr kumimoji="0" sz="1200" b="0" i="0" u="none" strike="noStrike" cap="none" spc="0" normalizeH="0" baseline="0">
                <a:ln>
                  <a:noFill/>
                </a:ln>
                <a:solidFill>
                  <a:srgbClr val="E7E6E6">
                    <a:lumMod val="10000"/>
                  </a:srgbClr>
                </a:solidFill>
                <a:effectLst/>
                <a:uLnTx/>
                <a:uFillTx/>
                <a:latin typeface="Calibri Light" panose="020F0302020204030204"/>
                <a:cs typeface="Segoe UI" panose="020B0502040204020203" pitchFamily="34" charset="0"/>
              </a:defRPr>
            </a:lvl1pPr>
          </a:lstStyle>
          <a:p>
            <a:pPr marL="0" marR="0" lvl="0" indent="0" algn="ctr" defTabSz="514954" rtl="0" eaLnBrk="1" fontAlgn="auto" latinLnBrk="0" hangingPunct="1">
              <a:lnSpc>
                <a:spcPct val="100000"/>
              </a:lnSpc>
              <a:spcBef>
                <a:spcPts val="0"/>
              </a:spcBef>
              <a:spcAft>
                <a:spcPts val="0"/>
              </a:spcAft>
              <a:buClrTx/>
              <a:buSzTx/>
              <a:buFontTx/>
              <a:buNone/>
              <a:tabLst/>
              <a:defRPr/>
            </a:pPr>
            <a:r>
              <a:rPr kumimoji="0" lang="es-CO" sz="999" b="1" i="0" u="none" strike="noStrike" kern="0" cap="none" spc="0" normalizeH="0" baseline="0" noProof="0" dirty="0">
                <a:ln>
                  <a:noFill/>
                </a:ln>
                <a:solidFill>
                  <a:prstClr val="black"/>
                </a:solidFill>
                <a:effectLst/>
                <a:uLnTx/>
                <a:uFillTx/>
                <a:latin typeface="Calibri Light" panose="020F0302020204030204"/>
                <a:ea typeface="+mn-ea"/>
                <a:cs typeface="Segoe UI" panose="020B0502040204020203" pitchFamily="34" charset="0"/>
              </a:rPr>
              <a:t>Clima ético</a:t>
            </a:r>
          </a:p>
        </p:txBody>
      </p:sp>
      <p:sp>
        <p:nvSpPr>
          <p:cNvPr id="44" name="CuadroTexto 43">
            <a:extLst>
              <a:ext uri="{FF2B5EF4-FFF2-40B4-BE49-F238E27FC236}">
                <a16:creationId xmlns:a16="http://schemas.microsoft.com/office/drawing/2014/main" id="{320BCAF4-7A69-EA04-57CB-461584FE4BEF}"/>
              </a:ext>
            </a:extLst>
          </p:cNvPr>
          <p:cNvSpPr txBox="1"/>
          <p:nvPr/>
        </p:nvSpPr>
        <p:spPr>
          <a:xfrm>
            <a:off x="7130769" y="2576313"/>
            <a:ext cx="1432920" cy="345893"/>
          </a:xfrm>
          <a:prstGeom prst="roundRect">
            <a:avLst>
              <a:gd name="adj" fmla="val 10019"/>
            </a:avLst>
          </a:prstGeom>
          <a:solidFill>
            <a:srgbClr val="FF921D"/>
          </a:solidFill>
          <a:ln>
            <a:solidFill>
              <a:srgbClr val="FF921D"/>
            </a:solidFill>
          </a:ln>
        </p:spPr>
        <p:txBody>
          <a:bodyPr wrap="square" lIns="0" tIns="0" rIns="0" bIns="0" anchor="ctr">
            <a:noAutofit/>
          </a:bodyPr>
          <a:lstStyle>
            <a:defPPr>
              <a:defRPr lang="es-CO"/>
            </a:defPPr>
            <a:lvl1pPr marR="0" lvl="0" indent="0" algn="ctr" fontAlgn="auto">
              <a:lnSpc>
                <a:spcPct val="100000"/>
              </a:lnSpc>
              <a:spcBef>
                <a:spcPts val="0"/>
              </a:spcBef>
              <a:spcAft>
                <a:spcPts val="0"/>
              </a:spcAft>
              <a:buClrTx/>
              <a:buSzTx/>
              <a:buFontTx/>
              <a:buNone/>
              <a:tabLst/>
              <a:defRPr kumimoji="0" sz="1100" b="0" i="0" u="none" strike="noStrike" kern="0" cap="none" spc="0" normalizeH="0" baseline="0">
                <a:ln>
                  <a:noFill/>
                </a:ln>
                <a:solidFill>
                  <a:srgbClr val="000000"/>
                </a:solidFill>
                <a:effectLst/>
                <a:uLnTx/>
                <a:uFillTx/>
                <a:latin typeface="Calibri Light" panose="020F0302020204030204"/>
              </a:defRPr>
            </a:lvl1pPr>
          </a:lstStyle>
          <a:p>
            <a:pPr marL="0" marR="0" lvl="0" indent="0" algn="ctr" defTabSz="514954" rtl="0" eaLnBrk="1" fontAlgn="auto" latinLnBrk="0" hangingPunct="1">
              <a:lnSpc>
                <a:spcPct val="100000"/>
              </a:lnSpc>
              <a:spcBef>
                <a:spcPts val="0"/>
              </a:spcBef>
              <a:spcAft>
                <a:spcPts val="0"/>
              </a:spcAft>
              <a:buClrTx/>
              <a:buSzTx/>
              <a:buFontTx/>
              <a:buNone/>
              <a:tabLst/>
              <a:defRPr/>
            </a:pPr>
            <a:r>
              <a:rPr kumimoji="0" lang="es-ES" sz="749" b="1" i="0" u="none" strike="noStrike" kern="0" cap="none" spc="0" normalizeH="0" baseline="0" noProof="0" dirty="0">
                <a:ln>
                  <a:noFill/>
                </a:ln>
                <a:solidFill>
                  <a:srgbClr val="000000"/>
                </a:solidFill>
                <a:effectLst/>
                <a:uLnTx/>
                <a:uFillTx/>
                <a:latin typeface="Calibri Light" panose="020F0302020204030204"/>
                <a:ea typeface="+mn-ea"/>
                <a:cs typeface="+mn-cs"/>
              </a:rPr>
              <a:t>Circularidad de materiales y residuos</a:t>
            </a:r>
          </a:p>
        </p:txBody>
      </p:sp>
      <p:sp>
        <p:nvSpPr>
          <p:cNvPr id="45" name="CuadroTexto 44">
            <a:extLst>
              <a:ext uri="{FF2B5EF4-FFF2-40B4-BE49-F238E27FC236}">
                <a16:creationId xmlns:a16="http://schemas.microsoft.com/office/drawing/2014/main" id="{07A4A998-5129-986C-DBE2-B1EA1DF0DA11}"/>
              </a:ext>
            </a:extLst>
          </p:cNvPr>
          <p:cNvSpPr txBox="1"/>
          <p:nvPr/>
        </p:nvSpPr>
        <p:spPr>
          <a:xfrm>
            <a:off x="4011758" y="1075819"/>
            <a:ext cx="1765502" cy="351609"/>
          </a:xfrm>
          <a:prstGeom prst="roundRect">
            <a:avLst/>
          </a:prstGeom>
          <a:solidFill>
            <a:srgbClr val="FFC000"/>
          </a:solidFill>
          <a:ln>
            <a:solidFill>
              <a:srgbClr val="FFC000"/>
            </a:solidFill>
          </a:ln>
        </p:spPr>
        <p:txBody>
          <a:bodyPr wrap="square" anchor="ctr">
            <a:noAutofit/>
          </a:bodyPr>
          <a:lstStyle/>
          <a:p>
            <a:pPr marL="0" marR="0" lvl="0" indent="0" algn="ctr" defTabSz="514954" rtl="0" eaLnBrk="1" fontAlgn="auto" latinLnBrk="0" hangingPunct="1">
              <a:lnSpc>
                <a:spcPct val="100000"/>
              </a:lnSpc>
              <a:spcBef>
                <a:spcPts val="0"/>
              </a:spcBef>
              <a:spcAft>
                <a:spcPts val="0"/>
              </a:spcAft>
              <a:buClrTx/>
              <a:buSzTx/>
              <a:buFontTx/>
              <a:buNone/>
              <a:tabLst/>
              <a:defRPr/>
            </a:pPr>
            <a:r>
              <a:rPr kumimoji="0" lang="es-CO" sz="1100" b="1" i="0" u="none" strike="noStrike" kern="0" cap="none" spc="0" normalizeH="0" baseline="0" noProof="0" dirty="0">
                <a:ln>
                  <a:noFill/>
                </a:ln>
                <a:solidFill>
                  <a:srgbClr val="000000"/>
                </a:solidFill>
                <a:effectLst/>
                <a:uLnTx/>
                <a:uFillTx/>
                <a:latin typeface="Calibri Light" panose="020F0302020204030204"/>
                <a:ea typeface="+mn-ea"/>
                <a:cs typeface="+mn-cs"/>
              </a:rPr>
              <a:t>EBITDA/Gastos financieros</a:t>
            </a:r>
          </a:p>
        </p:txBody>
      </p:sp>
      <p:sp>
        <p:nvSpPr>
          <p:cNvPr id="46" name="CuadroTexto 45">
            <a:extLst>
              <a:ext uri="{FF2B5EF4-FFF2-40B4-BE49-F238E27FC236}">
                <a16:creationId xmlns:a16="http://schemas.microsoft.com/office/drawing/2014/main" id="{7784F063-2B41-35EE-E287-74233A997986}"/>
              </a:ext>
            </a:extLst>
          </p:cNvPr>
          <p:cNvSpPr txBox="1"/>
          <p:nvPr/>
        </p:nvSpPr>
        <p:spPr>
          <a:xfrm>
            <a:off x="7456788" y="3895892"/>
            <a:ext cx="1050153" cy="284105"/>
          </a:xfrm>
          <a:prstGeom prst="roundRect">
            <a:avLst/>
          </a:prstGeom>
          <a:solidFill>
            <a:srgbClr val="05BCFE"/>
          </a:solidFill>
          <a:ln>
            <a:solidFill>
              <a:srgbClr val="05BCFE"/>
            </a:solidFill>
          </a:ln>
          <a:effectLst>
            <a:outerShdw blurRad="40000" dist="23000" dir="5400000" rotWithShape="0">
              <a:srgbClr val="000000">
                <a:alpha val="35000"/>
              </a:srgbClr>
            </a:outerShdw>
          </a:effectLst>
        </p:spPr>
        <p:txBody>
          <a:bodyPr wrap="square" anchor="ctr"/>
          <a:lstStyle>
            <a:defPPr>
              <a:defRPr lang="es-ES"/>
            </a:defPPr>
            <a:lvl1pPr marR="0" lvl="0" indent="0" algn="ctr" fontAlgn="auto">
              <a:lnSpc>
                <a:spcPct val="100000"/>
              </a:lnSpc>
              <a:spcBef>
                <a:spcPts val="0"/>
              </a:spcBef>
              <a:spcAft>
                <a:spcPts val="0"/>
              </a:spcAft>
              <a:buClrTx/>
              <a:buSzTx/>
              <a:buFontTx/>
              <a:buNone/>
              <a:tabLst/>
              <a:defRPr kumimoji="0" sz="1200" b="0" i="0" u="none" strike="noStrike" cap="none" spc="0" normalizeH="0" baseline="0">
                <a:ln>
                  <a:noFill/>
                </a:ln>
                <a:solidFill>
                  <a:srgbClr val="E7E6E6">
                    <a:lumMod val="10000"/>
                  </a:srgbClr>
                </a:solidFill>
                <a:effectLst/>
                <a:uLnTx/>
                <a:uFillTx/>
                <a:latin typeface="Calibri Light" panose="020F0302020204030204"/>
                <a:cs typeface="Segoe UI" panose="020B0502040204020203" pitchFamily="34" charset="0"/>
              </a:defRPr>
            </a:lvl1pPr>
          </a:lstStyle>
          <a:p>
            <a:pPr marL="0" marR="0" lvl="0" indent="0" algn="ctr" defTabSz="514954" rtl="0" eaLnBrk="1" fontAlgn="auto" latinLnBrk="0" hangingPunct="1">
              <a:lnSpc>
                <a:spcPct val="100000"/>
              </a:lnSpc>
              <a:spcBef>
                <a:spcPts val="0"/>
              </a:spcBef>
              <a:spcAft>
                <a:spcPts val="0"/>
              </a:spcAft>
              <a:buClrTx/>
              <a:buSzTx/>
              <a:buFontTx/>
              <a:buNone/>
              <a:tabLst/>
              <a:defRPr/>
            </a:pPr>
            <a:r>
              <a:rPr kumimoji="0" lang="es-CO" sz="999" b="1" i="0" u="none" strike="noStrike" kern="0" cap="none" spc="0" normalizeH="0" baseline="0" noProof="0" dirty="0">
                <a:ln>
                  <a:noFill/>
                </a:ln>
                <a:solidFill>
                  <a:srgbClr val="E7E6E6">
                    <a:lumMod val="10000"/>
                  </a:srgbClr>
                </a:solidFill>
                <a:effectLst/>
                <a:uLnTx/>
                <a:uFillTx/>
                <a:latin typeface="Calibri Light" panose="020F0302020204030204"/>
                <a:ea typeface="+mn-ea"/>
                <a:cs typeface="Segoe UI" panose="020B0502040204020203" pitchFamily="34" charset="0"/>
              </a:rPr>
              <a:t>Índice de Riesgo</a:t>
            </a:r>
          </a:p>
        </p:txBody>
      </p:sp>
      <p:sp>
        <p:nvSpPr>
          <p:cNvPr id="47" name="CuadroTexto 46">
            <a:extLst>
              <a:ext uri="{FF2B5EF4-FFF2-40B4-BE49-F238E27FC236}">
                <a16:creationId xmlns:a16="http://schemas.microsoft.com/office/drawing/2014/main" id="{AA4F9593-4A84-50E2-38B5-982D0BE27428}"/>
              </a:ext>
            </a:extLst>
          </p:cNvPr>
          <p:cNvSpPr txBox="1"/>
          <p:nvPr/>
        </p:nvSpPr>
        <p:spPr>
          <a:xfrm>
            <a:off x="3091709" y="4176344"/>
            <a:ext cx="1674888" cy="277147"/>
          </a:xfrm>
          <a:prstGeom prst="roundRect">
            <a:avLst/>
          </a:prstGeom>
          <a:solidFill>
            <a:srgbClr val="05BCFE"/>
          </a:solidFill>
          <a:ln>
            <a:solidFill>
              <a:srgbClr val="05BCFE"/>
            </a:solidFill>
          </a:ln>
          <a:effectLst>
            <a:outerShdw blurRad="40000" dist="23000" dir="5400000" rotWithShape="0">
              <a:srgbClr val="000000">
                <a:alpha val="35000"/>
              </a:srgbClr>
            </a:outerShdw>
          </a:effectLst>
        </p:spPr>
        <p:txBody>
          <a:bodyPr wrap="square" anchor="ctr"/>
          <a:lstStyle>
            <a:defPPr>
              <a:defRPr lang="es-ES"/>
            </a:defPPr>
            <a:lvl1pPr marR="0" lvl="0" indent="0" algn="ctr" fontAlgn="auto">
              <a:lnSpc>
                <a:spcPct val="100000"/>
              </a:lnSpc>
              <a:spcBef>
                <a:spcPts val="0"/>
              </a:spcBef>
              <a:spcAft>
                <a:spcPts val="0"/>
              </a:spcAft>
              <a:buClrTx/>
              <a:buSzTx/>
              <a:buFontTx/>
              <a:buNone/>
              <a:tabLst/>
              <a:defRPr kumimoji="0" sz="1300" b="1" i="0" u="none" strike="noStrike" cap="none" spc="0" normalizeH="0" baseline="0">
                <a:ln>
                  <a:noFill/>
                </a:ln>
                <a:solidFill>
                  <a:srgbClr val="E7E6E6">
                    <a:lumMod val="10000"/>
                  </a:srgbClr>
                </a:solidFill>
                <a:effectLst/>
                <a:uLnTx/>
                <a:uFillTx/>
                <a:latin typeface="Segoe UI" panose="020B0502040204020203" pitchFamily="34" charset="0"/>
                <a:cs typeface="Segoe UI" panose="020B0502040204020203" pitchFamily="34" charset="0"/>
              </a:defRPr>
            </a:lvl1pPr>
          </a:lstStyle>
          <a:p>
            <a:pPr marL="0" marR="0" lvl="0" indent="0" algn="ctr" defTabSz="514954" rtl="0" eaLnBrk="1" fontAlgn="auto" latinLnBrk="0" hangingPunct="1">
              <a:lnSpc>
                <a:spcPct val="100000"/>
              </a:lnSpc>
              <a:spcBef>
                <a:spcPts val="0"/>
              </a:spcBef>
              <a:spcAft>
                <a:spcPts val="0"/>
              </a:spcAft>
              <a:buClrTx/>
              <a:buSzTx/>
              <a:buFontTx/>
              <a:buNone/>
              <a:tabLst/>
              <a:defRPr/>
            </a:pPr>
            <a:r>
              <a:rPr kumimoji="0" lang="es-ES" sz="999" b="1" i="0" u="none" strike="noStrike" kern="1200" cap="none" spc="0" normalizeH="0" baseline="0" noProof="0" dirty="0">
                <a:ln>
                  <a:noFill/>
                </a:ln>
                <a:solidFill>
                  <a:srgbClr val="E7E6E6">
                    <a:lumMod val="10000"/>
                  </a:srgbClr>
                </a:solidFill>
                <a:effectLst/>
                <a:uLnTx/>
                <a:uFillTx/>
                <a:latin typeface="Calibri Light" panose="020F0302020204030204"/>
                <a:ea typeface="+mn-ea"/>
                <a:cs typeface="Segoe UI" panose="020B0502040204020203" pitchFamily="34" charset="0"/>
              </a:rPr>
              <a:t>Tasa de atractividad laboral</a:t>
            </a:r>
          </a:p>
        </p:txBody>
      </p:sp>
      <p:sp>
        <p:nvSpPr>
          <p:cNvPr id="48" name="CuadroTexto 47">
            <a:extLst>
              <a:ext uri="{FF2B5EF4-FFF2-40B4-BE49-F238E27FC236}">
                <a16:creationId xmlns:a16="http://schemas.microsoft.com/office/drawing/2014/main" id="{99DC03B3-559D-206A-1380-9CDBD05B2C04}"/>
              </a:ext>
            </a:extLst>
          </p:cNvPr>
          <p:cNvSpPr txBox="1"/>
          <p:nvPr/>
        </p:nvSpPr>
        <p:spPr>
          <a:xfrm>
            <a:off x="3101416" y="4525235"/>
            <a:ext cx="1691601" cy="277147"/>
          </a:xfrm>
          <a:prstGeom prst="roundRect">
            <a:avLst/>
          </a:prstGeom>
          <a:solidFill>
            <a:srgbClr val="05BCFE"/>
          </a:solidFill>
          <a:ln>
            <a:solidFill>
              <a:srgbClr val="05BCFE"/>
            </a:solidFill>
          </a:ln>
          <a:effectLst>
            <a:outerShdw blurRad="40000" dist="23000" dir="5400000" rotWithShape="0">
              <a:srgbClr val="000000">
                <a:alpha val="35000"/>
              </a:srgbClr>
            </a:outerShdw>
          </a:effectLst>
        </p:spPr>
        <p:txBody>
          <a:bodyPr wrap="square" anchor="ctr"/>
          <a:lstStyle>
            <a:defPPr>
              <a:defRPr lang="es-ES"/>
            </a:defPPr>
            <a:lvl1pPr marR="0" lvl="0" indent="0" algn="ctr" fontAlgn="auto">
              <a:lnSpc>
                <a:spcPct val="100000"/>
              </a:lnSpc>
              <a:spcBef>
                <a:spcPts val="0"/>
              </a:spcBef>
              <a:spcAft>
                <a:spcPts val="0"/>
              </a:spcAft>
              <a:buClrTx/>
              <a:buSzTx/>
              <a:buFontTx/>
              <a:buNone/>
              <a:tabLst/>
              <a:defRPr kumimoji="0" sz="1300" b="1" i="0" u="none" strike="noStrike" cap="none" spc="0" normalizeH="0" baseline="0">
                <a:ln>
                  <a:noFill/>
                </a:ln>
                <a:solidFill>
                  <a:srgbClr val="E7E6E6">
                    <a:lumMod val="10000"/>
                  </a:srgbClr>
                </a:solidFill>
                <a:effectLst/>
                <a:uLnTx/>
                <a:uFillTx/>
                <a:latin typeface="Segoe UI" panose="020B0502040204020203" pitchFamily="34" charset="0"/>
                <a:cs typeface="Segoe UI" panose="020B0502040204020203" pitchFamily="34" charset="0"/>
              </a:defRPr>
            </a:lvl1pPr>
          </a:lstStyle>
          <a:p>
            <a:pPr marL="0" marR="0" lvl="0" indent="0" algn="ctr" defTabSz="514954" rtl="0" eaLnBrk="1" fontAlgn="auto" latinLnBrk="0" hangingPunct="1">
              <a:lnSpc>
                <a:spcPct val="100000"/>
              </a:lnSpc>
              <a:spcBef>
                <a:spcPts val="0"/>
              </a:spcBef>
              <a:spcAft>
                <a:spcPts val="0"/>
              </a:spcAft>
              <a:buClrTx/>
              <a:buSzTx/>
              <a:buFontTx/>
              <a:buNone/>
              <a:tabLst/>
              <a:defRPr/>
            </a:pPr>
            <a:r>
              <a:rPr kumimoji="0" lang="es-ES" sz="999" b="1" i="0" u="none" strike="noStrike" kern="1200" cap="none" spc="0" normalizeH="0" baseline="0" noProof="0" dirty="0">
                <a:ln>
                  <a:noFill/>
                </a:ln>
                <a:solidFill>
                  <a:srgbClr val="E7E6E6">
                    <a:lumMod val="10000"/>
                  </a:srgbClr>
                </a:solidFill>
                <a:effectLst/>
                <a:uLnTx/>
                <a:uFillTx/>
                <a:latin typeface="Calibri Light" panose="020F0302020204030204"/>
                <a:ea typeface="+mn-ea"/>
                <a:cs typeface="Segoe UI" panose="020B0502040204020203" pitchFamily="34" charset="0"/>
              </a:rPr>
              <a:t>Índice  rotación de  personas </a:t>
            </a:r>
          </a:p>
        </p:txBody>
      </p:sp>
      <p:sp>
        <p:nvSpPr>
          <p:cNvPr id="49" name="CuadroTexto 48">
            <a:extLst>
              <a:ext uri="{FF2B5EF4-FFF2-40B4-BE49-F238E27FC236}">
                <a16:creationId xmlns:a16="http://schemas.microsoft.com/office/drawing/2014/main" id="{B8D7C25F-C015-5B6E-EF87-6D77BCC2479E}"/>
              </a:ext>
            </a:extLst>
          </p:cNvPr>
          <p:cNvSpPr txBox="1"/>
          <p:nvPr/>
        </p:nvSpPr>
        <p:spPr>
          <a:xfrm>
            <a:off x="4873378" y="4159663"/>
            <a:ext cx="1239719" cy="646436"/>
          </a:xfrm>
          <a:prstGeom prst="roundRect">
            <a:avLst/>
          </a:prstGeom>
          <a:solidFill>
            <a:srgbClr val="05BCFE"/>
          </a:solidFill>
          <a:ln>
            <a:solidFill>
              <a:srgbClr val="05BCFE"/>
            </a:solidFill>
          </a:ln>
          <a:effectLst>
            <a:outerShdw blurRad="40000" dist="23000" dir="5400000" rotWithShape="0">
              <a:srgbClr val="000000">
                <a:alpha val="35000"/>
              </a:srgbClr>
            </a:outerShdw>
          </a:effectLst>
        </p:spPr>
        <p:txBody>
          <a:bodyPr wrap="square" anchor="ctr"/>
          <a:lstStyle>
            <a:defPPr>
              <a:defRPr lang="es-ES"/>
            </a:defPPr>
            <a:lvl1pPr marR="0" lvl="0" indent="0" algn="ctr" fontAlgn="auto">
              <a:lnSpc>
                <a:spcPct val="100000"/>
              </a:lnSpc>
              <a:spcBef>
                <a:spcPts val="0"/>
              </a:spcBef>
              <a:spcAft>
                <a:spcPts val="0"/>
              </a:spcAft>
              <a:buClrTx/>
              <a:buSzTx/>
              <a:buFontTx/>
              <a:buNone/>
              <a:tabLst/>
              <a:defRPr kumimoji="0" sz="1300" b="1" i="0" u="none" strike="noStrike" cap="none" spc="0" normalizeH="0" baseline="0">
                <a:ln>
                  <a:noFill/>
                </a:ln>
                <a:solidFill>
                  <a:srgbClr val="E7E6E6">
                    <a:lumMod val="10000"/>
                  </a:srgbClr>
                </a:solidFill>
                <a:effectLst/>
                <a:uLnTx/>
                <a:uFillTx/>
                <a:latin typeface="Segoe UI" panose="020B0502040204020203" pitchFamily="34" charset="0"/>
                <a:cs typeface="Segoe UI" panose="020B0502040204020203" pitchFamily="34" charset="0"/>
              </a:defRPr>
            </a:lvl1pPr>
          </a:lstStyle>
          <a:p>
            <a:pPr marL="0" marR="0" lvl="0" indent="0" algn="ctr" defTabSz="514954"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srgbClr val="E7E6E6">
                    <a:lumMod val="10000"/>
                  </a:srgbClr>
                </a:solidFill>
                <a:effectLst/>
                <a:uLnTx/>
                <a:uFillTx/>
                <a:latin typeface="Calibri Light" panose="020F0302020204030204"/>
                <a:ea typeface="+mn-ea"/>
                <a:cs typeface="Segoe UI" panose="020B0502040204020203" pitchFamily="34" charset="0"/>
              </a:rPr>
              <a:t>Tasa transferencia conocimiento clave y crítico </a:t>
            </a:r>
          </a:p>
        </p:txBody>
      </p:sp>
      <p:sp>
        <p:nvSpPr>
          <p:cNvPr id="50" name="Rectángulo: esquinas redondeadas 49">
            <a:hlinkClick r:id="" action="ppaction://noaction"/>
            <a:extLst>
              <a:ext uri="{FF2B5EF4-FFF2-40B4-BE49-F238E27FC236}">
                <a16:creationId xmlns:a16="http://schemas.microsoft.com/office/drawing/2014/main" id="{0EF614AC-07B6-E81B-0BA4-88FC6588E1CA}"/>
              </a:ext>
            </a:extLst>
          </p:cNvPr>
          <p:cNvSpPr/>
          <p:nvPr/>
        </p:nvSpPr>
        <p:spPr>
          <a:xfrm>
            <a:off x="545479" y="2153336"/>
            <a:ext cx="5196288" cy="1190047"/>
          </a:xfrm>
          <a:prstGeom prst="roundRect">
            <a:avLst>
              <a:gd name="adj" fmla="val 5706"/>
            </a:avLst>
          </a:prstGeom>
          <a:solidFill>
            <a:srgbClr val="FF921D">
              <a:alpha val="40000"/>
            </a:srgbClr>
          </a:solidFill>
          <a:ln>
            <a:noFill/>
          </a:ln>
          <a:effectLst>
            <a:outerShdw blurRad="40000" dist="23000" dir="5400000" rotWithShape="0">
              <a:srgbClr val="000000">
                <a:alpha val="35000"/>
              </a:srgbClr>
            </a:outerShdw>
          </a:effectLst>
        </p:spPr>
        <p:txBody>
          <a:bodyPr wrap="square" anchor="ctr"/>
          <a:lstStyle/>
          <a:p>
            <a:pPr marL="0" marR="0" lvl="0" indent="0" algn="ctr" defTabSz="514954" rtl="0" eaLnBrk="1" fontAlgn="auto" latinLnBrk="0" hangingPunct="1">
              <a:lnSpc>
                <a:spcPct val="100000"/>
              </a:lnSpc>
              <a:spcBef>
                <a:spcPts val="0"/>
              </a:spcBef>
              <a:spcAft>
                <a:spcPts val="0"/>
              </a:spcAft>
              <a:buClrTx/>
              <a:buSzTx/>
              <a:buFontTx/>
              <a:buNone/>
              <a:tabLst/>
              <a:defRPr/>
            </a:pPr>
            <a:endParaRPr kumimoji="0" lang="es-ES" sz="832" b="1" i="0" u="none" strike="noStrike" kern="1200" cap="none" spc="0" normalizeH="0" baseline="0" noProof="0" dirty="0">
              <a:ln>
                <a:noFill/>
              </a:ln>
              <a:solidFill>
                <a:srgbClr val="E7E6E6">
                  <a:lumMod val="10000"/>
                </a:srgbClr>
              </a:solidFill>
              <a:effectLst/>
              <a:uLnTx/>
              <a:uFillTx/>
              <a:latin typeface="Segoe UI" panose="020B0502040204020203" pitchFamily="34" charset="0"/>
              <a:ea typeface="+mn-ea"/>
              <a:cs typeface="Segoe UI" panose="020B0502040204020203" pitchFamily="34" charset="0"/>
            </a:endParaRPr>
          </a:p>
        </p:txBody>
      </p:sp>
      <p:sp>
        <p:nvSpPr>
          <p:cNvPr id="51" name="CuadroTexto 50">
            <a:extLst>
              <a:ext uri="{FF2B5EF4-FFF2-40B4-BE49-F238E27FC236}">
                <a16:creationId xmlns:a16="http://schemas.microsoft.com/office/drawing/2014/main" id="{BB13F009-6920-6ECB-66F5-8231AD890D11}"/>
              </a:ext>
            </a:extLst>
          </p:cNvPr>
          <p:cNvSpPr txBox="1"/>
          <p:nvPr/>
        </p:nvSpPr>
        <p:spPr>
          <a:xfrm>
            <a:off x="647926" y="2423579"/>
            <a:ext cx="1469386" cy="294689"/>
          </a:xfrm>
          <a:prstGeom prst="roundRect">
            <a:avLst>
              <a:gd name="adj" fmla="val 18535"/>
            </a:avLst>
          </a:prstGeom>
          <a:solidFill>
            <a:srgbClr val="FF921D"/>
          </a:solidFill>
          <a:ln>
            <a:solidFill>
              <a:srgbClr val="FF921D"/>
            </a:solidFill>
          </a:ln>
        </p:spPr>
        <p:txBody>
          <a:bodyPr wrap="square" lIns="0" tIns="0" rIns="0" bIns="0" anchor="ctr">
            <a:noAutofit/>
          </a:bodyPr>
          <a:lstStyle>
            <a:defPPr>
              <a:defRPr lang="es-ES"/>
            </a:defPPr>
            <a:lvl1pPr marR="0" lvl="0" algn="ctr" fontAlgn="auto">
              <a:lnSpc>
                <a:spcPct val="100000"/>
              </a:lnSpc>
              <a:spcBef>
                <a:spcPts val="0"/>
              </a:spcBef>
              <a:spcAft>
                <a:spcPts val="0"/>
              </a:spcAft>
              <a:buClrTx/>
              <a:buSzTx/>
              <a:tabLst/>
              <a:defRPr kumimoji="0" sz="1200" i="0" u="none" strike="noStrike" kern="0" cap="none" spc="0" normalizeH="0" baseline="0">
                <a:ln>
                  <a:noFill/>
                </a:ln>
                <a:effectLst/>
                <a:uLnTx/>
                <a:uFillTx/>
                <a:latin typeface="+mj-lt"/>
              </a:defRPr>
            </a:lvl1pPr>
          </a:lstStyle>
          <a:p>
            <a:pPr marL="0" marR="0" lvl="0" indent="0" algn="ctr" defTabSz="514954" rtl="0" eaLnBrk="1" fontAlgn="auto" latinLnBrk="0" hangingPunct="1">
              <a:lnSpc>
                <a:spcPct val="100000"/>
              </a:lnSpc>
              <a:spcBef>
                <a:spcPts val="0"/>
              </a:spcBef>
              <a:spcAft>
                <a:spcPts val="0"/>
              </a:spcAft>
              <a:buClrTx/>
              <a:buSzTx/>
              <a:buFontTx/>
              <a:buNone/>
              <a:tabLst/>
              <a:defRPr/>
            </a:pPr>
            <a:r>
              <a:rPr kumimoji="0" lang="es-CO" sz="832" b="1" i="0" u="none" strike="noStrike" kern="0" cap="none" spc="0" normalizeH="0" baseline="0" noProof="0" dirty="0">
                <a:ln>
                  <a:noFill/>
                </a:ln>
                <a:solidFill>
                  <a:srgbClr val="000000"/>
                </a:solidFill>
                <a:effectLst/>
                <a:uLnTx/>
                <a:uFillTx/>
                <a:latin typeface="Calibri Light" panose="020F0302020204030204"/>
                <a:ea typeface="+mn-ea"/>
                <a:cs typeface="+mn-cs"/>
              </a:rPr>
              <a:t>Proyectos Infraestructura</a:t>
            </a:r>
          </a:p>
          <a:p>
            <a:pPr marL="0" marR="0" lvl="0" indent="0" algn="ctr" defTabSz="514954" rtl="0" eaLnBrk="1" fontAlgn="auto" latinLnBrk="0" hangingPunct="1">
              <a:lnSpc>
                <a:spcPct val="100000"/>
              </a:lnSpc>
              <a:spcBef>
                <a:spcPts val="0"/>
              </a:spcBef>
              <a:spcAft>
                <a:spcPts val="0"/>
              </a:spcAft>
              <a:buClrTx/>
              <a:buSzTx/>
              <a:buFontTx/>
              <a:buNone/>
              <a:tabLst/>
              <a:defRPr/>
            </a:pPr>
            <a:r>
              <a:rPr kumimoji="0" lang="es-CO" sz="666" b="1" i="0" u="none" strike="noStrike" kern="0" cap="none" spc="0" normalizeH="0" baseline="0" noProof="0" dirty="0">
                <a:ln>
                  <a:noFill/>
                </a:ln>
                <a:solidFill>
                  <a:srgbClr val="000000"/>
                </a:solidFill>
                <a:effectLst/>
                <a:uLnTx/>
                <a:uFillTx/>
                <a:latin typeface="Calibri Light" panose="020F0302020204030204"/>
                <a:ea typeface="+mn-ea"/>
                <a:cs typeface="+mn-cs"/>
              </a:rPr>
              <a:t>(Inversión, tiempo, alcance, eficiencia) </a:t>
            </a:r>
            <a:endParaRPr kumimoji="0" lang="es-CO" sz="666" b="1" i="0" u="none" strike="noStrike" kern="0" cap="none" spc="0" normalizeH="0" baseline="0" noProof="0" dirty="0">
              <a:ln>
                <a:noFill/>
              </a:ln>
              <a:solidFill>
                <a:srgbClr val="000000"/>
              </a:solidFill>
              <a:effectLst/>
              <a:highlight>
                <a:srgbClr val="008080"/>
              </a:highlight>
              <a:uLnTx/>
              <a:uFillTx/>
              <a:latin typeface="Calibri Light" panose="020F0302020204030204"/>
              <a:ea typeface="+mn-ea"/>
              <a:cs typeface="+mn-cs"/>
            </a:endParaRPr>
          </a:p>
        </p:txBody>
      </p:sp>
      <p:sp>
        <p:nvSpPr>
          <p:cNvPr id="52" name="CuadroTexto 51">
            <a:extLst>
              <a:ext uri="{FF2B5EF4-FFF2-40B4-BE49-F238E27FC236}">
                <a16:creationId xmlns:a16="http://schemas.microsoft.com/office/drawing/2014/main" id="{40404023-A459-5B81-74E9-A199E2D3D748}"/>
              </a:ext>
            </a:extLst>
          </p:cNvPr>
          <p:cNvSpPr txBox="1"/>
          <p:nvPr/>
        </p:nvSpPr>
        <p:spPr>
          <a:xfrm>
            <a:off x="1819013" y="2201557"/>
            <a:ext cx="3931669" cy="233269"/>
          </a:xfrm>
          <a:prstGeom prst="rect">
            <a:avLst/>
          </a:prstGeom>
          <a:noFill/>
        </p:spPr>
        <p:txBody>
          <a:bodyPr wrap="square">
            <a:spAutoFit/>
          </a:bodyPr>
          <a:lstStyle/>
          <a:p>
            <a:pPr marL="0" marR="0" lvl="0" indent="0" algn="ctr" defTabSz="514954" rtl="0" eaLnBrk="1" fontAlgn="auto" latinLnBrk="0" hangingPunct="1">
              <a:lnSpc>
                <a:spcPct val="100000"/>
              </a:lnSpc>
              <a:spcBef>
                <a:spcPts val="0"/>
              </a:spcBef>
              <a:spcAft>
                <a:spcPts val="0"/>
              </a:spcAft>
              <a:buClrTx/>
              <a:buSzTx/>
              <a:buFontTx/>
              <a:buNone/>
              <a:tabLst/>
              <a:defRPr/>
            </a:pPr>
            <a:r>
              <a:rPr kumimoji="0" lang="es-ES" sz="916" b="1" i="0" u="none" strike="noStrike" kern="1200" cap="none" spc="0" normalizeH="0" baseline="0" noProof="0" dirty="0">
                <a:ln>
                  <a:noFill/>
                </a:ln>
                <a:solidFill>
                  <a:srgbClr val="E97132">
                    <a:lumMod val="75000"/>
                  </a:srgbClr>
                </a:solidFill>
                <a:effectLst/>
                <a:uLnTx/>
                <a:uFillTx/>
                <a:latin typeface="Calibri Light" panose="020F0302020204030204"/>
                <a:ea typeface="+mn-ea"/>
                <a:cs typeface="Segoe UI" panose="020B0502040204020203" pitchFamily="34" charset="0"/>
                <a:hlinkClick r:id="" action="ppaction://noaction">
                  <a:extLst>
                    <a:ext uri="{A12FA001-AC4F-418D-AE19-62706E023703}">
                      <ahyp:hlinkClr xmlns:ahyp="http://schemas.microsoft.com/office/drawing/2018/hyperlinkcolor" val="tx"/>
                    </a:ext>
                  </a:extLst>
                </a:hlinkClick>
              </a:rPr>
              <a:t>Consolidar la prestación de los servicios públicos domiciliarios y complementarios</a:t>
            </a:r>
            <a:endParaRPr kumimoji="0" lang="es-ES" sz="916" b="1" i="0" u="none" strike="noStrike" kern="1200" cap="none" spc="0" normalizeH="0" baseline="0" noProof="0" dirty="0">
              <a:ln>
                <a:noFill/>
              </a:ln>
              <a:solidFill>
                <a:srgbClr val="E97132">
                  <a:lumMod val="75000"/>
                </a:srgbClr>
              </a:solidFill>
              <a:effectLst/>
              <a:uLnTx/>
              <a:uFillTx/>
              <a:latin typeface="Calibri Light" panose="020F0302020204030204"/>
              <a:ea typeface="+mn-ea"/>
              <a:cs typeface="Segoe UI" panose="020B0502040204020203" pitchFamily="34" charset="0"/>
            </a:endParaRPr>
          </a:p>
        </p:txBody>
      </p:sp>
      <p:sp>
        <p:nvSpPr>
          <p:cNvPr id="53" name="CuadroTexto 52">
            <a:extLst>
              <a:ext uri="{FF2B5EF4-FFF2-40B4-BE49-F238E27FC236}">
                <a16:creationId xmlns:a16="http://schemas.microsoft.com/office/drawing/2014/main" id="{9B711360-3144-C66F-1D13-6AB18DA76826}"/>
              </a:ext>
            </a:extLst>
          </p:cNvPr>
          <p:cNvSpPr txBox="1"/>
          <p:nvPr/>
        </p:nvSpPr>
        <p:spPr>
          <a:xfrm>
            <a:off x="2211127" y="2423579"/>
            <a:ext cx="1776302" cy="283230"/>
          </a:xfrm>
          <a:prstGeom prst="roundRect">
            <a:avLst>
              <a:gd name="adj" fmla="val 18535"/>
            </a:avLst>
          </a:prstGeom>
          <a:solidFill>
            <a:srgbClr val="FF921D"/>
          </a:solidFill>
          <a:ln>
            <a:solidFill>
              <a:srgbClr val="FF921D"/>
            </a:solidFill>
          </a:ln>
        </p:spPr>
        <p:txBody>
          <a:bodyPr wrap="square" lIns="0" tIns="0" rIns="0" bIns="0" anchor="ctr">
            <a:noAutofit/>
          </a:bodyPr>
          <a:lstStyle>
            <a:defPPr>
              <a:defRPr lang="es-ES"/>
            </a:defPPr>
            <a:lvl1pPr marR="0" lvl="0" algn="ctr" fontAlgn="auto">
              <a:lnSpc>
                <a:spcPct val="100000"/>
              </a:lnSpc>
              <a:spcBef>
                <a:spcPts val="0"/>
              </a:spcBef>
              <a:spcAft>
                <a:spcPts val="0"/>
              </a:spcAft>
              <a:buClrTx/>
              <a:buSzTx/>
              <a:tabLst/>
              <a:defRPr kumimoji="0" sz="1200" i="0" u="none" strike="noStrike" kern="0" cap="none" spc="0" normalizeH="0" baseline="0">
                <a:ln>
                  <a:noFill/>
                </a:ln>
                <a:effectLst/>
                <a:uLnTx/>
                <a:uFillTx/>
                <a:latin typeface="+mj-lt"/>
              </a:defRPr>
            </a:lvl1pPr>
          </a:lstStyle>
          <a:p>
            <a:pPr marL="0" marR="0" lvl="0" indent="0" algn="ctr" defTabSz="514954" rtl="0" eaLnBrk="1" fontAlgn="auto" latinLnBrk="0" hangingPunct="1">
              <a:lnSpc>
                <a:spcPct val="100000"/>
              </a:lnSpc>
              <a:spcBef>
                <a:spcPts val="0"/>
              </a:spcBef>
              <a:spcAft>
                <a:spcPts val="0"/>
              </a:spcAft>
              <a:buClrTx/>
              <a:buSzTx/>
              <a:buFontTx/>
              <a:buNone/>
              <a:tabLst/>
              <a:defRPr/>
            </a:pPr>
            <a:r>
              <a:rPr kumimoji="0" lang="es-CO" sz="832" b="1" i="0" u="none" strike="noStrike" kern="0" cap="none" spc="0" normalizeH="0" baseline="0" noProof="0" dirty="0">
                <a:ln>
                  <a:noFill/>
                </a:ln>
                <a:solidFill>
                  <a:srgbClr val="000000"/>
                </a:solidFill>
                <a:effectLst/>
                <a:uLnTx/>
                <a:uFillTx/>
                <a:latin typeface="Calibri Light" panose="020F0302020204030204"/>
                <a:ea typeface="+mn-ea"/>
                <a:cs typeface="+mn-cs"/>
              </a:rPr>
              <a:t>Tasa de accidentalidad</a:t>
            </a:r>
          </a:p>
        </p:txBody>
      </p:sp>
      <p:sp>
        <p:nvSpPr>
          <p:cNvPr id="54" name="CuadroTexto 53">
            <a:extLst>
              <a:ext uri="{FF2B5EF4-FFF2-40B4-BE49-F238E27FC236}">
                <a16:creationId xmlns:a16="http://schemas.microsoft.com/office/drawing/2014/main" id="{FEB84276-9B1B-6B37-F89C-273599FA3C68}"/>
              </a:ext>
            </a:extLst>
          </p:cNvPr>
          <p:cNvSpPr txBox="1"/>
          <p:nvPr/>
        </p:nvSpPr>
        <p:spPr>
          <a:xfrm>
            <a:off x="653434" y="2759112"/>
            <a:ext cx="1473984" cy="217999"/>
          </a:xfrm>
          <a:prstGeom prst="roundRect">
            <a:avLst>
              <a:gd name="adj" fmla="val 18535"/>
            </a:avLst>
          </a:prstGeom>
          <a:solidFill>
            <a:srgbClr val="FF921D"/>
          </a:solidFill>
          <a:ln>
            <a:solidFill>
              <a:srgbClr val="FF921D"/>
            </a:solidFill>
          </a:ln>
        </p:spPr>
        <p:txBody>
          <a:bodyPr wrap="square" lIns="0" tIns="0" rIns="0" bIns="0" anchor="ctr">
            <a:noAutofit/>
          </a:bodyPr>
          <a:lstStyle>
            <a:defPPr>
              <a:defRPr lang="es-ES"/>
            </a:defPPr>
            <a:lvl1pPr marR="0" lvl="0" indent="0" algn="ctr" fontAlgn="auto">
              <a:lnSpc>
                <a:spcPct val="100000"/>
              </a:lnSpc>
              <a:spcBef>
                <a:spcPts val="0"/>
              </a:spcBef>
              <a:spcAft>
                <a:spcPts val="0"/>
              </a:spcAft>
              <a:buClrTx/>
              <a:buSzTx/>
              <a:buFontTx/>
              <a:buNone/>
              <a:tabLst/>
              <a:defRPr kumimoji="0" sz="1200" b="0" i="0" u="none" strike="noStrike" kern="0" cap="none" spc="0" normalizeH="0" baseline="0">
                <a:ln>
                  <a:noFill/>
                </a:ln>
                <a:solidFill>
                  <a:srgbClr val="000000"/>
                </a:solidFill>
                <a:effectLst/>
                <a:uLnTx/>
                <a:uFillTx/>
                <a:latin typeface="Calibri Light" panose="020F0302020204030204"/>
              </a:defRPr>
            </a:lvl1pPr>
          </a:lstStyle>
          <a:p>
            <a:pPr marL="0" marR="0" lvl="0" indent="0" algn="ctr" defTabSz="514954" rtl="0" eaLnBrk="1" fontAlgn="auto" latinLnBrk="0" hangingPunct="1">
              <a:lnSpc>
                <a:spcPct val="100000"/>
              </a:lnSpc>
              <a:spcBef>
                <a:spcPts val="0"/>
              </a:spcBef>
              <a:spcAft>
                <a:spcPts val="0"/>
              </a:spcAft>
              <a:buClrTx/>
              <a:buSzTx/>
              <a:buFontTx/>
              <a:buNone/>
              <a:tabLst/>
              <a:defRPr/>
            </a:pPr>
            <a:r>
              <a:rPr kumimoji="0" lang="es-CO" sz="832" b="1" i="0" u="none" strike="noStrike" kern="0" cap="none" spc="0" normalizeH="0" baseline="0" noProof="0" dirty="0">
                <a:ln>
                  <a:noFill/>
                </a:ln>
                <a:solidFill>
                  <a:srgbClr val="000000"/>
                </a:solidFill>
                <a:effectLst/>
                <a:uLnTx/>
                <a:uFillTx/>
                <a:latin typeface="Calibri Light" panose="020F0302020204030204"/>
                <a:ea typeface="+mn-ea"/>
                <a:cs typeface="+mn-cs"/>
              </a:rPr>
              <a:t>Continuidad en Barrido</a:t>
            </a:r>
          </a:p>
        </p:txBody>
      </p:sp>
      <p:sp>
        <p:nvSpPr>
          <p:cNvPr id="55" name="CuadroTexto 54">
            <a:extLst>
              <a:ext uri="{FF2B5EF4-FFF2-40B4-BE49-F238E27FC236}">
                <a16:creationId xmlns:a16="http://schemas.microsoft.com/office/drawing/2014/main" id="{074CFCDE-F97E-5611-486F-C2017BF7F051}"/>
              </a:ext>
            </a:extLst>
          </p:cNvPr>
          <p:cNvSpPr txBox="1"/>
          <p:nvPr/>
        </p:nvSpPr>
        <p:spPr>
          <a:xfrm>
            <a:off x="4201904" y="2423579"/>
            <a:ext cx="1284496" cy="272098"/>
          </a:xfrm>
          <a:prstGeom prst="roundRect">
            <a:avLst>
              <a:gd name="adj" fmla="val 13317"/>
            </a:avLst>
          </a:prstGeom>
          <a:solidFill>
            <a:srgbClr val="FF921D"/>
          </a:solidFill>
          <a:ln>
            <a:solidFill>
              <a:srgbClr val="FF921D"/>
            </a:solidFill>
          </a:ln>
        </p:spPr>
        <p:txBody>
          <a:bodyPr wrap="square" lIns="0" tIns="0" rIns="0" bIns="0" anchor="ctr">
            <a:noAutofit/>
          </a:bodyPr>
          <a:lstStyle/>
          <a:p>
            <a:pPr marL="0" marR="0" lvl="0" indent="0" algn="ctr" defTabSz="514954" rtl="0" eaLnBrk="1" fontAlgn="auto" latinLnBrk="0" hangingPunct="1">
              <a:lnSpc>
                <a:spcPct val="100000"/>
              </a:lnSpc>
              <a:spcBef>
                <a:spcPts val="0"/>
              </a:spcBef>
              <a:spcAft>
                <a:spcPts val="0"/>
              </a:spcAft>
              <a:buClrTx/>
              <a:buSzTx/>
              <a:buFontTx/>
              <a:buNone/>
              <a:tabLst/>
              <a:defRPr/>
            </a:pPr>
            <a:r>
              <a:rPr kumimoji="0" lang="es-CO" sz="832" b="1" i="0" u="none" strike="noStrike" kern="0" cap="none" spc="0" normalizeH="0" baseline="0" noProof="0" dirty="0">
                <a:ln>
                  <a:noFill/>
                </a:ln>
                <a:solidFill>
                  <a:srgbClr val="000000"/>
                </a:solidFill>
                <a:effectLst/>
                <a:uLnTx/>
                <a:uFillTx/>
                <a:latin typeface="Calibri Light" panose="020F0302020204030204"/>
                <a:ea typeface="+mn-ea"/>
                <a:cs typeface="+mn-cs"/>
              </a:rPr>
              <a:t>Participación Cartera &gt; 60 días</a:t>
            </a:r>
            <a:endParaRPr kumimoji="0" lang="es-ES" sz="832" b="1" i="0" u="none" strike="noStrike" kern="0" cap="none" spc="0" normalizeH="0" baseline="0" noProof="0" dirty="0">
              <a:ln>
                <a:noFill/>
              </a:ln>
              <a:solidFill>
                <a:srgbClr val="000000"/>
              </a:solidFill>
              <a:effectLst/>
              <a:uLnTx/>
              <a:uFillTx/>
              <a:latin typeface="Calibri Light" panose="020F0302020204030204"/>
              <a:ea typeface="+mn-ea"/>
              <a:cs typeface="+mn-cs"/>
            </a:endParaRPr>
          </a:p>
        </p:txBody>
      </p:sp>
      <p:sp>
        <p:nvSpPr>
          <p:cNvPr id="56" name="CuadroTexto 55">
            <a:extLst>
              <a:ext uri="{FF2B5EF4-FFF2-40B4-BE49-F238E27FC236}">
                <a16:creationId xmlns:a16="http://schemas.microsoft.com/office/drawing/2014/main" id="{E650323C-4611-D8C4-290A-1A04F9D14A6D}"/>
              </a:ext>
            </a:extLst>
          </p:cNvPr>
          <p:cNvSpPr txBox="1"/>
          <p:nvPr/>
        </p:nvSpPr>
        <p:spPr>
          <a:xfrm>
            <a:off x="647925" y="3041397"/>
            <a:ext cx="1479493" cy="250339"/>
          </a:xfrm>
          <a:prstGeom prst="roundRect">
            <a:avLst>
              <a:gd name="adj" fmla="val 18535"/>
            </a:avLst>
          </a:prstGeom>
          <a:solidFill>
            <a:srgbClr val="FF921D"/>
          </a:solidFill>
          <a:ln>
            <a:solidFill>
              <a:srgbClr val="FF921D"/>
            </a:solidFill>
          </a:ln>
        </p:spPr>
        <p:txBody>
          <a:bodyPr wrap="square" lIns="0" tIns="0" rIns="0" bIns="0" anchor="ctr">
            <a:noAutofit/>
          </a:bodyPr>
          <a:lstStyle>
            <a:defPPr>
              <a:defRPr lang="es-ES"/>
            </a:defPPr>
            <a:lvl1pPr marR="0" lvl="0" indent="0" algn="ctr" fontAlgn="auto">
              <a:lnSpc>
                <a:spcPct val="100000"/>
              </a:lnSpc>
              <a:spcBef>
                <a:spcPts val="0"/>
              </a:spcBef>
              <a:spcAft>
                <a:spcPts val="0"/>
              </a:spcAft>
              <a:buClrTx/>
              <a:buSzTx/>
              <a:buFontTx/>
              <a:buNone/>
              <a:tabLst/>
              <a:defRPr kumimoji="0" sz="1200" b="0" i="0" u="none" strike="noStrike" kern="0" cap="none" spc="0" normalizeH="0" baseline="0">
                <a:ln>
                  <a:noFill/>
                </a:ln>
                <a:solidFill>
                  <a:srgbClr val="000000"/>
                </a:solidFill>
                <a:effectLst/>
                <a:uLnTx/>
                <a:uFillTx/>
                <a:latin typeface="Calibri Light" panose="020F0302020204030204"/>
              </a:defRPr>
            </a:lvl1pPr>
          </a:lstStyle>
          <a:p>
            <a:pPr marL="0" marR="0" lvl="0" indent="0" algn="ctr" defTabSz="514954" rtl="0" eaLnBrk="1" fontAlgn="auto" latinLnBrk="0" hangingPunct="1">
              <a:lnSpc>
                <a:spcPct val="100000"/>
              </a:lnSpc>
              <a:spcBef>
                <a:spcPts val="0"/>
              </a:spcBef>
              <a:spcAft>
                <a:spcPts val="0"/>
              </a:spcAft>
              <a:buClrTx/>
              <a:buSzTx/>
              <a:buFontTx/>
              <a:buNone/>
              <a:tabLst/>
              <a:defRPr/>
            </a:pPr>
            <a:r>
              <a:rPr kumimoji="0" lang="es-CO" sz="832" b="1" i="0" u="none" strike="noStrike" kern="0" cap="none" spc="0" normalizeH="0" baseline="0" noProof="0" dirty="0">
                <a:ln>
                  <a:noFill/>
                </a:ln>
                <a:solidFill>
                  <a:srgbClr val="000000"/>
                </a:solidFill>
                <a:effectLst/>
                <a:uLnTx/>
                <a:uFillTx/>
                <a:latin typeface="Calibri Light" panose="020F0302020204030204"/>
                <a:ea typeface="+mn-ea"/>
                <a:cs typeface="+mn-cs"/>
              </a:rPr>
              <a:t>Continuidad en Recolección</a:t>
            </a:r>
          </a:p>
        </p:txBody>
      </p:sp>
      <p:sp>
        <p:nvSpPr>
          <p:cNvPr id="57" name="CuadroTexto 56">
            <a:extLst>
              <a:ext uri="{FF2B5EF4-FFF2-40B4-BE49-F238E27FC236}">
                <a16:creationId xmlns:a16="http://schemas.microsoft.com/office/drawing/2014/main" id="{93DAF34F-9EAE-5478-FB48-1C01058BEF95}"/>
              </a:ext>
            </a:extLst>
          </p:cNvPr>
          <p:cNvSpPr txBox="1"/>
          <p:nvPr/>
        </p:nvSpPr>
        <p:spPr>
          <a:xfrm>
            <a:off x="4206926" y="2759112"/>
            <a:ext cx="1279474" cy="226592"/>
          </a:xfrm>
          <a:prstGeom prst="roundRect">
            <a:avLst>
              <a:gd name="adj" fmla="val 18535"/>
            </a:avLst>
          </a:prstGeom>
          <a:solidFill>
            <a:srgbClr val="FF921D"/>
          </a:solidFill>
          <a:ln>
            <a:solidFill>
              <a:srgbClr val="FF921D"/>
            </a:solidFill>
          </a:ln>
        </p:spPr>
        <p:txBody>
          <a:bodyPr wrap="square" lIns="0" tIns="0" rIns="0" bIns="0" anchor="ctr">
            <a:noAutofit/>
          </a:bodyPr>
          <a:lstStyle>
            <a:defPPr>
              <a:defRPr lang="es-ES"/>
            </a:defPPr>
            <a:lvl1pPr marR="0" lvl="0" algn="ctr" fontAlgn="auto">
              <a:lnSpc>
                <a:spcPct val="100000"/>
              </a:lnSpc>
              <a:spcBef>
                <a:spcPts val="0"/>
              </a:spcBef>
              <a:spcAft>
                <a:spcPts val="0"/>
              </a:spcAft>
              <a:buClrTx/>
              <a:buSzTx/>
              <a:tabLst/>
              <a:defRPr kumimoji="0" sz="1200" i="0" u="none" strike="noStrike" kern="0" cap="none" spc="0" normalizeH="0" baseline="0">
                <a:ln>
                  <a:noFill/>
                </a:ln>
                <a:effectLst/>
                <a:uLnTx/>
                <a:uFillTx/>
                <a:latin typeface="+mj-lt"/>
              </a:defRPr>
            </a:lvl1pPr>
          </a:lstStyle>
          <a:p>
            <a:pPr marL="0" marR="0" lvl="0" indent="0" algn="ctr" defTabSz="514954" rtl="0" eaLnBrk="1" fontAlgn="auto" latinLnBrk="0" hangingPunct="1">
              <a:lnSpc>
                <a:spcPct val="100000"/>
              </a:lnSpc>
              <a:spcBef>
                <a:spcPts val="0"/>
              </a:spcBef>
              <a:spcAft>
                <a:spcPts val="0"/>
              </a:spcAft>
              <a:buClrTx/>
              <a:buSzTx/>
              <a:buFontTx/>
              <a:buNone/>
              <a:tabLst/>
              <a:defRPr/>
            </a:pPr>
            <a:r>
              <a:rPr kumimoji="0" lang="es-CO" sz="832" b="1" i="0" u="none" strike="noStrike" kern="0" cap="none" spc="0" normalizeH="0" baseline="0" noProof="0" dirty="0">
                <a:ln>
                  <a:noFill/>
                </a:ln>
                <a:solidFill>
                  <a:srgbClr val="000000"/>
                </a:solidFill>
                <a:effectLst/>
                <a:uLnTx/>
                <a:uFillTx/>
                <a:latin typeface="Calibri Light" panose="020F0302020204030204"/>
                <a:ea typeface="+mn-ea"/>
                <a:cs typeface="+mn-cs"/>
              </a:rPr>
              <a:t>Costos  y Gastos efectivos</a:t>
            </a:r>
          </a:p>
        </p:txBody>
      </p:sp>
      <p:sp>
        <p:nvSpPr>
          <p:cNvPr id="58" name="CuadroTexto 57">
            <a:extLst>
              <a:ext uri="{FF2B5EF4-FFF2-40B4-BE49-F238E27FC236}">
                <a16:creationId xmlns:a16="http://schemas.microsoft.com/office/drawing/2014/main" id="{0D1C3316-CDEC-0A24-8E18-4BF33B9AB152}"/>
              </a:ext>
            </a:extLst>
          </p:cNvPr>
          <p:cNvSpPr txBox="1"/>
          <p:nvPr/>
        </p:nvSpPr>
        <p:spPr>
          <a:xfrm>
            <a:off x="6549988" y="1769864"/>
            <a:ext cx="1603412" cy="307514"/>
          </a:xfrm>
          <a:prstGeom prst="roundRect">
            <a:avLst/>
          </a:prstGeom>
          <a:solidFill>
            <a:srgbClr val="77B635"/>
          </a:solidFill>
          <a:ln>
            <a:solidFill>
              <a:srgbClr val="77B635"/>
            </a:solidFill>
          </a:ln>
        </p:spPr>
        <p:txBody>
          <a:bodyPr wrap="square" anchor="ctr">
            <a:noAutofit/>
          </a:bodyPr>
          <a:lstStyle>
            <a:defPPr>
              <a:defRPr lang="es-ES"/>
            </a:defPPr>
            <a:lvl1pPr marR="0" lvl="0" algn="ctr" fontAlgn="auto">
              <a:lnSpc>
                <a:spcPct val="100000"/>
              </a:lnSpc>
              <a:spcBef>
                <a:spcPts val="0"/>
              </a:spcBef>
              <a:spcAft>
                <a:spcPts val="0"/>
              </a:spcAft>
              <a:buClrTx/>
              <a:buSzTx/>
              <a:tabLst/>
              <a:defRPr kumimoji="0" sz="1200" i="0" u="none" strike="noStrike" kern="0" cap="none" spc="0" normalizeH="0" baseline="0">
                <a:ln>
                  <a:noFill/>
                </a:ln>
                <a:effectLst/>
                <a:uLnTx/>
                <a:uFillTx/>
                <a:latin typeface="+mj-lt"/>
              </a:defRPr>
            </a:lvl1pPr>
          </a:lstStyle>
          <a:p>
            <a:pPr marL="0" marR="0" lvl="0" indent="0" algn="ctr" defTabSz="514954" rtl="0" eaLnBrk="1" fontAlgn="auto" latinLnBrk="0" hangingPunct="1">
              <a:lnSpc>
                <a:spcPct val="100000"/>
              </a:lnSpc>
              <a:spcBef>
                <a:spcPts val="0"/>
              </a:spcBef>
              <a:spcAft>
                <a:spcPts val="0"/>
              </a:spcAft>
              <a:buClrTx/>
              <a:buSzTx/>
              <a:buFontTx/>
              <a:buNone/>
              <a:tabLst/>
              <a:defRPr/>
            </a:pPr>
            <a:r>
              <a:rPr kumimoji="0" lang="es-CO" sz="999" b="1" i="0" u="none" strike="noStrike" kern="0" cap="none" spc="0" normalizeH="0" baseline="0" noProof="0" dirty="0">
                <a:ln>
                  <a:noFill/>
                </a:ln>
                <a:solidFill>
                  <a:srgbClr val="000000"/>
                </a:solidFill>
                <a:effectLst/>
                <a:uLnTx/>
                <a:uFillTx/>
                <a:latin typeface="Calibri Light" panose="020F0302020204030204"/>
                <a:ea typeface="+mn-ea"/>
                <a:cs typeface="+mn-cs"/>
              </a:rPr>
              <a:t>Unidades Vendidas SSPP</a:t>
            </a:r>
          </a:p>
        </p:txBody>
      </p:sp>
      <p:sp>
        <p:nvSpPr>
          <p:cNvPr id="59" name="CuadroTexto 58">
            <a:extLst>
              <a:ext uri="{FF2B5EF4-FFF2-40B4-BE49-F238E27FC236}">
                <a16:creationId xmlns:a16="http://schemas.microsoft.com/office/drawing/2014/main" id="{32C11553-EE6B-B6FC-F0AE-9821294519C9}"/>
              </a:ext>
            </a:extLst>
          </p:cNvPr>
          <p:cNvSpPr txBox="1"/>
          <p:nvPr/>
        </p:nvSpPr>
        <p:spPr>
          <a:xfrm>
            <a:off x="4206926" y="3034964"/>
            <a:ext cx="1279474" cy="270262"/>
          </a:xfrm>
          <a:prstGeom prst="roundRect">
            <a:avLst>
              <a:gd name="adj" fmla="val 18535"/>
            </a:avLst>
          </a:prstGeom>
          <a:solidFill>
            <a:srgbClr val="FF921D"/>
          </a:solidFill>
          <a:ln>
            <a:solidFill>
              <a:srgbClr val="FF921D"/>
            </a:solidFill>
          </a:ln>
        </p:spPr>
        <p:txBody>
          <a:bodyPr wrap="square" lIns="0" tIns="0" rIns="0" bIns="0" anchor="ctr">
            <a:noAutofit/>
          </a:bodyPr>
          <a:lstStyle>
            <a:defPPr>
              <a:defRPr lang="es-ES"/>
            </a:defPPr>
            <a:lvl1pPr marR="0" lvl="0" algn="ctr" fontAlgn="auto">
              <a:lnSpc>
                <a:spcPct val="100000"/>
              </a:lnSpc>
              <a:spcBef>
                <a:spcPts val="0"/>
              </a:spcBef>
              <a:spcAft>
                <a:spcPts val="0"/>
              </a:spcAft>
              <a:buClrTx/>
              <a:buSzTx/>
              <a:tabLst/>
              <a:defRPr kumimoji="0" sz="1200" i="0" u="none" strike="noStrike" kern="0" cap="none" spc="0" normalizeH="0" baseline="0">
                <a:ln>
                  <a:noFill/>
                </a:ln>
                <a:effectLst/>
                <a:uLnTx/>
                <a:uFillTx/>
                <a:latin typeface="+mj-lt"/>
              </a:defRPr>
            </a:lvl1pPr>
          </a:lstStyle>
          <a:p>
            <a:pPr marL="0" marR="0" lvl="0" indent="0" algn="ctr" defTabSz="514954" rtl="0" eaLnBrk="1" fontAlgn="auto" latinLnBrk="0" hangingPunct="1">
              <a:lnSpc>
                <a:spcPct val="100000"/>
              </a:lnSpc>
              <a:spcBef>
                <a:spcPts val="0"/>
              </a:spcBef>
              <a:spcAft>
                <a:spcPts val="0"/>
              </a:spcAft>
              <a:buClrTx/>
              <a:buSzTx/>
              <a:buFontTx/>
              <a:buNone/>
              <a:tabLst/>
              <a:defRPr/>
            </a:pPr>
            <a:r>
              <a:rPr kumimoji="0" lang="es-CO" sz="832" b="1" i="0" u="none" strike="noStrike" kern="0" cap="none" spc="0" normalizeH="0" baseline="0" noProof="0" dirty="0">
                <a:ln>
                  <a:noFill/>
                </a:ln>
                <a:solidFill>
                  <a:srgbClr val="000000"/>
                </a:solidFill>
                <a:effectLst/>
                <a:uLnTx/>
                <a:uFillTx/>
                <a:latin typeface="Calibri Light" panose="020F0302020204030204"/>
                <a:ea typeface="+mn-ea"/>
                <a:cs typeface="+mn-cs"/>
              </a:rPr>
              <a:t>Costos  AOM</a:t>
            </a:r>
          </a:p>
        </p:txBody>
      </p:sp>
      <p:sp>
        <p:nvSpPr>
          <p:cNvPr id="60" name="CuadroTexto 59">
            <a:extLst>
              <a:ext uri="{FF2B5EF4-FFF2-40B4-BE49-F238E27FC236}">
                <a16:creationId xmlns:a16="http://schemas.microsoft.com/office/drawing/2014/main" id="{27A9C295-93DE-88E6-8423-1D38F8A80605}"/>
              </a:ext>
            </a:extLst>
          </p:cNvPr>
          <p:cNvSpPr txBox="1"/>
          <p:nvPr/>
        </p:nvSpPr>
        <p:spPr>
          <a:xfrm>
            <a:off x="2221233" y="2742347"/>
            <a:ext cx="1762453" cy="256103"/>
          </a:xfrm>
          <a:prstGeom prst="roundRect">
            <a:avLst>
              <a:gd name="adj" fmla="val 18535"/>
            </a:avLst>
          </a:prstGeom>
          <a:solidFill>
            <a:srgbClr val="FF921D"/>
          </a:solidFill>
          <a:ln>
            <a:solidFill>
              <a:srgbClr val="FF921D"/>
            </a:solidFill>
          </a:ln>
        </p:spPr>
        <p:txBody>
          <a:bodyPr wrap="square" lIns="0" tIns="0" rIns="0" bIns="0" anchor="ctr">
            <a:noAutofit/>
          </a:bodyPr>
          <a:lstStyle>
            <a:defPPr>
              <a:defRPr lang="es-ES"/>
            </a:defPPr>
            <a:lvl1pPr marR="0" lvl="0" algn="ctr" fontAlgn="auto">
              <a:lnSpc>
                <a:spcPct val="100000"/>
              </a:lnSpc>
              <a:spcBef>
                <a:spcPts val="0"/>
              </a:spcBef>
              <a:spcAft>
                <a:spcPts val="0"/>
              </a:spcAft>
              <a:buClrTx/>
              <a:buSzTx/>
              <a:tabLst/>
              <a:defRPr kumimoji="0" sz="1200" i="0" u="none" strike="noStrike" kern="0" cap="none" spc="0" normalizeH="0" baseline="0">
                <a:ln>
                  <a:noFill/>
                </a:ln>
                <a:effectLst/>
                <a:uLnTx/>
                <a:uFillTx/>
                <a:latin typeface="+mj-lt"/>
              </a:defRPr>
            </a:lvl1pPr>
          </a:lstStyle>
          <a:p>
            <a:pPr marL="0" marR="0" lvl="0" indent="0" algn="ctr" defTabSz="514954" rtl="0" eaLnBrk="1" fontAlgn="auto" latinLnBrk="0" hangingPunct="1">
              <a:lnSpc>
                <a:spcPct val="100000"/>
              </a:lnSpc>
              <a:spcBef>
                <a:spcPts val="0"/>
              </a:spcBef>
              <a:spcAft>
                <a:spcPts val="0"/>
              </a:spcAft>
              <a:buClrTx/>
              <a:buSzTx/>
              <a:buFontTx/>
              <a:buNone/>
              <a:tabLst/>
              <a:defRPr/>
            </a:pPr>
            <a:r>
              <a:rPr kumimoji="0" lang="es-CO" sz="832" b="1" i="0" u="none" strike="noStrike" kern="0" cap="none" spc="0" normalizeH="0" baseline="0" noProof="0" dirty="0">
                <a:ln>
                  <a:noFill/>
                </a:ln>
                <a:solidFill>
                  <a:srgbClr val="000000"/>
                </a:solidFill>
                <a:effectLst/>
                <a:uLnTx/>
                <a:uFillTx/>
                <a:latin typeface="Calibri Light" panose="020F0302020204030204"/>
                <a:ea typeface="+mn-ea"/>
                <a:cs typeface="+mn-cs"/>
              </a:rPr>
              <a:t>Puntos Críticos</a:t>
            </a:r>
          </a:p>
          <a:p>
            <a:pPr marL="0" marR="0" lvl="0" indent="0" algn="ctr" defTabSz="514954" rtl="0" eaLnBrk="1" fontAlgn="auto" latinLnBrk="0" hangingPunct="1">
              <a:lnSpc>
                <a:spcPct val="100000"/>
              </a:lnSpc>
              <a:spcBef>
                <a:spcPts val="0"/>
              </a:spcBef>
              <a:spcAft>
                <a:spcPts val="0"/>
              </a:spcAft>
              <a:buClrTx/>
              <a:buSzTx/>
              <a:buFontTx/>
              <a:buNone/>
              <a:tabLst/>
              <a:defRPr/>
            </a:pPr>
            <a:r>
              <a:rPr kumimoji="0" lang="es-CO" sz="749" b="1" i="0" u="none" strike="noStrike" kern="0" cap="none" spc="0" normalizeH="0" baseline="0" noProof="0" dirty="0">
                <a:ln>
                  <a:noFill/>
                </a:ln>
                <a:solidFill>
                  <a:srgbClr val="000000"/>
                </a:solidFill>
                <a:effectLst/>
                <a:uLnTx/>
                <a:uFillTx/>
                <a:latin typeface="Calibri Light" panose="020F0302020204030204"/>
                <a:ea typeface="+mn-ea"/>
                <a:cs typeface="+mn-cs"/>
              </a:rPr>
              <a:t>(Pendiente definición)</a:t>
            </a:r>
          </a:p>
        </p:txBody>
      </p:sp>
      <p:sp>
        <p:nvSpPr>
          <p:cNvPr id="61" name="CuadroTexto 60">
            <a:extLst>
              <a:ext uri="{FF2B5EF4-FFF2-40B4-BE49-F238E27FC236}">
                <a16:creationId xmlns:a16="http://schemas.microsoft.com/office/drawing/2014/main" id="{9928AB56-0DFA-E5F7-0331-477D9FB6D0E0}"/>
              </a:ext>
            </a:extLst>
          </p:cNvPr>
          <p:cNvSpPr txBox="1"/>
          <p:nvPr/>
        </p:nvSpPr>
        <p:spPr>
          <a:xfrm>
            <a:off x="2221233" y="3020137"/>
            <a:ext cx="1762453" cy="285089"/>
          </a:xfrm>
          <a:prstGeom prst="roundRect">
            <a:avLst>
              <a:gd name="adj" fmla="val 18535"/>
            </a:avLst>
          </a:prstGeom>
          <a:solidFill>
            <a:srgbClr val="FF921D"/>
          </a:solidFill>
          <a:ln>
            <a:solidFill>
              <a:srgbClr val="FF921D"/>
            </a:solidFill>
          </a:ln>
        </p:spPr>
        <p:txBody>
          <a:bodyPr wrap="square" lIns="0" tIns="0" rIns="0" bIns="0" anchor="ctr">
            <a:noAutofit/>
          </a:bodyPr>
          <a:lstStyle>
            <a:defPPr>
              <a:defRPr lang="es-ES"/>
            </a:defPPr>
            <a:lvl1pPr marR="0" lvl="0" algn="ctr" fontAlgn="auto">
              <a:lnSpc>
                <a:spcPct val="100000"/>
              </a:lnSpc>
              <a:spcBef>
                <a:spcPts val="0"/>
              </a:spcBef>
              <a:spcAft>
                <a:spcPts val="0"/>
              </a:spcAft>
              <a:buClrTx/>
              <a:buSzTx/>
              <a:tabLst/>
              <a:defRPr kumimoji="0" sz="1200" i="0" u="none" strike="noStrike" kern="0" cap="none" spc="0" normalizeH="0" baseline="0">
                <a:ln>
                  <a:noFill/>
                </a:ln>
                <a:effectLst/>
                <a:uLnTx/>
                <a:uFillTx/>
                <a:latin typeface="+mj-lt"/>
              </a:defRPr>
            </a:lvl1pPr>
          </a:lstStyle>
          <a:p>
            <a:pPr marL="0" marR="0" lvl="0" indent="0" algn="ctr" defTabSz="514954" rtl="0" eaLnBrk="1" fontAlgn="auto" latinLnBrk="0" hangingPunct="1">
              <a:lnSpc>
                <a:spcPct val="100000"/>
              </a:lnSpc>
              <a:spcBef>
                <a:spcPts val="0"/>
              </a:spcBef>
              <a:spcAft>
                <a:spcPts val="0"/>
              </a:spcAft>
              <a:buClrTx/>
              <a:buSzTx/>
              <a:buFontTx/>
              <a:buNone/>
              <a:tabLst/>
              <a:defRPr/>
            </a:pPr>
            <a:r>
              <a:rPr kumimoji="0" lang="es-CO" sz="832" b="1" i="0" u="none" strike="noStrike" kern="0" cap="none" spc="0" normalizeH="0" baseline="0" noProof="0" dirty="0">
                <a:ln>
                  <a:noFill/>
                </a:ln>
                <a:solidFill>
                  <a:srgbClr val="000000"/>
                </a:solidFill>
                <a:effectLst/>
                <a:uLnTx/>
                <a:uFillTx/>
                <a:latin typeface="Calibri Light" panose="020F0302020204030204"/>
                <a:ea typeface="+mn-ea"/>
                <a:cs typeface="+mn-cs"/>
              </a:rPr>
              <a:t>Disminución toneladas RSLP</a:t>
            </a:r>
          </a:p>
          <a:p>
            <a:pPr marL="0" marR="0" lvl="0" indent="0" algn="ctr" defTabSz="514954" rtl="0" eaLnBrk="1" fontAlgn="auto" latinLnBrk="0" hangingPunct="1">
              <a:lnSpc>
                <a:spcPct val="100000"/>
              </a:lnSpc>
              <a:spcBef>
                <a:spcPts val="0"/>
              </a:spcBef>
              <a:spcAft>
                <a:spcPts val="0"/>
              </a:spcAft>
              <a:buClrTx/>
              <a:buSzTx/>
              <a:buFontTx/>
              <a:buNone/>
              <a:tabLst/>
              <a:defRPr/>
            </a:pPr>
            <a:r>
              <a:rPr kumimoji="0" lang="es-CO" sz="749" b="1" i="0" u="none" strike="noStrike" kern="0" cap="none" spc="0" normalizeH="0" baseline="0" noProof="0" dirty="0">
                <a:ln>
                  <a:noFill/>
                </a:ln>
                <a:solidFill>
                  <a:srgbClr val="000000"/>
                </a:solidFill>
                <a:effectLst/>
                <a:uLnTx/>
                <a:uFillTx/>
                <a:latin typeface="Calibri Light" panose="020F0302020204030204"/>
                <a:ea typeface="+mn-ea"/>
                <a:cs typeface="+mn-cs"/>
              </a:rPr>
              <a:t>(Pendiente definición)</a:t>
            </a:r>
            <a:endParaRPr kumimoji="0" lang="es-CO" sz="999" b="1" i="0" u="none" strike="noStrike" kern="0" cap="none" spc="0" normalizeH="0" baseline="0" noProof="0" dirty="0">
              <a:ln>
                <a:noFill/>
              </a:ln>
              <a:solidFill>
                <a:srgbClr val="000000"/>
              </a:solidFill>
              <a:effectLst/>
              <a:uLnTx/>
              <a:uFillTx/>
              <a:latin typeface="Calibri Light" panose="020F0302020204030204"/>
              <a:ea typeface="+mn-ea"/>
              <a:cs typeface="+mn-cs"/>
            </a:endParaRPr>
          </a:p>
        </p:txBody>
      </p:sp>
      <p:sp>
        <p:nvSpPr>
          <p:cNvPr id="62" name="Rectángulo 61">
            <a:extLst>
              <a:ext uri="{FF2B5EF4-FFF2-40B4-BE49-F238E27FC236}">
                <a16:creationId xmlns:a16="http://schemas.microsoft.com/office/drawing/2014/main" id="{85CF3821-9013-B160-A825-808427D2440A}"/>
              </a:ext>
            </a:extLst>
          </p:cNvPr>
          <p:cNvSpPr/>
          <p:nvPr/>
        </p:nvSpPr>
        <p:spPr>
          <a:xfrm>
            <a:off x="1680575" y="-19050"/>
            <a:ext cx="5682554" cy="422704"/>
          </a:xfrm>
          <a:prstGeom prst="rect">
            <a:avLst/>
          </a:prstGeom>
          <a:noFill/>
        </p:spPr>
        <p:txBody>
          <a:bodyPr wrap="square" lIns="38061" tIns="19030" rIns="38061" bIns="19030">
            <a:spAutoFit/>
            <a:scene3d>
              <a:camera prst="orthographicFront"/>
              <a:lightRig rig="soft" dir="t">
                <a:rot lat="0" lon="0" rev="15600000"/>
              </a:lightRig>
            </a:scene3d>
            <a:sp3d extrusionH="57150" prstMaterial="softEdge">
              <a:bevelT w="25400" h="38100"/>
            </a:sp3d>
          </a:bodyPr>
          <a:lstStyle/>
          <a:p>
            <a:pPr marL="0" marR="0" lvl="0" indent="0" algn="ctr" defTabSz="380573" rtl="0" eaLnBrk="1" fontAlgn="auto" latinLnBrk="0" hangingPunct="1">
              <a:lnSpc>
                <a:spcPct val="100000"/>
              </a:lnSpc>
              <a:spcBef>
                <a:spcPts val="0"/>
              </a:spcBef>
              <a:spcAft>
                <a:spcPts val="0"/>
              </a:spcAft>
              <a:buClrTx/>
              <a:buSzTx/>
              <a:buFontTx/>
              <a:buNone/>
              <a:tabLst/>
              <a:defRPr/>
            </a:pPr>
            <a:r>
              <a:rPr kumimoji="0" lang="es-ES" sz="2497" b="1" i="0" u="none" strike="noStrike" kern="1200" cap="none" spc="0" normalizeH="0" baseline="0" noProof="0" dirty="0">
                <a:ln/>
                <a:solidFill>
                  <a:srgbClr val="E97132"/>
                </a:solidFill>
                <a:effectLst/>
                <a:uLnTx/>
                <a:uFillTx/>
                <a:latin typeface="Aptos" panose="02110004020202020204"/>
                <a:ea typeface="+mn-ea"/>
                <a:cs typeface="+mn-cs"/>
              </a:rPr>
              <a:t>Cuadro de Mando Integral - EMVARIAS</a:t>
            </a:r>
          </a:p>
        </p:txBody>
      </p:sp>
      <p:sp>
        <p:nvSpPr>
          <p:cNvPr id="63" name="Elipse 62">
            <a:hlinkClick r:id="rId3" action="ppaction://hlinksldjump"/>
            <a:extLst>
              <a:ext uri="{FF2B5EF4-FFF2-40B4-BE49-F238E27FC236}">
                <a16:creationId xmlns:a16="http://schemas.microsoft.com/office/drawing/2014/main" id="{BAACAB9B-1977-1F5E-A893-97078540F9D5}"/>
              </a:ext>
            </a:extLst>
          </p:cNvPr>
          <p:cNvSpPr/>
          <p:nvPr/>
        </p:nvSpPr>
        <p:spPr>
          <a:xfrm>
            <a:off x="2057400" y="745250"/>
            <a:ext cx="126869" cy="119858"/>
          </a:xfrm>
          <a:prstGeom prst="ellipse">
            <a:avLst/>
          </a:prstGeom>
          <a:solidFill>
            <a:srgbClr val="92D050"/>
          </a:solidFill>
          <a:ln w="19050" cap="flat" cmpd="sng" algn="ctr">
            <a:solidFill>
              <a:srgbClr val="92D050"/>
            </a:solidFill>
            <a:prstDash val="solid"/>
            <a:miter lim="800000"/>
          </a:ln>
          <a:effectLst/>
        </p:spPr>
        <p:txBody>
          <a:bodyPr rtlCol="0" anchor="ctr"/>
          <a:lstStyle/>
          <a:p>
            <a:pPr marL="0" marR="0" lvl="0" indent="0" algn="ctr" defTabSz="380573" rtl="0" eaLnBrk="1" fontAlgn="auto" latinLnBrk="0" hangingPunct="1">
              <a:lnSpc>
                <a:spcPct val="100000"/>
              </a:lnSpc>
              <a:spcBef>
                <a:spcPts val="0"/>
              </a:spcBef>
              <a:spcAft>
                <a:spcPts val="0"/>
              </a:spcAft>
              <a:buClrTx/>
              <a:buSzTx/>
              <a:buFontTx/>
              <a:buNone/>
              <a:tabLst/>
              <a:defRPr/>
            </a:pPr>
            <a:endParaRPr kumimoji="0" lang="es-CO" sz="10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64" name="Elipse 63">
            <a:hlinkClick r:id="rId4" action="ppaction://hlinksldjump"/>
            <a:extLst>
              <a:ext uri="{FF2B5EF4-FFF2-40B4-BE49-F238E27FC236}">
                <a16:creationId xmlns:a16="http://schemas.microsoft.com/office/drawing/2014/main" id="{64964E06-52CA-C4C5-2B1F-8899EE49EF3F}"/>
              </a:ext>
            </a:extLst>
          </p:cNvPr>
          <p:cNvSpPr/>
          <p:nvPr/>
        </p:nvSpPr>
        <p:spPr>
          <a:xfrm>
            <a:off x="2057400" y="1160721"/>
            <a:ext cx="126869" cy="119858"/>
          </a:xfrm>
          <a:prstGeom prst="ellipse">
            <a:avLst/>
          </a:prstGeom>
          <a:solidFill>
            <a:srgbClr val="92D050"/>
          </a:solidFill>
          <a:ln w="19050" cap="flat" cmpd="sng" algn="ctr">
            <a:solidFill>
              <a:srgbClr val="92D050"/>
            </a:solidFill>
            <a:prstDash val="solid"/>
            <a:miter lim="800000"/>
          </a:ln>
          <a:effectLst/>
        </p:spPr>
        <p:txBody>
          <a:bodyPr rtlCol="0" anchor="ctr"/>
          <a:lstStyle/>
          <a:p>
            <a:pPr marL="0" marR="0" lvl="0" indent="0" algn="ctr" defTabSz="380573" rtl="0" eaLnBrk="1" fontAlgn="auto" latinLnBrk="0" hangingPunct="1">
              <a:lnSpc>
                <a:spcPct val="100000"/>
              </a:lnSpc>
              <a:spcBef>
                <a:spcPts val="0"/>
              </a:spcBef>
              <a:spcAft>
                <a:spcPts val="0"/>
              </a:spcAft>
              <a:buClrTx/>
              <a:buSzTx/>
              <a:buFontTx/>
              <a:buNone/>
              <a:tabLst/>
              <a:defRPr/>
            </a:pPr>
            <a:endParaRPr kumimoji="0" lang="es-CO" sz="10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65" name="Elipse 64">
            <a:hlinkClick r:id="rId5" action="ppaction://hlinksldjump"/>
            <a:extLst>
              <a:ext uri="{FF2B5EF4-FFF2-40B4-BE49-F238E27FC236}">
                <a16:creationId xmlns:a16="http://schemas.microsoft.com/office/drawing/2014/main" id="{C3EDC9D3-8780-F75A-7663-38F98F5B0520}"/>
              </a:ext>
            </a:extLst>
          </p:cNvPr>
          <p:cNvSpPr/>
          <p:nvPr/>
        </p:nvSpPr>
        <p:spPr>
          <a:xfrm>
            <a:off x="7507722" y="842406"/>
            <a:ext cx="126869" cy="119858"/>
          </a:xfrm>
          <a:prstGeom prst="ellipse">
            <a:avLst/>
          </a:prstGeom>
          <a:solidFill>
            <a:srgbClr val="92D050"/>
          </a:solidFill>
          <a:ln w="19050" cap="flat" cmpd="sng" algn="ctr">
            <a:solidFill>
              <a:srgbClr val="92D050"/>
            </a:solidFill>
            <a:prstDash val="solid"/>
            <a:miter lim="800000"/>
          </a:ln>
          <a:effectLst/>
        </p:spPr>
        <p:txBody>
          <a:bodyPr rtlCol="0" anchor="ctr"/>
          <a:lstStyle/>
          <a:p>
            <a:pPr marL="0" marR="0" lvl="0" indent="0" algn="ctr" defTabSz="380573" rtl="0" eaLnBrk="1" fontAlgn="auto" latinLnBrk="0" hangingPunct="1">
              <a:lnSpc>
                <a:spcPct val="100000"/>
              </a:lnSpc>
              <a:spcBef>
                <a:spcPts val="0"/>
              </a:spcBef>
              <a:spcAft>
                <a:spcPts val="0"/>
              </a:spcAft>
              <a:buClrTx/>
              <a:buSzTx/>
              <a:buFontTx/>
              <a:buNone/>
              <a:tabLst/>
              <a:defRPr/>
            </a:pPr>
            <a:endParaRPr kumimoji="0" lang="es-CO" sz="10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66" name="Elipse 65">
            <a:hlinkClick r:id="rId6" action="ppaction://hlinksldjump"/>
            <a:extLst>
              <a:ext uri="{FF2B5EF4-FFF2-40B4-BE49-F238E27FC236}">
                <a16:creationId xmlns:a16="http://schemas.microsoft.com/office/drawing/2014/main" id="{08511553-C13D-7B7D-6A8A-C0180CB3CF4E}"/>
              </a:ext>
            </a:extLst>
          </p:cNvPr>
          <p:cNvSpPr/>
          <p:nvPr/>
        </p:nvSpPr>
        <p:spPr>
          <a:xfrm>
            <a:off x="1981200" y="3065721"/>
            <a:ext cx="126869" cy="119858"/>
          </a:xfrm>
          <a:prstGeom prst="ellipse">
            <a:avLst/>
          </a:prstGeom>
          <a:solidFill>
            <a:srgbClr val="92D050"/>
          </a:solidFill>
          <a:ln w="19050" cap="flat" cmpd="sng" algn="ctr">
            <a:solidFill>
              <a:srgbClr val="92D050"/>
            </a:solidFill>
            <a:prstDash val="solid"/>
            <a:miter lim="800000"/>
          </a:ln>
          <a:effectLst/>
        </p:spPr>
        <p:txBody>
          <a:bodyPr rtlCol="0" anchor="ctr"/>
          <a:lstStyle/>
          <a:p>
            <a:pPr marL="0" marR="0" lvl="0" indent="0" algn="ctr" defTabSz="380573" rtl="0" eaLnBrk="1" fontAlgn="auto" latinLnBrk="0" hangingPunct="1">
              <a:lnSpc>
                <a:spcPct val="100000"/>
              </a:lnSpc>
              <a:spcBef>
                <a:spcPts val="0"/>
              </a:spcBef>
              <a:spcAft>
                <a:spcPts val="0"/>
              </a:spcAft>
              <a:buClrTx/>
              <a:buSzTx/>
              <a:buFontTx/>
              <a:buNone/>
              <a:tabLst/>
              <a:defRPr/>
            </a:pPr>
            <a:endParaRPr kumimoji="0" lang="es-CO" sz="749"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67" name="Elipse 66">
            <a:hlinkClick r:id="rId7" action="ppaction://hlinksldjump"/>
            <a:extLst>
              <a:ext uri="{FF2B5EF4-FFF2-40B4-BE49-F238E27FC236}">
                <a16:creationId xmlns:a16="http://schemas.microsoft.com/office/drawing/2014/main" id="{FC5FA099-FD88-E6FD-4515-1B388A5C8E0D}"/>
              </a:ext>
            </a:extLst>
          </p:cNvPr>
          <p:cNvSpPr/>
          <p:nvPr/>
        </p:nvSpPr>
        <p:spPr>
          <a:xfrm>
            <a:off x="5327813" y="2550449"/>
            <a:ext cx="126869" cy="119858"/>
          </a:xfrm>
          <a:prstGeom prst="ellipse">
            <a:avLst/>
          </a:prstGeom>
          <a:solidFill>
            <a:srgbClr val="92D050"/>
          </a:solidFill>
          <a:ln w="19050" cap="flat" cmpd="sng" algn="ctr">
            <a:solidFill>
              <a:srgbClr val="92D050"/>
            </a:solidFill>
            <a:prstDash val="solid"/>
            <a:miter lim="800000"/>
          </a:ln>
          <a:effectLst/>
        </p:spPr>
        <p:txBody>
          <a:bodyPr rtlCol="0" anchor="ctr"/>
          <a:lstStyle/>
          <a:p>
            <a:pPr marL="0" marR="0" lvl="0" indent="0" algn="ctr" defTabSz="380573" rtl="0" eaLnBrk="1" fontAlgn="auto" latinLnBrk="0" hangingPunct="1">
              <a:lnSpc>
                <a:spcPct val="100000"/>
              </a:lnSpc>
              <a:spcBef>
                <a:spcPts val="0"/>
              </a:spcBef>
              <a:spcAft>
                <a:spcPts val="0"/>
              </a:spcAft>
              <a:buClrTx/>
              <a:buSzTx/>
              <a:buFontTx/>
              <a:buNone/>
              <a:tabLst/>
              <a:defRPr/>
            </a:pPr>
            <a:endParaRPr kumimoji="0" lang="es-CO" sz="749"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68" name="Elipse 67">
            <a:hlinkClick r:id="rId8" action="ppaction://hlinksldjump"/>
            <a:extLst>
              <a:ext uri="{FF2B5EF4-FFF2-40B4-BE49-F238E27FC236}">
                <a16:creationId xmlns:a16="http://schemas.microsoft.com/office/drawing/2014/main" id="{1F7D61C4-A3B7-E2A9-C382-89BA0A255510}"/>
              </a:ext>
            </a:extLst>
          </p:cNvPr>
          <p:cNvSpPr/>
          <p:nvPr/>
        </p:nvSpPr>
        <p:spPr>
          <a:xfrm>
            <a:off x="7509214" y="1157576"/>
            <a:ext cx="126869" cy="119858"/>
          </a:xfrm>
          <a:prstGeom prst="ellipse">
            <a:avLst/>
          </a:prstGeom>
          <a:solidFill>
            <a:srgbClr val="FF0000"/>
          </a:solidFill>
          <a:ln w="19050" cap="flat" cmpd="sng" algn="ctr">
            <a:solidFill>
              <a:srgbClr val="FF0000"/>
            </a:solidFill>
            <a:prstDash val="solid"/>
            <a:miter lim="800000"/>
          </a:ln>
          <a:effectLst/>
        </p:spPr>
        <p:txBody>
          <a:bodyPr rtlCol="0" anchor="ctr"/>
          <a:lstStyle/>
          <a:p>
            <a:pPr marL="0" marR="0" lvl="0" indent="0" algn="ctr" defTabSz="380573" rtl="0" eaLnBrk="1" fontAlgn="auto" latinLnBrk="0" hangingPunct="1">
              <a:lnSpc>
                <a:spcPct val="100000"/>
              </a:lnSpc>
              <a:spcBef>
                <a:spcPts val="0"/>
              </a:spcBef>
              <a:spcAft>
                <a:spcPts val="0"/>
              </a:spcAft>
              <a:buClrTx/>
              <a:buSzTx/>
              <a:buFontTx/>
              <a:buNone/>
              <a:tabLst/>
              <a:defRPr/>
            </a:pPr>
            <a:endParaRPr kumimoji="0" lang="es-CO" sz="1000" b="0" i="0" u="none" strike="noStrike" kern="0" cap="none" spc="0" normalizeH="0" baseline="0" noProof="0" dirty="0">
              <a:ln>
                <a:noFill/>
              </a:ln>
              <a:solidFill>
                <a:prstClr val="white"/>
              </a:solidFill>
              <a:effectLst/>
              <a:highlight>
                <a:srgbClr val="FF0000"/>
              </a:highlight>
              <a:uLnTx/>
              <a:uFillTx/>
              <a:latin typeface="Aptos" panose="02110004020202020204"/>
              <a:ea typeface="+mn-ea"/>
              <a:cs typeface="+mn-cs"/>
            </a:endParaRPr>
          </a:p>
        </p:txBody>
      </p:sp>
      <p:sp>
        <p:nvSpPr>
          <p:cNvPr id="69" name="Elipse 68">
            <a:hlinkClick r:id="rId9" action="ppaction://hlinksldjump"/>
            <a:extLst>
              <a:ext uri="{FF2B5EF4-FFF2-40B4-BE49-F238E27FC236}">
                <a16:creationId xmlns:a16="http://schemas.microsoft.com/office/drawing/2014/main" id="{9E87E4E2-F65F-87B1-C53C-B26F61EF9EA9}"/>
              </a:ext>
            </a:extLst>
          </p:cNvPr>
          <p:cNvSpPr/>
          <p:nvPr/>
        </p:nvSpPr>
        <p:spPr>
          <a:xfrm>
            <a:off x="1981200" y="2779481"/>
            <a:ext cx="126869" cy="119858"/>
          </a:xfrm>
          <a:prstGeom prst="ellipse">
            <a:avLst/>
          </a:prstGeom>
          <a:solidFill>
            <a:srgbClr val="FF0000"/>
          </a:solidFill>
          <a:ln w="19050" cap="flat" cmpd="sng" algn="ctr">
            <a:solidFill>
              <a:srgbClr val="FF0000"/>
            </a:solidFill>
            <a:prstDash val="solid"/>
            <a:miter lim="800000"/>
          </a:ln>
          <a:effectLst/>
        </p:spPr>
        <p:txBody>
          <a:bodyPr rtlCol="0" anchor="ctr"/>
          <a:lstStyle/>
          <a:p>
            <a:pPr marL="0" marR="0" lvl="0" indent="0" algn="ctr" defTabSz="380573" rtl="0" eaLnBrk="1" fontAlgn="auto" latinLnBrk="0" hangingPunct="1">
              <a:lnSpc>
                <a:spcPct val="100000"/>
              </a:lnSpc>
              <a:spcBef>
                <a:spcPts val="0"/>
              </a:spcBef>
              <a:spcAft>
                <a:spcPts val="0"/>
              </a:spcAft>
              <a:buClrTx/>
              <a:buSzTx/>
              <a:buFontTx/>
              <a:buNone/>
              <a:tabLst/>
              <a:defRPr/>
            </a:pPr>
            <a:endParaRPr kumimoji="0" lang="es-CO" sz="749"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70" name="Elipse 69">
            <a:hlinkClick r:id="rId10" action="ppaction://hlinksldjump"/>
            <a:extLst>
              <a:ext uri="{FF2B5EF4-FFF2-40B4-BE49-F238E27FC236}">
                <a16:creationId xmlns:a16="http://schemas.microsoft.com/office/drawing/2014/main" id="{DA05D37A-C576-235F-A7C1-4EA2A384D354}"/>
              </a:ext>
            </a:extLst>
          </p:cNvPr>
          <p:cNvSpPr/>
          <p:nvPr/>
        </p:nvSpPr>
        <p:spPr>
          <a:xfrm>
            <a:off x="6132136" y="1827189"/>
            <a:ext cx="126869" cy="119858"/>
          </a:xfrm>
          <a:prstGeom prst="ellipse">
            <a:avLst/>
          </a:prstGeom>
          <a:solidFill>
            <a:srgbClr val="FFFF00"/>
          </a:solidFill>
          <a:ln w="19050" cap="flat" cmpd="sng" algn="ctr">
            <a:solidFill>
              <a:srgbClr val="FFFF00"/>
            </a:solidFill>
            <a:prstDash val="solid"/>
            <a:miter lim="800000"/>
          </a:ln>
          <a:effectLst/>
        </p:spPr>
        <p:txBody>
          <a:bodyPr rtlCol="0" anchor="ctr"/>
          <a:lstStyle/>
          <a:p>
            <a:pPr marL="0" marR="0" lvl="0" indent="0" algn="ctr" defTabSz="380573" rtl="0" eaLnBrk="1" fontAlgn="auto" latinLnBrk="0" hangingPunct="1">
              <a:lnSpc>
                <a:spcPct val="100000"/>
              </a:lnSpc>
              <a:spcBef>
                <a:spcPts val="0"/>
              </a:spcBef>
              <a:spcAft>
                <a:spcPts val="0"/>
              </a:spcAft>
              <a:buClrTx/>
              <a:buSzTx/>
              <a:buFontTx/>
              <a:buNone/>
              <a:tabLst/>
              <a:defRPr/>
            </a:pPr>
            <a:endParaRPr kumimoji="0" lang="es-CO" sz="749"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71" name="Elipse 70">
            <a:hlinkClick r:id="rId11" action="ppaction://hlinksldjump"/>
            <a:extLst>
              <a:ext uri="{FF2B5EF4-FFF2-40B4-BE49-F238E27FC236}">
                <a16:creationId xmlns:a16="http://schemas.microsoft.com/office/drawing/2014/main" id="{6FC58735-8085-D9F1-01AE-4CE31DF53026}"/>
              </a:ext>
            </a:extLst>
          </p:cNvPr>
          <p:cNvSpPr/>
          <p:nvPr/>
        </p:nvSpPr>
        <p:spPr>
          <a:xfrm>
            <a:off x="1981200" y="2465694"/>
            <a:ext cx="126869" cy="119858"/>
          </a:xfrm>
          <a:prstGeom prst="ellipse">
            <a:avLst/>
          </a:prstGeom>
          <a:solidFill>
            <a:srgbClr val="FF0000"/>
          </a:solidFill>
          <a:ln w="19050" cap="flat" cmpd="sng" algn="ctr">
            <a:solidFill>
              <a:srgbClr val="FF0000"/>
            </a:solidFill>
            <a:prstDash val="solid"/>
            <a:miter lim="800000"/>
          </a:ln>
          <a:effectLst/>
        </p:spPr>
        <p:txBody>
          <a:bodyPr rtlCol="0" anchor="ctr"/>
          <a:lstStyle/>
          <a:p>
            <a:pPr marL="0" marR="0" lvl="0" indent="0" algn="ctr" defTabSz="380573" rtl="0" eaLnBrk="1" fontAlgn="auto" latinLnBrk="0" hangingPunct="1">
              <a:lnSpc>
                <a:spcPct val="100000"/>
              </a:lnSpc>
              <a:spcBef>
                <a:spcPts val="0"/>
              </a:spcBef>
              <a:spcAft>
                <a:spcPts val="0"/>
              </a:spcAft>
              <a:buClrTx/>
              <a:buSzTx/>
              <a:buFontTx/>
              <a:buNone/>
              <a:tabLst/>
              <a:defRPr/>
            </a:pPr>
            <a:endParaRPr kumimoji="0" lang="es-CO" sz="749"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72" name="Elipse 71">
            <a:hlinkClick r:id="rId12" action="ppaction://hlinksldjump"/>
            <a:extLst>
              <a:ext uri="{FF2B5EF4-FFF2-40B4-BE49-F238E27FC236}">
                <a16:creationId xmlns:a16="http://schemas.microsoft.com/office/drawing/2014/main" id="{6F1E3A5B-5461-76F9-7F25-25707FB76760}"/>
              </a:ext>
            </a:extLst>
          </p:cNvPr>
          <p:cNvSpPr/>
          <p:nvPr/>
        </p:nvSpPr>
        <p:spPr>
          <a:xfrm>
            <a:off x="3778208" y="2464067"/>
            <a:ext cx="126869" cy="119858"/>
          </a:xfrm>
          <a:prstGeom prst="ellipse">
            <a:avLst/>
          </a:prstGeom>
          <a:solidFill>
            <a:srgbClr val="92D050"/>
          </a:solidFill>
          <a:ln w="19050" cap="flat" cmpd="sng" algn="ctr">
            <a:solidFill>
              <a:srgbClr val="92D050"/>
            </a:solidFill>
            <a:prstDash val="solid"/>
            <a:miter lim="800000"/>
          </a:ln>
          <a:effectLst/>
        </p:spPr>
        <p:txBody>
          <a:bodyPr rtlCol="0" anchor="ctr"/>
          <a:lstStyle/>
          <a:p>
            <a:pPr marL="0" marR="0" lvl="0" indent="0" algn="ctr" defTabSz="380573" rtl="0" eaLnBrk="1" fontAlgn="auto" latinLnBrk="0" hangingPunct="1">
              <a:lnSpc>
                <a:spcPct val="100000"/>
              </a:lnSpc>
              <a:spcBef>
                <a:spcPts val="0"/>
              </a:spcBef>
              <a:spcAft>
                <a:spcPts val="0"/>
              </a:spcAft>
              <a:buClrTx/>
              <a:buSzTx/>
              <a:buFontTx/>
              <a:buNone/>
              <a:tabLst/>
              <a:defRPr/>
            </a:pPr>
            <a:endParaRPr kumimoji="0" lang="es-CO" sz="749" b="0" i="0" u="none" strike="noStrike" kern="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60012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Object 1"/>
          <p:cNvPicPr>
            <a:picLocks/>
          </p:cNvPicPr>
          <p:nvPr/>
        </p:nvPicPr>
        <p:blipFill>
          <a:blip r:embed="rId2" cstate="print"/>
          <a:srcRect l="1251" t="15556" r="1251" b="11667"/>
          <a:stretch>
            <a:fillRect/>
          </a:stretch>
        </p:blipFill>
        <p:spPr>
          <a:xfrm>
            <a:off x="0" y="0"/>
            <a:ext cx="9144000" cy="5143500"/>
          </a:xfrm>
          <a:prstGeom prst="rect">
            <a:avLst/>
          </a:prstGeom>
        </p:spPr>
      </p:pic>
      <p:grpSp>
        <p:nvGrpSpPr>
          <p:cNvPr id="5" name="Grupo 4">
            <a:extLst>
              <a:ext uri="{FF2B5EF4-FFF2-40B4-BE49-F238E27FC236}">
                <a16:creationId xmlns:a16="http://schemas.microsoft.com/office/drawing/2014/main" id="{5C503D14-CA40-F3E7-25A1-0970F6545AB4}"/>
              </a:ext>
            </a:extLst>
          </p:cNvPr>
          <p:cNvGrpSpPr/>
          <p:nvPr/>
        </p:nvGrpSpPr>
        <p:grpSpPr>
          <a:xfrm>
            <a:off x="228600" y="1428750"/>
            <a:ext cx="8534400" cy="3276600"/>
            <a:chOff x="228600" y="1428750"/>
            <a:chExt cx="8534400" cy="3276600"/>
          </a:xfrm>
        </p:grpSpPr>
        <p:pic>
          <p:nvPicPr>
            <p:cNvPr id="3" name="Imagen 2">
              <a:extLst>
                <a:ext uri="{FF2B5EF4-FFF2-40B4-BE49-F238E27FC236}">
                  <a16:creationId xmlns:a16="http://schemas.microsoft.com/office/drawing/2014/main" id="{435D13BF-0FA1-8402-3E3C-DC5BDCF80F82}"/>
                </a:ext>
              </a:extLst>
            </p:cNvPr>
            <p:cNvPicPr>
              <a:picLocks noChangeAspect="1"/>
            </p:cNvPicPr>
            <p:nvPr/>
          </p:nvPicPr>
          <p:blipFill>
            <a:blip r:embed="rId3"/>
            <a:stretch>
              <a:fillRect/>
            </a:stretch>
          </p:blipFill>
          <p:spPr>
            <a:xfrm>
              <a:off x="228600" y="1428750"/>
              <a:ext cx="5562600" cy="3276600"/>
            </a:xfrm>
            <a:prstGeom prst="rect">
              <a:avLst/>
            </a:prstGeom>
          </p:spPr>
        </p:pic>
        <p:pic>
          <p:nvPicPr>
            <p:cNvPr id="4" name="Imagen 3">
              <a:extLst>
                <a:ext uri="{FF2B5EF4-FFF2-40B4-BE49-F238E27FC236}">
                  <a16:creationId xmlns:a16="http://schemas.microsoft.com/office/drawing/2014/main" id="{64E9D756-BCF9-50C5-6159-5F44C0BBDDCC}"/>
                </a:ext>
              </a:extLst>
            </p:cNvPr>
            <p:cNvPicPr>
              <a:picLocks noChangeAspect="1"/>
            </p:cNvPicPr>
            <p:nvPr/>
          </p:nvPicPr>
          <p:blipFill>
            <a:blip r:embed="rId3"/>
            <a:stretch>
              <a:fillRect/>
            </a:stretch>
          </p:blipFill>
          <p:spPr>
            <a:xfrm>
              <a:off x="5333999" y="2489170"/>
              <a:ext cx="3429001" cy="577880"/>
            </a:xfrm>
            <a:prstGeom prst="rect">
              <a:avLst/>
            </a:prstGeom>
          </p:spPr>
        </p:pic>
      </p:grpSp>
      <p:graphicFrame>
        <p:nvGraphicFramePr>
          <p:cNvPr id="6" name="Gráfico 5">
            <a:extLst>
              <a:ext uri="{FF2B5EF4-FFF2-40B4-BE49-F238E27FC236}">
                <a16:creationId xmlns:a16="http://schemas.microsoft.com/office/drawing/2014/main" id="{3E17EB76-6BEA-4E4A-8940-9E23CED43B58}"/>
              </a:ext>
            </a:extLst>
          </p:cNvPr>
          <p:cNvGraphicFramePr>
            <a:graphicFrameLocks/>
          </p:cNvGraphicFramePr>
          <p:nvPr>
            <p:extLst>
              <p:ext uri="{D42A27DB-BD31-4B8C-83A1-F6EECF244321}">
                <p14:modId xmlns:p14="http://schemas.microsoft.com/office/powerpoint/2010/main" val="1692796053"/>
              </p:ext>
            </p:extLst>
          </p:nvPr>
        </p:nvGraphicFramePr>
        <p:xfrm>
          <a:off x="228600" y="1581150"/>
          <a:ext cx="4410076" cy="2743200"/>
        </p:xfrm>
        <a:graphic>
          <a:graphicData uri="http://schemas.openxmlformats.org/drawingml/2006/chart">
            <c:chart xmlns:c="http://schemas.openxmlformats.org/drawingml/2006/chart" xmlns:r="http://schemas.openxmlformats.org/officeDocument/2006/relationships" r:id="rId4"/>
          </a:graphicData>
        </a:graphic>
      </p:graphicFrame>
      <p:pic>
        <p:nvPicPr>
          <p:cNvPr id="10" name="Imagen 9">
            <a:extLst>
              <a:ext uri="{FF2B5EF4-FFF2-40B4-BE49-F238E27FC236}">
                <a16:creationId xmlns:a16="http://schemas.microsoft.com/office/drawing/2014/main" id="{02BE6E48-371D-B9BD-70B1-38CEB03BFA15}"/>
              </a:ext>
            </a:extLst>
          </p:cNvPr>
          <p:cNvPicPr>
            <a:picLocks noChangeAspect="1"/>
          </p:cNvPicPr>
          <p:nvPr/>
        </p:nvPicPr>
        <p:blipFill>
          <a:blip r:embed="rId3"/>
          <a:stretch>
            <a:fillRect/>
          </a:stretch>
        </p:blipFill>
        <p:spPr>
          <a:xfrm>
            <a:off x="6553200" y="1409700"/>
            <a:ext cx="2048020" cy="1079470"/>
          </a:xfrm>
          <a:prstGeom prst="rect">
            <a:avLst/>
          </a:prstGeom>
        </p:spPr>
      </p:pic>
      <p:sp>
        <p:nvSpPr>
          <p:cNvPr id="12" name="CuadroTexto 11">
            <a:extLst>
              <a:ext uri="{FF2B5EF4-FFF2-40B4-BE49-F238E27FC236}">
                <a16:creationId xmlns:a16="http://schemas.microsoft.com/office/drawing/2014/main" id="{9D57997B-4C51-2CDA-D050-F2AB2F2DD9AB}"/>
              </a:ext>
            </a:extLst>
          </p:cNvPr>
          <p:cNvSpPr txBox="1"/>
          <p:nvPr/>
        </p:nvSpPr>
        <p:spPr>
          <a:xfrm>
            <a:off x="4970009" y="1501973"/>
            <a:ext cx="3086100" cy="307777"/>
          </a:xfrm>
          <a:prstGeom prst="rect">
            <a:avLst/>
          </a:prstGeom>
          <a:noFill/>
        </p:spPr>
        <p:txBody>
          <a:bodyPr wrap="square">
            <a:spAutoFit/>
          </a:bodyPr>
          <a:lstStyle/>
          <a:p>
            <a:r>
              <a:rPr lang="es-CO" sz="1400" b="1" i="1" dirty="0">
                <a:solidFill>
                  <a:schemeClr val="accent6"/>
                </a:solidFill>
              </a:rPr>
              <a:t>Mayores ingresos por $ 17.598 </a:t>
            </a:r>
            <a:r>
              <a:rPr lang="es-CO" sz="1400" b="1" i="1" dirty="0" err="1">
                <a:solidFill>
                  <a:schemeClr val="accent6"/>
                </a:solidFill>
              </a:rPr>
              <a:t>mill</a:t>
            </a:r>
            <a:endParaRPr lang="es-CO" sz="1400" b="1" i="1" dirty="0">
              <a:solidFill>
                <a:schemeClr val="accent6"/>
              </a:solidFill>
            </a:endParaRPr>
          </a:p>
        </p:txBody>
      </p:sp>
      <p:sp>
        <p:nvSpPr>
          <p:cNvPr id="14" name="CuadroTexto 13">
            <a:extLst>
              <a:ext uri="{FF2B5EF4-FFF2-40B4-BE49-F238E27FC236}">
                <a16:creationId xmlns:a16="http://schemas.microsoft.com/office/drawing/2014/main" id="{FFE08764-6621-9347-C4D9-6F057F474FAF}"/>
              </a:ext>
            </a:extLst>
          </p:cNvPr>
          <p:cNvSpPr txBox="1"/>
          <p:nvPr/>
        </p:nvSpPr>
        <p:spPr>
          <a:xfrm>
            <a:off x="4638676" y="1962150"/>
            <a:ext cx="4200524" cy="600164"/>
          </a:xfrm>
          <a:prstGeom prst="rect">
            <a:avLst/>
          </a:prstGeom>
          <a:noFill/>
        </p:spPr>
        <p:txBody>
          <a:bodyPr wrap="square">
            <a:spAutoFit/>
          </a:bodyPr>
          <a:lstStyle/>
          <a:p>
            <a:pPr algn="just"/>
            <a:r>
              <a:rPr lang="es-CO" sz="1100" b="1" i="1" dirty="0">
                <a:solidFill>
                  <a:schemeClr val="accent6"/>
                </a:solidFill>
                <a:latin typeface="Aptos" panose="020B0004020202020204" pitchFamily="34" charset="0"/>
                <a:ea typeface="Aptos" panose="020B0004020202020204" pitchFamily="34" charset="0"/>
                <a:cs typeface="Times New Roman" panose="02020603050405020304" pitchFamily="18" charset="0"/>
              </a:rPr>
              <a:t>O</a:t>
            </a:r>
            <a:r>
              <a:rPr lang="es-CO" sz="1100" b="1" i="1"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tros especiales ($15,536) </a:t>
            </a:r>
            <a:r>
              <a:rPr lang="es-CO" sz="1100" i="1" dirty="0">
                <a:solidFill>
                  <a:schemeClr val="bg1">
                    <a:lumMod val="50000"/>
                  </a:schemeClr>
                </a:solidFill>
                <a:effectLst/>
                <a:latin typeface="Aptos" panose="020B0004020202020204" pitchFamily="34" charset="0"/>
                <a:ea typeface="Aptos" panose="020B0004020202020204" pitchFamily="34" charset="0"/>
                <a:cs typeface="Times New Roman" panose="02020603050405020304" pitchFamily="18" charset="0"/>
              </a:rPr>
              <a:t>principalmente por los contratos interadministrativos firmados con el distrito en la iniciativa de </a:t>
            </a:r>
            <a:r>
              <a:rPr lang="es-CO" sz="1100" b="1" i="1" dirty="0">
                <a:solidFill>
                  <a:schemeClr val="accent6"/>
                </a:solidFill>
                <a:latin typeface="Aptos" panose="020B0004020202020204" pitchFamily="34" charset="0"/>
                <a:cs typeface="Times New Roman" panose="02020603050405020304" pitchFamily="18" charset="0"/>
              </a:rPr>
              <a:t>plan de choque</a:t>
            </a:r>
          </a:p>
        </p:txBody>
      </p:sp>
      <p:sp>
        <p:nvSpPr>
          <p:cNvPr id="16" name="CuadroTexto 15">
            <a:extLst>
              <a:ext uri="{FF2B5EF4-FFF2-40B4-BE49-F238E27FC236}">
                <a16:creationId xmlns:a16="http://schemas.microsoft.com/office/drawing/2014/main" id="{EA3F7AC3-6DD6-BE12-3021-CC8982DB0C1D}"/>
              </a:ext>
            </a:extLst>
          </p:cNvPr>
          <p:cNvSpPr txBox="1"/>
          <p:nvPr/>
        </p:nvSpPr>
        <p:spPr>
          <a:xfrm>
            <a:off x="4606861" y="2545522"/>
            <a:ext cx="4200524" cy="938719"/>
          </a:xfrm>
          <a:prstGeom prst="rect">
            <a:avLst/>
          </a:prstGeom>
          <a:noFill/>
        </p:spPr>
        <p:txBody>
          <a:bodyPr wrap="square">
            <a:spAutoFit/>
          </a:bodyPr>
          <a:lstStyle/>
          <a:p>
            <a:pPr algn="just"/>
            <a:r>
              <a:rPr lang="es-CO" sz="1100" b="1" i="1" dirty="0">
                <a:solidFill>
                  <a:schemeClr val="accent6"/>
                </a:solidFill>
                <a:latin typeface="Aptos" panose="020B0004020202020204" pitchFamily="34" charset="0"/>
                <a:cs typeface="Times New Roman" panose="02020603050405020304" pitchFamily="18" charset="0"/>
              </a:rPr>
              <a:t>Los servicios regulados </a:t>
            </a:r>
            <a:r>
              <a:rPr lang="es-CO" sz="1100" i="1" dirty="0">
                <a:solidFill>
                  <a:schemeClr val="bg1">
                    <a:lumMod val="50000"/>
                  </a:schemeClr>
                </a:solidFill>
                <a:latin typeface="Aptos" panose="020B0004020202020204" pitchFamily="34" charset="0"/>
                <a:cs typeface="Times New Roman" panose="02020603050405020304" pitchFamily="18" charset="0"/>
              </a:rPr>
              <a:t>han presentado un incremento en ingresos por servicios como </a:t>
            </a:r>
            <a:r>
              <a:rPr lang="es-CO" sz="1100" b="1" i="1" dirty="0">
                <a:solidFill>
                  <a:schemeClr val="accent6"/>
                </a:solidFill>
                <a:latin typeface="Aptos" panose="020B0004020202020204" pitchFamily="34" charset="0"/>
                <a:cs typeface="Times New Roman" panose="02020603050405020304" pitchFamily="18" charset="0"/>
              </a:rPr>
              <a:t>disposición final ($3,599), Corte y poda ($1,202), recolección y transporte ($1,558) </a:t>
            </a:r>
            <a:r>
              <a:rPr lang="es-CO" sz="1100" i="1" dirty="0">
                <a:solidFill>
                  <a:schemeClr val="bg1">
                    <a:lumMod val="50000"/>
                  </a:schemeClr>
                </a:solidFill>
                <a:latin typeface="Aptos" panose="020B0004020202020204" pitchFamily="34" charset="0"/>
                <a:cs typeface="Times New Roman" panose="02020603050405020304" pitchFamily="18" charset="0"/>
              </a:rPr>
              <a:t>debido a mayores unidades generadas, factores de actualización aplicados. </a:t>
            </a:r>
          </a:p>
        </p:txBody>
      </p:sp>
      <p:sp>
        <p:nvSpPr>
          <p:cNvPr id="20" name="CuadroTexto 19">
            <a:extLst>
              <a:ext uri="{FF2B5EF4-FFF2-40B4-BE49-F238E27FC236}">
                <a16:creationId xmlns:a16="http://schemas.microsoft.com/office/drawing/2014/main" id="{5EC13CF0-2BC2-1351-CE8B-436074AC58B5}"/>
              </a:ext>
            </a:extLst>
          </p:cNvPr>
          <p:cNvSpPr txBox="1"/>
          <p:nvPr/>
        </p:nvSpPr>
        <p:spPr>
          <a:xfrm>
            <a:off x="4967969" y="3483173"/>
            <a:ext cx="3090181" cy="307777"/>
          </a:xfrm>
          <a:prstGeom prst="rect">
            <a:avLst/>
          </a:prstGeom>
          <a:noFill/>
        </p:spPr>
        <p:txBody>
          <a:bodyPr wrap="square">
            <a:spAutoFit/>
          </a:bodyPr>
          <a:lstStyle/>
          <a:p>
            <a:r>
              <a:rPr lang="es-CO" sz="1400" b="1" i="1" dirty="0">
                <a:solidFill>
                  <a:schemeClr val="accent6"/>
                </a:solidFill>
              </a:rPr>
              <a:t>Menores costos por $ 15.838 </a:t>
            </a:r>
            <a:r>
              <a:rPr lang="es-CO" sz="1400" b="1" i="1" dirty="0" err="1">
                <a:solidFill>
                  <a:schemeClr val="accent6"/>
                </a:solidFill>
              </a:rPr>
              <a:t>mill</a:t>
            </a:r>
            <a:endParaRPr lang="es-CO" sz="1400" b="1" i="1" dirty="0">
              <a:solidFill>
                <a:schemeClr val="accent6"/>
              </a:solidFill>
            </a:endParaRPr>
          </a:p>
        </p:txBody>
      </p:sp>
      <p:sp>
        <p:nvSpPr>
          <p:cNvPr id="22" name="CuadroTexto 21">
            <a:extLst>
              <a:ext uri="{FF2B5EF4-FFF2-40B4-BE49-F238E27FC236}">
                <a16:creationId xmlns:a16="http://schemas.microsoft.com/office/drawing/2014/main" id="{D42A9DB7-224B-0951-F69C-B74B5F37C832}"/>
              </a:ext>
            </a:extLst>
          </p:cNvPr>
          <p:cNvSpPr txBox="1"/>
          <p:nvPr/>
        </p:nvSpPr>
        <p:spPr>
          <a:xfrm>
            <a:off x="4638676" y="3817263"/>
            <a:ext cx="4124324" cy="430887"/>
          </a:xfrm>
          <a:prstGeom prst="rect">
            <a:avLst/>
          </a:prstGeom>
          <a:noFill/>
        </p:spPr>
        <p:txBody>
          <a:bodyPr wrap="square">
            <a:spAutoFit/>
          </a:bodyPr>
          <a:lstStyle/>
          <a:p>
            <a:r>
              <a:rPr lang="es-CO" sz="1100" i="1" dirty="0">
                <a:solidFill>
                  <a:schemeClr val="bg1">
                    <a:lumMod val="50000"/>
                  </a:schemeClr>
                </a:solidFill>
                <a:latin typeface="Aptos" panose="020B0004020202020204" pitchFamily="34" charset="0"/>
                <a:cs typeface="Times New Roman" panose="02020603050405020304" pitchFamily="18" charset="0"/>
              </a:rPr>
              <a:t>Sub ejecuciones en conceptos como servicios </a:t>
            </a:r>
            <a:r>
              <a:rPr lang="es-CO" sz="1100" i="1" dirty="0">
                <a:solidFill>
                  <a:schemeClr val="accent6">
                    <a:lumMod val="75000"/>
                  </a:schemeClr>
                </a:solidFill>
                <a:latin typeface="Aptos" panose="020B0004020202020204" pitchFamily="34" charset="0"/>
                <a:cs typeface="Times New Roman" panose="02020603050405020304" pitchFamily="18" charset="0"/>
              </a:rPr>
              <a:t>personales ($-7,202), generales ($-6,954), impuestos($-3,397), </a:t>
            </a:r>
          </a:p>
        </p:txBody>
      </p:sp>
      <p:pic>
        <p:nvPicPr>
          <p:cNvPr id="24" name="Imagen 23">
            <a:extLst>
              <a:ext uri="{FF2B5EF4-FFF2-40B4-BE49-F238E27FC236}">
                <a16:creationId xmlns:a16="http://schemas.microsoft.com/office/drawing/2014/main" id="{9696CF36-03BA-2FA0-8800-952679C9B6E0}"/>
              </a:ext>
            </a:extLst>
          </p:cNvPr>
          <p:cNvPicPr>
            <a:picLocks noChangeAspect="1"/>
          </p:cNvPicPr>
          <p:nvPr/>
        </p:nvPicPr>
        <p:blipFill>
          <a:blip r:embed="rId5"/>
          <a:stretch>
            <a:fillRect/>
          </a:stretch>
        </p:blipFill>
        <p:spPr>
          <a:xfrm>
            <a:off x="2209800" y="4796510"/>
            <a:ext cx="1117656" cy="304816"/>
          </a:xfrm>
          <a:prstGeom prst="rect">
            <a:avLst/>
          </a:prstGeom>
        </p:spPr>
      </p:pic>
      <p:pic>
        <p:nvPicPr>
          <p:cNvPr id="26" name="Imagen 25">
            <a:extLst>
              <a:ext uri="{FF2B5EF4-FFF2-40B4-BE49-F238E27FC236}">
                <a16:creationId xmlns:a16="http://schemas.microsoft.com/office/drawing/2014/main" id="{B8FB5537-170B-ABA8-7FD6-9CB2C9A20893}"/>
              </a:ext>
            </a:extLst>
          </p:cNvPr>
          <p:cNvPicPr>
            <a:picLocks noChangeAspect="1"/>
          </p:cNvPicPr>
          <p:nvPr/>
        </p:nvPicPr>
        <p:blipFill>
          <a:blip r:embed="rId6"/>
          <a:stretch>
            <a:fillRect/>
          </a:stretch>
        </p:blipFill>
        <p:spPr>
          <a:xfrm>
            <a:off x="1905000" y="927950"/>
            <a:ext cx="1546456" cy="272200"/>
          </a:xfrm>
          <a:prstGeom prst="rect">
            <a:avLst/>
          </a:prstGeom>
        </p:spPr>
      </p:pic>
      <p:sp>
        <p:nvSpPr>
          <p:cNvPr id="27" name="CuadroTexto 26">
            <a:extLst>
              <a:ext uri="{FF2B5EF4-FFF2-40B4-BE49-F238E27FC236}">
                <a16:creationId xmlns:a16="http://schemas.microsoft.com/office/drawing/2014/main" id="{937E3418-B445-A25F-6E35-52C37DA82689}"/>
              </a:ext>
            </a:extLst>
          </p:cNvPr>
          <p:cNvSpPr txBox="1"/>
          <p:nvPr/>
        </p:nvSpPr>
        <p:spPr>
          <a:xfrm>
            <a:off x="1905000" y="970728"/>
            <a:ext cx="502061" cy="229422"/>
          </a:xfrm>
          <a:prstGeom prst="rect">
            <a:avLst/>
          </a:prstGeom>
          <a:noFill/>
        </p:spPr>
        <p:txBody>
          <a:bodyPr wrap="none" rtlCol="0">
            <a:spAutoFit/>
          </a:bodyPr>
          <a:lstStyle/>
          <a:p>
            <a:r>
              <a:rPr lang="es-CO" b="1" dirty="0">
                <a:solidFill>
                  <a:schemeClr val="tx1">
                    <a:lumMod val="75000"/>
                    <a:lumOff val="25000"/>
                  </a:schemeClr>
                </a:solidFill>
              </a:rPr>
              <a:t>54.726</a:t>
            </a:r>
          </a:p>
        </p:txBody>
      </p:sp>
      <p:sp>
        <p:nvSpPr>
          <p:cNvPr id="28" name="CuadroTexto 27">
            <a:extLst>
              <a:ext uri="{FF2B5EF4-FFF2-40B4-BE49-F238E27FC236}">
                <a16:creationId xmlns:a16="http://schemas.microsoft.com/office/drawing/2014/main" id="{8CB93F0B-9E38-34F4-F747-28D8938D1894}"/>
              </a:ext>
            </a:extLst>
          </p:cNvPr>
          <p:cNvSpPr txBox="1"/>
          <p:nvPr/>
        </p:nvSpPr>
        <p:spPr>
          <a:xfrm>
            <a:off x="2469739" y="971550"/>
            <a:ext cx="503664" cy="229422"/>
          </a:xfrm>
          <a:prstGeom prst="rect">
            <a:avLst/>
          </a:prstGeom>
          <a:noFill/>
        </p:spPr>
        <p:txBody>
          <a:bodyPr wrap="none" rtlCol="0">
            <a:spAutoFit/>
          </a:bodyPr>
          <a:lstStyle/>
          <a:p>
            <a:r>
              <a:rPr lang="es-CO" b="1" dirty="0">
                <a:solidFill>
                  <a:schemeClr val="tx1">
                    <a:lumMod val="75000"/>
                    <a:lumOff val="25000"/>
                  </a:schemeClr>
                </a:solidFill>
              </a:rPr>
              <a:t>33.411</a:t>
            </a:r>
          </a:p>
        </p:txBody>
      </p:sp>
      <p:sp>
        <p:nvSpPr>
          <p:cNvPr id="29" name="Flecha: cheurón 28">
            <a:hlinkClick r:id="rId7" action="ppaction://hlinksldjump"/>
            <a:extLst>
              <a:ext uri="{FF2B5EF4-FFF2-40B4-BE49-F238E27FC236}">
                <a16:creationId xmlns:a16="http://schemas.microsoft.com/office/drawing/2014/main" id="{6BFC339F-9E14-8CCE-2B98-9C1987A8E433}"/>
              </a:ext>
            </a:extLst>
          </p:cNvPr>
          <p:cNvSpPr/>
          <p:nvPr/>
        </p:nvSpPr>
        <p:spPr>
          <a:xfrm>
            <a:off x="270600" y="4812328"/>
            <a:ext cx="124501" cy="156965"/>
          </a:xfrm>
          <a:prstGeom prst="chevron">
            <a:avLst/>
          </a:prstGeom>
          <a:solidFill>
            <a:schemeClr val="accent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Object 1"/>
          <p:cNvPicPr>
            <a:picLocks/>
          </p:cNvPicPr>
          <p:nvPr/>
        </p:nvPicPr>
        <p:blipFill>
          <a:blip r:embed="rId2" cstate="print"/>
          <a:srcRect l="1251" t="15556" r="1251" b="11667"/>
          <a:stretch>
            <a:fillRect/>
          </a:stretch>
        </p:blipFill>
        <p:spPr>
          <a:xfrm>
            <a:off x="0" y="0"/>
            <a:ext cx="9144000" cy="5143500"/>
          </a:xfrm>
          <a:prstGeom prst="rect">
            <a:avLst/>
          </a:prstGeom>
        </p:spPr>
      </p:pic>
      <p:grpSp>
        <p:nvGrpSpPr>
          <p:cNvPr id="9" name="Grupo 8">
            <a:extLst>
              <a:ext uri="{FF2B5EF4-FFF2-40B4-BE49-F238E27FC236}">
                <a16:creationId xmlns:a16="http://schemas.microsoft.com/office/drawing/2014/main" id="{56330A62-EFE8-31A2-CB21-789DEACA469F}"/>
              </a:ext>
            </a:extLst>
          </p:cNvPr>
          <p:cNvGrpSpPr/>
          <p:nvPr/>
        </p:nvGrpSpPr>
        <p:grpSpPr>
          <a:xfrm>
            <a:off x="0" y="1480004"/>
            <a:ext cx="8534400" cy="3377746"/>
            <a:chOff x="0" y="1504950"/>
            <a:chExt cx="8534400" cy="3377746"/>
          </a:xfrm>
        </p:grpSpPr>
        <p:pic>
          <p:nvPicPr>
            <p:cNvPr id="7" name="Imagen 6">
              <a:extLst>
                <a:ext uri="{FF2B5EF4-FFF2-40B4-BE49-F238E27FC236}">
                  <a16:creationId xmlns:a16="http://schemas.microsoft.com/office/drawing/2014/main" id="{606CA485-E9A0-07B2-DFFD-410CF4D14BDC}"/>
                </a:ext>
              </a:extLst>
            </p:cNvPr>
            <p:cNvPicPr>
              <a:picLocks noChangeAspect="1"/>
            </p:cNvPicPr>
            <p:nvPr/>
          </p:nvPicPr>
          <p:blipFill>
            <a:blip r:embed="rId3"/>
            <a:stretch>
              <a:fillRect/>
            </a:stretch>
          </p:blipFill>
          <p:spPr>
            <a:xfrm>
              <a:off x="228600" y="1504950"/>
              <a:ext cx="8305800" cy="2057400"/>
            </a:xfrm>
            <a:prstGeom prst="rect">
              <a:avLst/>
            </a:prstGeom>
          </p:spPr>
        </p:pic>
        <p:pic>
          <p:nvPicPr>
            <p:cNvPr id="8" name="Imagen 7">
              <a:extLst>
                <a:ext uri="{FF2B5EF4-FFF2-40B4-BE49-F238E27FC236}">
                  <a16:creationId xmlns:a16="http://schemas.microsoft.com/office/drawing/2014/main" id="{52228E99-6465-7507-624B-3D346E7D1FDA}"/>
                </a:ext>
              </a:extLst>
            </p:cNvPr>
            <p:cNvPicPr>
              <a:picLocks noChangeAspect="1"/>
            </p:cNvPicPr>
            <p:nvPr/>
          </p:nvPicPr>
          <p:blipFill>
            <a:blip r:embed="rId3"/>
            <a:stretch>
              <a:fillRect/>
            </a:stretch>
          </p:blipFill>
          <p:spPr>
            <a:xfrm>
              <a:off x="0" y="2825296"/>
              <a:ext cx="8305800" cy="2057400"/>
            </a:xfrm>
            <a:prstGeom prst="rect">
              <a:avLst/>
            </a:prstGeom>
          </p:spPr>
        </p:pic>
      </p:grpSp>
      <p:graphicFrame>
        <p:nvGraphicFramePr>
          <p:cNvPr id="11" name="Gráfico 10">
            <a:extLst>
              <a:ext uri="{FF2B5EF4-FFF2-40B4-BE49-F238E27FC236}">
                <a16:creationId xmlns:a16="http://schemas.microsoft.com/office/drawing/2014/main" id="{AA6043FC-EFAF-4E41-9AD9-82ACBB279767}"/>
              </a:ext>
            </a:extLst>
          </p:cNvPr>
          <p:cNvGraphicFramePr>
            <a:graphicFrameLocks/>
          </p:cNvGraphicFramePr>
          <p:nvPr>
            <p:extLst>
              <p:ext uri="{D42A27DB-BD31-4B8C-83A1-F6EECF244321}">
                <p14:modId xmlns:p14="http://schemas.microsoft.com/office/powerpoint/2010/main" val="4146123125"/>
              </p:ext>
            </p:extLst>
          </p:nvPr>
        </p:nvGraphicFramePr>
        <p:xfrm>
          <a:off x="212725" y="1581150"/>
          <a:ext cx="4664075" cy="2797175"/>
        </p:xfrm>
        <a:graphic>
          <a:graphicData uri="http://schemas.openxmlformats.org/drawingml/2006/chart">
            <c:chart xmlns:c="http://schemas.openxmlformats.org/drawingml/2006/chart" xmlns:r="http://schemas.openxmlformats.org/officeDocument/2006/relationships" r:id="rId4"/>
          </a:graphicData>
        </a:graphic>
      </p:graphicFrame>
      <p:sp>
        <p:nvSpPr>
          <p:cNvPr id="15" name="CuadroTexto 14">
            <a:extLst>
              <a:ext uri="{FF2B5EF4-FFF2-40B4-BE49-F238E27FC236}">
                <a16:creationId xmlns:a16="http://schemas.microsoft.com/office/drawing/2014/main" id="{BB3183C8-48A6-9DEC-11D9-3EE976FA8267}"/>
              </a:ext>
            </a:extLst>
          </p:cNvPr>
          <p:cNvSpPr txBox="1"/>
          <p:nvPr/>
        </p:nvSpPr>
        <p:spPr>
          <a:xfrm>
            <a:off x="5089524" y="1786158"/>
            <a:ext cx="3749676" cy="2492990"/>
          </a:xfrm>
          <a:prstGeom prst="rect">
            <a:avLst/>
          </a:prstGeom>
          <a:noFill/>
        </p:spPr>
        <p:txBody>
          <a:bodyPr wrap="square">
            <a:spAutoFit/>
          </a:bodyPr>
          <a:lstStyle/>
          <a:p>
            <a:pPr algn="just"/>
            <a:r>
              <a:rPr lang="es-ES" sz="1200" i="1" dirty="0">
                <a:solidFill>
                  <a:schemeClr val="bg1">
                    <a:lumMod val="50000"/>
                  </a:schemeClr>
                </a:solidFill>
                <a:latin typeface="Aptos" panose="020B0004020202020204" pitchFamily="34" charset="0"/>
                <a:cs typeface="Times New Roman" panose="02020603050405020304" pitchFamily="18" charset="0"/>
              </a:rPr>
              <a:t>La utilidad neta presenta una </a:t>
            </a:r>
            <a:r>
              <a:rPr lang="es-ES" sz="1200" b="1" i="1" dirty="0">
                <a:solidFill>
                  <a:schemeClr val="accent6"/>
                </a:solidFill>
                <a:latin typeface="Aptos" panose="020B0004020202020204" pitchFamily="34" charset="0"/>
                <a:cs typeface="Times New Roman" panose="02020603050405020304" pitchFamily="18" charset="0"/>
              </a:rPr>
              <a:t>sobre ejecución de $16.267 millones </a:t>
            </a:r>
            <a:r>
              <a:rPr lang="es-ES" sz="1200" i="1" dirty="0">
                <a:solidFill>
                  <a:schemeClr val="bg1">
                    <a:lumMod val="50000"/>
                  </a:schemeClr>
                </a:solidFill>
                <a:latin typeface="Aptos" panose="020B0004020202020204" pitchFamily="34" charset="0"/>
                <a:cs typeface="Times New Roman" panose="02020603050405020304" pitchFamily="18" charset="0"/>
              </a:rPr>
              <a:t>al mes de septiembre, con una </a:t>
            </a:r>
            <a:r>
              <a:rPr lang="es-ES" sz="1200" b="1" i="1" dirty="0">
                <a:solidFill>
                  <a:schemeClr val="accent6"/>
                </a:solidFill>
                <a:latin typeface="Aptos" panose="020B0004020202020204" pitchFamily="34" charset="0"/>
                <a:cs typeface="Times New Roman" panose="02020603050405020304" pitchFamily="18" charset="0"/>
              </a:rPr>
              <a:t>pérdida acumulada de $-3.201 millones</a:t>
            </a:r>
            <a:r>
              <a:rPr lang="es-ES" sz="1200" i="1" dirty="0">
                <a:solidFill>
                  <a:schemeClr val="bg1">
                    <a:lumMod val="50000"/>
                  </a:schemeClr>
                </a:solidFill>
                <a:latin typeface="Aptos" panose="020B0004020202020204" pitchFamily="34" charset="0"/>
                <a:cs typeface="Times New Roman" panose="02020603050405020304" pitchFamily="18" charset="0"/>
              </a:rPr>
              <a:t>, menor a la proyectada de $-19.468. </a:t>
            </a:r>
          </a:p>
          <a:p>
            <a:pPr algn="just"/>
            <a:endParaRPr lang="es-ES" sz="1200" i="1" dirty="0">
              <a:solidFill>
                <a:schemeClr val="bg1">
                  <a:lumMod val="50000"/>
                </a:schemeClr>
              </a:solidFill>
              <a:latin typeface="Aptos" panose="020B0004020202020204" pitchFamily="34" charset="0"/>
              <a:cs typeface="Times New Roman" panose="02020603050405020304" pitchFamily="18" charset="0"/>
            </a:endParaRPr>
          </a:p>
          <a:p>
            <a:pPr algn="just"/>
            <a:r>
              <a:rPr lang="es-ES" sz="1200" i="1" dirty="0">
                <a:solidFill>
                  <a:schemeClr val="bg1">
                    <a:lumMod val="50000"/>
                  </a:schemeClr>
                </a:solidFill>
                <a:latin typeface="Aptos" panose="020B0004020202020204" pitchFamily="34" charset="0"/>
                <a:cs typeface="Times New Roman" panose="02020603050405020304" pitchFamily="18" charset="0"/>
              </a:rPr>
              <a:t>Aunque algunos meses han mostrado resultados positivos, el indicador se vio afectado principalmente por la </a:t>
            </a:r>
            <a:r>
              <a:rPr lang="es-ES" sz="1200" b="1" i="1" dirty="0">
                <a:solidFill>
                  <a:schemeClr val="accent6"/>
                </a:solidFill>
                <a:latin typeface="Aptos" panose="020B0004020202020204" pitchFamily="34" charset="0"/>
                <a:cs typeface="Times New Roman" panose="02020603050405020304" pitchFamily="18" charset="0"/>
              </a:rPr>
              <a:t>actualización de los flujos de desmantelamiento y el cambio metodológico en la valoración del pasivo pensional.</a:t>
            </a:r>
            <a:r>
              <a:rPr lang="es-ES" sz="1200" i="1" dirty="0">
                <a:solidFill>
                  <a:schemeClr val="bg1">
                    <a:lumMod val="50000"/>
                  </a:schemeClr>
                </a:solidFill>
                <a:latin typeface="Aptos" panose="020B0004020202020204" pitchFamily="34" charset="0"/>
                <a:cs typeface="Times New Roman" panose="02020603050405020304" pitchFamily="18" charset="0"/>
              </a:rPr>
              <a:t> Si el crecimiento del EBITDA se comporta según lo estimado, la pérdida al cierre del año sería de $-9.876 millones, inferior a la proyección inicial de $-26.481.</a:t>
            </a:r>
            <a:endParaRPr lang="es-CO" sz="1200" i="1" dirty="0">
              <a:solidFill>
                <a:schemeClr val="bg1">
                  <a:lumMod val="50000"/>
                </a:schemeClr>
              </a:solidFill>
              <a:latin typeface="Aptos" panose="020B0004020202020204" pitchFamily="34" charset="0"/>
              <a:cs typeface="Times New Roman" panose="02020603050405020304" pitchFamily="18" charset="0"/>
            </a:endParaRPr>
          </a:p>
        </p:txBody>
      </p:sp>
      <p:sp>
        <p:nvSpPr>
          <p:cNvPr id="16" name="Flecha: cheurón 15">
            <a:hlinkClick r:id="rId5" action="ppaction://hlinksldjump"/>
            <a:extLst>
              <a:ext uri="{FF2B5EF4-FFF2-40B4-BE49-F238E27FC236}">
                <a16:creationId xmlns:a16="http://schemas.microsoft.com/office/drawing/2014/main" id="{FA6A58C5-5366-B805-FEC2-87975614A3EC}"/>
              </a:ext>
            </a:extLst>
          </p:cNvPr>
          <p:cNvSpPr/>
          <p:nvPr/>
        </p:nvSpPr>
        <p:spPr>
          <a:xfrm>
            <a:off x="256499" y="4781550"/>
            <a:ext cx="124501" cy="156965"/>
          </a:xfrm>
          <a:prstGeom prst="chevron">
            <a:avLst/>
          </a:prstGeom>
          <a:solidFill>
            <a:schemeClr val="accent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Object 1"/>
          <p:cNvPicPr>
            <a:picLocks/>
          </p:cNvPicPr>
          <p:nvPr/>
        </p:nvPicPr>
        <p:blipFill>
          <a:blip r:embed="rId2" cstate="print"/>
          <a:srcRect l="1251" t="15556" r="1251" b="11667"/>
          <a:stretch>
            <a:fillRect/>
          </a:stretch>
        </p:blipFill>
        <p:spPr>
          <a:xfrm>
            <a:off x="0" y="0"/>
            <a:ext cx="9144000" cy="5143500"/>
          </a:xfrm>
          <a:prstGeom prst="rect">
            <a:avLst/>
          </a:prstGeom>
        </p:spPr>
      </p:pic>
      <p:sp>
        <p:nvSpPr>
          <p:cNvPr id="4" name="CuadroTexto 3">
            <a:extLst>
              <a:ext uri="{FF2B5EF4-FFF2-40B4-BE49-F238E27FC236}">
                <a16:creationId xmlns:a16="http://schemas.microsoft.com/office/drawing/2014/main" id="{9E7FB0D5-4D6E-4DC3-77F4-F1F3EF84E862}"/>
              </a:ext>
            </a:extLst>
          </p:cNvPr>
          <p:cNvSpPr txBox="1"/>
          <p:nvPr/>
        </p:nvSpPr>
        <p:spPr>
          <a:xfrm>
            <a:off x="457200" y="3409950"/>
            <a:ext cx="8001000" cy="1015663"/>
          </a:xfrm>
          <a:prstGeom prst="rect">
            <a:avLst/>
          </a:prstGeom>
          <a:noFill/>
        </p:spPr>
        <p:txBody>
          <a:bodyPr wrap="square">
            <a:spAutoFit/>
          </a:bodyPr>
          <a:lstStyle/>
          <a:p>
            <a:pPr algn="just"/>
            <a:r>
              <a:rPr lang="es-ES" sz="1200" b="1" i="1" dirty="0">
                <a:solidFill>
                  <a:schemeClr val="tx1">
                    <a:lumMod val="50000"/>
                    <a:lumOff val="50000"/>
                  </a:schemeClr>
                </a:solidFill>
              </a:rPr>
              <a:t>El indicador correspondiente al mes de septiembre se mantiene por debajo de la meta establecida, debido al aplazamiento de las inversiones principales. Esta situación implica que los recursos de caja serán requeridos en periodos futuros. </a:t>
            </a:r>
          </a:p>
          <a:p>
            <a:pPr algn="just"/>
            <a:endParaRPr lang="es-ES" sz="1200" b="1" i="1" dirty="0">
              <a:solidFill>
                <a:schemeClr val="tx1">
                  <a:lumMod val="50000"/>
                  <a:lumOff val="50000"/>
                </a:schemeClr>
              </a:solidFill>
            </a:endParaRPr>
          </a:p>
          <a:p>
            <a:pPr algn="just"/>
            <a:r>
              <a:rPr lang="es-ES" sz="1200" b="1" i="1" dirty="0">
                <a:solidFill>
                  <a:schemeClr val="tx1">
                    <a:lumMod val="50000"/>
                    <a:lumOff val="50000"/>
                  </a:schemeClr>
                </a:solidFill>
              </a:rPr>
              <a:t>Adicionalmente, aún no se cuenta con créditos aprobados y firmados para dichas inversiones, por lo que se están ajustando las proyecciones financieras con el fin de proceder a su solicitud.</a:t>
            </a:r>
            <a:endParaRPr lang="es-CO" sz="1200" b="1" i="1" dirty="0">
              <a:solidFill>
                <a:schemeClr val="tx1">
                  <a:lumMod val="50000"/>
                  <a:lumOff val="50000"/>
                </a:schemeClr>
              </a:solidFill>
            </a:endParaRPr>
          </a:p>
        </p:txBody>
      </p:sp>
      <p:sp>
        <p:nvSpPr>
          <p:cNvPr id="5" name="Flecha: cheurón 4">
            <a:hlinkClick r:id="rId3" action="ppaction://hlinksldjump"/>
            <a:extLst>
              <a:ext uri="{FF2B5EF4-FFF2-40B4-BE49-F238E27FC236}">
                <a16:creationId xmlns:a16="http://schemas.microsoft.com/office/drawing/2014/main" id="{61FDDB4F-5BFE-A926-AE1E-C642E1B3CBB1}"/>
              </a:ext>
            </a:extLst>
          </p:cNvPr>
          <p:cNvSpPr/>
          <p:nvPr/>
        </p:nvSpPr>
        <p:spPr>
          <a:xfrm>
            <a:off x="256499" y="4781550"/>
            <a:ext cx="124501" cy="156965"/>
          </a:xfrm>
          <a:prstGeom prst="chevron">
            <a:avLst/>
          </a:prstGeom>
          <a:solidFill>
            <a:schemeClr val="accent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Object 1"/>
          <p:cNvPicPr>
            <a:picLocks/>
          </p:cNvPicPr>
          <p:nvPr/>
        </p:nvPicPr>
        <p:blipFill>
          <a:blip r:embed="rId2" cstate="print"/>
          <a:srcRect l="1251" t="15556" r="1251" b="11667"/>
          <a:stretch>
            <a:fillRect/>
          </a:stretch>
        </p:blipFill>
        <p:spPr>
          <a:xfrm>
            <a:off x="0" y="0"/>
            <a:ext cx="9144000" cy="5143500"/>
          </a:xfrm>
          <a:prstGeom prst="rect">
            <a:avLst/>
          </a:prstGeom>
        </p:spPr>
      </p:pic>
      <p:pic>
        <p:nvPicPr>
          <p:cNvPr id="3" name="Imagen 2">
            <a:extLst>
              <a:ext uri="{FF2B5EF4-FFF2-40B4-BE49-F238E27FC236}">
                <a16:creationId xmlns:a16="http://schemas.microsoft.com/office/drawing/2014/main" id="{E18F6769-2AD9-2E29-06DF-86941C32BF78}"/>
              </a:ext>
            </a:extLst>
          </p:cNvPr>
          <p:cNvPicPr>
            <a:picLocks noChangeAspect="1"/>
          </p:cNvPicPr>
          <p:nvPr/>
        </p:nvPicPr>
        <p:blipFill>
          <a:blip r:embed="rId3"/>
          <a:stretch>
            <a:fillRect/>
          </a:stretch>
        </p:blipFill>
        <p:spPr>
          <a:xfrm>
            <a:off x="4038600" y="2343150"/>
            <a:ext cx="4343400" cy="2362200"/>
          </a:xfrm>
          <a:prstGeom prst="rect">
            <a:avLst/>
          </a:prstGeom>
        </p:spPr>
      </p:pic>
      <p:pic>
        <p:nvPicPr>
          <p:cNvPr id="5" name="Imagen 4">
            <a:extLst>
              <a:ext uri="{FF2B5EF4-FFF2-40B4-BE49-F238E27FC236}">
                <a16:creationId xmlns:a16="http://schemas.microsoft.com/office/drawing/2014/main" id="{99C818DA-9FBD-2862-D0D9-2680D2D76A6D}"/>
              </a:ext>
            </a:extLst>
          </p:cNvPr>
          <p:cNvPicPr>
            <a:picLocks noChangeAspect="1"/>
          </p:cNvPicPr>
          <p:nvPr/>
        </p:nvPicPr>
        <p:blipFill>
          <a:blip r:embed="rId4"/>
          <a:stretch>
            <a:fillRect/>
          </a:stretch>
        </p:blipFill>
        <p:spPr>
          <a:xfrm>
            <a:off x="228600" y="2571750"/>
            <a:ext cx="4114800" cy="577880"/>
          </a:xfrm>
          <a:prstGeom prst="rect">
            <a:avLst/>
          </a:prstGeom>
        </p:spPr>
      </p:pic>
      <p:graphicFrame>
        <p:nvGraphicFramePr>
          <p:cNvPr id="7" name="Gráfico 6">
            <a:extLst>
              <a:ext uri="{FF2B5EF4-FFF2-40B4-BE49-F238E27FC236}">
                <a16:creationId xmlns:a16="http://schemas.microsoft.com/office/drawing/2014/main" id="{C47B67CB-1786-B40E-618A-25F477CEB053}"/>
              </a:ext>
            </a:extLst>
          </p:cNvPr>
          <p:cNvGraphicFramePr>
            <a:graphicFrameLocks/>
          </p:cNvGraphicFramePr>
          <p:nvPr>
            <p:extLst>
              <p:ext uri="{D42A27DB-BD31-4B8C-83A1-F6EECF244321}">
                <p14:modId xmlns:p14="http://schemas.microsoft.com/office/powerpoint/2010/main" val="1560889069"/>
              </p:ext>
            </p:extLst>
          </p:nvPr>
        </p:nvGraphicFramePr>
        <p:xfrm>
          <a:off x="4047671" y="2114550"/>
          <a:ext cx="4572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8" name="CuadroTexto 7">
            <a:extLst>
              <a:ext uri="{FF2B5EF4-FFF2-40B4-BE49-F238E27FC236}">
                <a16:creationId xmlns:a16="http://schemas.microsoft.com/office/drawing/2014/main" id="{DCFB2388-0087-01EA-9BC9-A40CCAA535FC}"/>
              </a:ext>
            </a:extLst>
          </p:cNvPr>
          <p:cNvSpPr txBox="1"/>
          <p:nvPr/>
        </p:nvSpPr>
        <p:spPr>
          <a:xfrm>
            <a:off x="391886" y="2607792"/>
            <a:ext cx="3646714" cy="2339102"/>
          </a:xfrm>
          <a:prstGeom prst="rect">
            <a:avLst/>
          </a:prstGeom>
          <a:noFill/>
        </p:spPr>
        <p:txBody>
          <a:bodyPr wrap="square">
            <a:spAutoFit/>
          </a:bodyPr>
          <a:lstStyle/>
          <a:p>
            <a:pPr marL="0" marR="0" lvl="0" indent="0" algn="just" defTabSz="452719" rtl="0" eaLnBrk="1" fontAlgn="auto" latinLnBrk="0" hangingPunct="1">
              <a:lnSpc>
                <a:spcPct val="100000"/>
              </a:lnSpc>
              <a:spcBef>
                <a:spcPts val="0"/>
              </a:spcBef>
              <a:spcAft>
                <a:spcPts val="0"/>
              </a:spcAft>
              <a:buClrTx/>
              <a:buSzTx/>
              <a:buFontTx/>
              <a:buNone/>
              <a:tabLst/>
              <a:defRPr/>
            </a:pPr>
            <a:r>
              <a:rPr kumimoji="0" lang="es-CO" sz="1100" b="1" i="1" u="none" strike="noStrike" kern="1200" cap="none" spc="0" normalizeH="0" baseline="0" noProof="0" dirty="0">
                <a:ln>
                  <a:noFill/>
                </a:ln>
                <a:solidFill>
                  <a:srgbClr val="F79646"/>
                </a:solidFill>
                <a:effectLst/>
                <a:uLnTx/>
                <a:uFillTx/>
                <a:latin typeface="Calibri"/>
                <a:ea typeface="+mn-ea"/>
                <a:cs typeface="+mn-cs"/>
              </a:rPr>
              <a:t>Análisis de aumento de residuos sólidos</a:t>
            </a:r>
          </a:p>
          <a:p>
            <a:pPr marL="0" marR="0" lvl="0" indent="0" algn="just" defTabSz="452719" rtl="0" eaLnBrk="1" fontAlgn="auto" latinLnBrk="0" hangingPunct="1">
              <a:lnSpc>
                <a:spcPct val="100000"/>
              </a:lnSpc>
              <a:spcBef>
                <a:spcPts val="0"/>
              </a:spcBef>
              <a:spcAft>
                <a:spcPts val="0"/>
              </a:spcAft>
              <a:buClrTx/>
              <a:buSzTx/>
              <a:buFontTx/>
              <a:buNone/>
              <a:tabLst/>
              <a:defRPr/>
            </a:pPr>
            <a:endParaRPr kumimoji="0" lang="es-CO" sz="800" b="1" i="1" u="none" strike="noStrike" kern="1200" cap="none" spc="0" normalizeH="0" baseline="0" noProof="0" dirty="0">
              <a:ln>
                <a:noFill/>
              </a:ln>
              <a:solidFill>
                <a:prstClr val="white">
                  <a:lumMod val="50000"/>
                </a:prstClr>
              </a:solidFill>
              <a:effectLst/>
              <a:uLnTx/>
              <a:uFillTx/>
              <a:latin typeface="Calibri"/>
              <a:ea typeface="+mn-ea"/>
              <a:cs typeface="+mn-cs"/>
            </a:endParaRPr>
          </a:p>
          <a:p>
            <a:pPr marL="0" marR="0" lvl="0" indent="0" algn="just" defTabSz="452719" rtl="0" eaLnBrk="1" fontAlgn="auto" latinLnBrk="0" hangingPunct="1">
              <a:lnSpc>
                <a:spcPct val="100000"/>
              </a:lnSpc>
              <a:spcBef>
                <a:spcPts val="0"/>
              </a:spcBef>
              <a:spcAft>
                <a:spcPts val="0"/>
              </a:spcAft>
              <a:buClrTx/>
              <a:buSzTx/>
              <a:buFontTx/>
              <a:buNone/>
              <a:tabLst/>
              <a:defRPr/>
            </a:pPr>
            <a:r>
              <a:rPr kumimoji="0" lang="es-CO" sz="1000" b="1" i="1" u="none" strike="noStrike" kern="1200" cap="none" spc="0" normalizeH="0" baseline="0" noProof="0" dirty="0">
                <a:ln>
                  <a:noFill/>
                </a:ln>
                <a:solidFill>
                  <a:prstClr val="white">
                    <a:lumMod val="50000"/>
                  </a:prstClr>
                </a:solidFill>
                <a:effectLst/>
                <a:uLnTx/>
                <a:uFillTx/>
                <a:latin typeface="Calibri"/>
                <a:ea typeface="+mn-ea"/>
                <a:cs typeface="+mn-cs"/>
              </a:rPr>
              <a:t>Desarrollo Plan de Choque en el Distrito de Medellín</a:t>
            </a:r>
          </a:p>
          <a:p>
            <a:pPr marL="0" marR="0" lvl="0" indent="0" algn="just" defTabSz="452719" rtl="0" eaLnBrk="1" fontAlgn="auto" latinLnBrk="0" hangingPunct="1">
              <a:lnSpc>
                <a:spcPct val="100000"/>
              </a:lnSpc>
              <a:spcBef>
                <a:spcPts val="0"/>
              </a:spcBef>
              <a:spcAft>
                <a:spcPts val="0"/>
              </a:spcAft>
              <a:buClrTx/>
              <a:buSzTx/>
              <a:buFontTx/>
              <a:buNone/>
              <a:tabLst/>
              <a:defRPr/>
            </a:pPr>
            <a:endParaRPr kumimoji="0" lang="es-CO" sz="700" b="1" i="1" u="none" strike="noStrike" kern="1200" cap="none" spc="0" normalizeH="0" baseline="0" noProof="0" dirty="0">
              <a:ln>
                <a:noFill/>
              </a:ln>
              <a:solidFill>
                <a:prstClr val="white">
                  <a:lumMod val="50000"/>
                </a:prstClr>
              </a:solidFill>
              <a:effectLst/>
              <a:uLnTx/>
              <a:uFillTx/>
              <a:latin typeface="Calibri"/>
              <a:ea typeface="+mn-ea"/>
              <a:cs typeface="+mn-cs"/>
            </a:endParaRPr>
          </a:p>
          <a:p>
            <a:pPr marL="0" marR="0" lvl="0" indent="0" algn="just" defTabSz="452719" rtl="0" eaLnBrk="1" fontAlgn="auto" latinLnBrk="0" hangingPunct="1">
              <a:lnSpc>
                <a:spcPct val="100000"/>
              </a:lnSpc>
              <a:spcBef>
                <a:spcPts val="0"/>
              </a:spcBef>
              <a:spcAft>
                <a:spcPts val="0"/>
              </a:spcAft>
              <a:buClrTx/>
              <a:buSzTx/>
              <a:buFontTx/>
              <a:buNone/>
              <a:tabLst/>
              <a:defRPr/>
            </a:pPr>
            <a:r>
              <a:rPr kumimoji="0" lang="es-CO" sz="1000" b="1" i="1" u="none" strike="noStrike" kern="1200" cap="none" spc="0" normalizeH="0" baseline="0" noProof="0" dirty="0">
                <a:ln>
                  <a:noFill/>
                </a:ln>
                <a:solidFill>
                  <a:prstClr val="white">
                    <a:lumMod val="50000"/>
                  </a:prstClr>
                </a:solidFill>
                <a:effectLst/>
                <a:uLnTx/>
                <a:uFillTx/>
                <a:latin typeface="Calibri"/>
                <a:ea typeface="+mn-ea"/>
                <a:cs typeface="+mn-cs"/>
              </a:rPr>
              <a:t>Intervenciones de aseo y ornato.</a:t>
            </a:r>
          </a:p>
          <a:p>
            <a:pPr marL="0" marR="0" lvl="0" indent="0" algn="just" defTabSz="452719" rtl="0" eaLnBrk="1" fontAlgn="auto" latinLnBrk="0" hangingPunct="1">
              <a:lnSpc>
                <a:spcPct val="100000"/>
              </a:lnSpc>
              <a:spcBef>
                <a:spcPts val="0"/>
              </a:spcBef>
              <a:spcAft>
                <a:spcPts val="0"/>
              </a:spcAft>
              <a:buClrTx/>
              <a:buSzTx/>
              <a:buFontTx/>
              <a:buNone/>
              <a:tabLst/>
              <a:defRPr/>
            </a:pPr>
            <a:endParaRPr kumimoji="0" lang="es-CO" sz="700" b="1" i="1" u="none" strike="noStrike" kern="1200" cap="none" spc="0" normalizeH="0" baseline="0" noProof="0" dirty="0">
              <a:ln>
                <a:noFill/>
              </a:ln>
              <a:solidFill>
                <a:prstClr val="white">
                  <a:lumMod val="50000"/>
                </a:prstClr>
              </a:solidFill>
              <a:effectLst/>
              <a:uLnTx/>
              <a:uFillTx/>
              <a:latin typeface="Calibri"/>
              <a:ea typeface="+mn-ea"/>
              <a:cs typeface="+mn-cs"/>
            </a:endParaRPr>
          </a:p>
          <a:p>
            <a:pPr marL="0" marR="0" lvl="0" indent="0" algn="just" defTabSz="452719" rtl="0" eaLnBrk="1" fontAlgn="auto" latinLnBrk="0" hangingPunct="1">
              <a:lnSpc>
                <a:spcPct val="100000"/>
              </a:lnSpc>
              <a:spcBef>
                <a:spcPts val="0"/>
              </a:spcBef>
              <a:spcAft>
                <a:spcPts val="0"/>
              </a:spcAft>
              <a:buClrTx/>
              <a:buSzTx/>
              <a:buFontTx/>
              <a:buNone/>
              <a:tabLst/>
              <a:defRPr/>
            </a:pPr>
            <a:r>
              <a:rPr kumimoji="0" lang="es-CO" sz="1000" b="1" i="1" u="none" strike="noStrike" kern="1200" cap="none" spc="0" normalizeH="0" baseline="0" noProof="0" dirty="0">
                <a:ln>
                  <a:noFill/>
                </a:ln>
                <a:solidFill>
                  <a:prstClr val="white">
                    <a:lumMod val="50000"/>
                  </a:prstClr>
                </a:solidFill>
                <a:effectLst/>
                <a:uLnTx/>
                <a:uFillTx/>
                <a:latin typeface="Calibri"/>
                <a:ea typeface="+mn-ea"/>
                <a:cs typeface="+mn-cs"/>
              </a:rPr>
              <a:t>Intervenciones en quebradas.</a:t>
            </a:r>
          </a:p>
          <a:p>
            <a:pPr marL="0" marR="0" lvl="0" indent="0" algn="just" defTabSz="452719" rtl="0" eaLnBrk="1" fontAlgn="auto" latinLnBrk="0" hangingPunct="1">
              <a:lnSpc>
                <a:spcPct val="100000"/>
              </a:lnSpc>
              <a:spcBef>
                <a:spcPts val="0"/>
              </a:spcBef>
              <a:spcAft>
                <a:spcPts val="0"/>
              </a:spcAft>
              <a:buClrTx/>
              <a:buSzTx/>
              <a:buFontTx/>
              <a:buNone/>
              <a:tabLst/>
              <a:defRPr/>
            </a:pPr>
            <a:endParaRPr kumimoji="0" lang="es-CO" sz="600" b="1" i="1" u="none" strike="noStrike" kern="1200" cap="none" spc="0" normalizeH="0" baseline="0" noProof="0" dirty="0">
              <a:ln>
                <a:noFill/>
              </a:ln>
              <a:solidFill>
                <a:prstClr val="white">
                  <a:lumMod val="50000"/>
                </a:prstClr>
              </a:solidFill>
              <a:effectLst/>
              <a:uLnTx/>
              <a:uFillTx/>
              <a:latin typeface="Calibri"/>
              <a:ea typeface="+mn-ea"/>
              <a:cs typeface="+mn-cs"/>
            </a:endParaRPr>
          </a:p>
          <a:p>
            <a:pPr marL="0" marR="0" lvl="0" indent="0" algn="just" defTabSz="452719" rtl="0" eaLnBrk="1" fontAlgn="auto" latinLnBrk="0" hangingPunct="1">
              <a:lnSpc>
                <a:spcPct val="100000"/>
              </a:lnSpc>
              <a:spcBef>
                <a:spcPts val="0"/>
              </a:spcBef>
              <a:spcAft>
                <a:spcPts val="0"/>
              </a:spcAft>
              <a:buClrTx/>
              <a:buSzTx/>
              <a:buFontTx/>
              <a:buNone/>
              <a:tabLst/>
              <a:defRPr/>
            </a:pPr>
            <a:r>
              <a:rPr kumimoji="0" lang="es-CO" sz="1000" b="1" i="1" u="none" strike="noStrike" kern="1200" cap="none" spc="0" normalizeH="0" baseline="0" noProof="0" dirty="0">
                <a:ln>
                  <a:noFill/>
                </a:ln>
                <a:solidFill>
                  <a:prstClr val="white">
                    <a:lumMod val="50000"/>
                  </a:prstClr>
                </a:solidFill>
                <a:effectLst/>
                <a:uLnTx/>
                <a:uFillTx/>
                <a:latin typeface="Calibri"/>
                <a:ea typeface="+mn-ea"/>
                <a:cs typeface="+mn-cs"/>
              </a:rPr>
              <a:t>Incremento de la población flotante.</a:t>
            </a:r>
          </a:p>
          <a:p>
            <a:pPr marL="0" marR="0" lvl="0" indent="0" algn="just" defTabSz="452719" rtl="0" eaLnBrk="1" fontAlgn="auto" latinLnBrk="0" hangingPunct="1">
              <a:lnSpc>
                <a:spcPct val="100000"/>
              </a:lnSpc>
              <a:spcBef>
                <a:spcPts val="0"/>
              </a:spcBef>
              <a:spcAft>
                <a:spcPts val="0"/>
              </a:spcAft>
              <a:buClrTx/>
              <a:buSzTx/>
              <a:buFontTx/>
              <a:buNone/>
              <a:tabLst/>
              <a:defRPr/>
            </a:pPr>
            <a:endParaRPr kumimoji="0" lang="es-CO" sz="1000" b="1" i="1" u="none" strike="noStrike" kern="1200" cap="none" spc="0" normalizeH="0" baseline="0" noProof="0" dirty="0">
              <a:ln>
                <a:noFill/>
              </a:ln>
              <a:solidFill>
                <a:prstClr val="white">
                  <a:lumMod val="50000"/>
                </a:prstClr>
              </a:solidFill>
              <a:effectLst/>
              <a:uLnTx/>
              <a:uFillTx/>
              <a:latin typeface="Calibri"/>
              <a:ea typeface="+mn-ea"/>
              <a:cs typeface="+mn-cs"/>
            </a:endParaRPr>
          </a:p>
          <a:p>
            <a:pPr lvl="0" algn="just">
              <a:defRPr/>
            </a:pPr>
            <a:r>
              <a:rPr lang="es-CO" sz="1000" b="1" i="1" dirty="0">
                <a:solidFill>
                  <a:prstClr val="white">
                    <a:lumMod val="50000"/>
                  </a:prstClr>
                </a:solidFill>
              </a:rPr>
              <a:t>Crecimiento en la cantidad de personas en situación de calle.</a:t>
            </a:r>
          </a:p>
          <a:p>
            <a:pPr lvl="0" algn="just">
              <a:defRPr/>
            </a:pPr>
            <a:endParaRPr lang="es-CO" sz="700" b="1" i="1" dirty="0">
              <a:solidFill>
                <a:prstClr val="white">
                  <a:lumMod val="50000"/>
                </a:prstClr>
              </a:solidFill>
            </a:endParaRPr>
          </a:p>
          <a:p>
            <a:pPr lvl="0" algn="just">
              <a:defRPr/>
            </a:pPr>
            <a:r>
              <a:rPr lang="es-CO" sz="1000" b="1" i="1" dirty="0">
                <a:solidFill>
                  <a:prstClr val="white">
                    <a:lumMod val="50000"/>
                  </a:prstClr>
                </a:solidFill>
              </a:rPr>
              <a:t>Manejo inadecuado de residuos ordinarios, entregados irresponsablemente a personas en situación de calle.</a:t>
            </a:r>
          </a:p>
          <a:p>
            <a:pPr marL="0" marR="0" lvl="0" indent="0" algn="just" defTabSz="452719" rtl="0" eaLnBrk="1" fontAlgn="auto" latinLnBrk="0" hangingPunct="1">
              <a:lnSpc>
                <a:spcPct val="100000"/>
              </a:lnSpc>
              <a:spcBef>
                <a:spcPts val="0"/>
              </a:spcBef>
              <a:spcAft>
                <a:spcPts val="0"/>
              </a:spcAft>
              <a:buClrTx/>
              <a:buSzTx/>
              <a:buFontTx/>
              <a:buNone/>
              <a:tabLst/>
              <a:defRPr/>
            </a:pPr>
            <a:endParaRPr kumimoji="0" lang="es-CO" sz="1000" b="1" i="1" u="none" strike="noStrike" kern="1200" cap="none" spc="0" normalizeH="0" baseline="0" noProof="0" dirty="0">
              <a:ln>
                <a:noFill/>
              </a:ln>
              <a:solidFill>
                <a:prstClr val="white">
                  <a:lumMod val="50000"/>
                </a:prstClr>
              </a:solidFill>
              <a:effectLst/>
              <a:uLnTx/>
              <a:uFillTx/>
              <a:latin typeface="Calibri"/>
              <a:ea typeface="+mn-ea"/>
              <a:cs typeface="+mn-cs"/>
            </a:endParaRPr>
          </a:p>
          <a:p>
            <a:pPr marL="0" marR="0" lvl="0" indent="0" algn="just" defTabSz="452719" rtl="0" eaLnBrk="1" fontAlgn="auto" latinLnBrk="0" hangingPunct="1">
              <a:lnSpc>
                <a:spcPct val="100000"/>
              </a:lnSpc>
              <a:spcBef>
                <a:spcPts val="0"/>
              </a:spcBef>
              <a:spcAft>
                <a:spcPts val="0"/>
              </a:spcAft>
              <a:buClrTx/>
              <a:buSzTx/>
              <a:buFontTx/>
              <a:buNone/>
              <a:tabLst/>
              <a:defRPr/>
            </a:pPr>
            <a:endParaRPr kumimoji="0" lang="es-CO" sz="1000" b="1" i="1"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10" name="Flecha: cheurón 9">
            <a:hlinkClick r:id="rId6" action="ppaction://hlinksldjump"/>
            <a:extLst>
              <a:ext uri="{FF2B5EF4-FFF2-40B4-BE49-F238E27FC236}">
                <a16:creationId xmlns:a16="http://schemas.microsoft.com/office/drawing/2014/main" id="{C57A94EE-5C94-37D0-FF56-3A17182ED11B}"/>
              </a:ext>
            </a:extLst>
          </p:cNvPr>
          <p:cNvSpPr/>
          <p:nvPr/>
        </p:nvSpPr>
        <p:spPr>
          <a:xfrm>
            <a:off x="256499" y="4781550"/>
            <a:ext cx="124501" cy="156965"/>
          </a:xfrm>
          <a:prstGeom prst="chevron">
            <a:avLst/>
          </a:prstGeom>
          <a:solidFill>
            <a:schemeClr val="accent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Object 1"/>
          <p:cNvPicPr>
            <a:picLocks/>
          </p:cNvPicPr>
          <p:nvPr/>
        </p:nvPicPr>
        <p:blipFill>
          <a:blip r:embed="rId2" cstate="print"/>
          <a:srcRect l="1251" t="15556" r="1251" b="11667"/>
          <a:stretch>
            <a:fillRect/>
          </a:stretch>
        </p:blipFill>
        <p:spPr>
          <a:xfrm>
            <a:off x="0" y="0"/>
            <a:ext cx="9144000" cy="5143500"/>
          </a:xfrm>
          <a:prstGeom prst="rect">
            <a:avLst/>
          </a:prstGeom>
        </p:spPr>
      </p:pic>
      <p:pic>
        <p:nvPicPr>
          <p:cNvPr id="4" name="Imagen 3">
            <a:extLst>
              <a:ext uri="{FF2B5EF4-FFF2-40B4-BE49-F238E27FC236}">
                <a16:creationId xmlns:a16="http://schemas.microsoft.com/office/drawing/2014/main" id="{37135E3D-1F6F-1EFA-4B7B-841F496876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5545" y="4087198"/>
            <a:ext cx="526428" cy="296726"/>
          </a:xfrm>
          <a:prstGeom prst="rect">
            <a:avLst/>
          </a:prstGeom>
        </p:spPr>
      </p:pic>
      <p:pic>
        <p:nvPicPr>
          <p:cNvPr id="6" name="Imagen 5">
            <a:extLst>
              <a:ext uri="{FF2B5EF4-FFF2-40B4-BE49-F238E27FC236}">
                <a16:creationId xmlns:a16="http://schemas.microsoft.com/office/drawing/2014/main" id="{DF0C9442-9295-DFD9-FE53-49BD8CC879C0}"/>
              </a:ext>
            </a:extLst>
          </p:cNvPr>
          <p:cNvPicPr>
            <a:picLocks noChangeAspect="1"/>
          </p:cNvPicPr>
          <p:nvPr/>
        </p:nvPicPr>
        <p:blipFill>
          <a:blip r:embed="rId4"/>
          <a:stretch>
            <a:fillRect/>
          </a:stretch>
        </p:blipFill>
        <p:spPr>
          <a:xfrm>
            <a:off x="5410201" y="3638549"/>
            <a:ext cx="2971800" cy="380093"/>
          </a:xfrm>
          <a:prstGeom prst="rect">
            <a:avLst/>
          </a:prstGeom>
        </p:spPr>
      </p:pic>
      <p:sp>
        <p:nvSpPr>
          <p:cNvPr id="3" name="CuadroTexto 2">
            <a:extLst>
              <a:ext uri="{FF2B5EF4-FFF2-40B4-BE49-F238E27FC236}">
                <a16:creationId xmlns:a16="http://schemas.microsoft.com/office/drawing/2014/main" id="{58812AD5-10ED-2BA7-8075-FA63A955898B}"/>
              </a:ext>
            </a:extLst>
          </p:cNvPr>
          <p:cNvSpPr txBox="1"/>
          <p:nvPr/>
        </p:nvSpPr>
        <p:spPr>
          <a:xfrm>
            <a:off x="5257799" y="3867150"/>
            <a:ext cx="2971801" cy="646331"/>
          </a:xfrm>
          <a:prstGeom prst="rect">
            <a:avLst/>
          </a:prstGeom>
          <a:noFill/>
        </p:spPr>
        <p:txBody>
          <a:bodyPr wrap="square">
            <a:spAutoFit/>
          </a:bodyPr>
          <a:lstStyle/>
          <a:p>
            <a:pPr>
              <a:buNone/>
            </a:pPr>
            <a:r>
              <a:rPr lang="es-ES" sz="1200" b="1" i="1" dirty="0">
                <a:solidFill>
                  <a:schemeClr val="accent6"/>
                </a:solidFill>
              </a:rPr>
              <a:t>Durante la vigencia 2025 – </a:t>
            </a:r>
          </a:p>
          <a:p>
            <a:pPr>
              <a:buNone/>
            </a:pPr>
            <a:r>
              <a:rPr lang="es-ES" sz="1200" b="1" i="1" dirty="0">
                <a:solidFill>
                  <a:schemeClr val="tx1">
                    <a:lumMod val="50000"/>
                    <a:lumOff val="50000"/>
                  </a:schemeClr>
                </a:solidFill>
              </a:rPr>
              <a:t>Creación de </a:t>
            </a:r>
            <a:r>
              <a:rPr lang="es-ES" sz="1200" b="1" i="1" dirty="0">
                <a:solidFill>
                  <a:schemeClr val="accent6"/>
                </a:solidFill>
              </a:rPr>
              <a:t>3 rutas 2 veces por semana</a:t>
            </a:r>
          </a:p>
          <a:p>
            <a:pPr>
              <a:buNone/>
            </a:pPr>
            <a:r>
              <a:rPr lang="es-ES" sz="1200" b="1" i="1" dirty="0">
                <a:solidFill>
                  <a:schemeClr val="tx1">
                    <a:lumMod val="50000"/>
                    <a:lumOff val="50000"/>
                  </a:schemeClr>
                </a:solidFill>
              </a:rPr>
              <a:t>Creación de </a:t>
            </a:r>
            <a:r>
              <a:rPr lang="es-ES" sz="1200" b="1" i="1" dirty="0">
                <a:solidFill>
                  <a:schemeClr val="accent6"/>
                </a:solidFill>
              </a:rPr>
              <a:t>3 rutas </a:t>
            </a:r>
            <a:r>
              <a:rPr lang="es-ES" sz="1200" b="1" i="1" dirty="0">
                <a:solidFill>
                  <a:schemeClr val="tx1">
                    <a:lumMod val="50000"/>
                    <a:lumOff val="50000"/>
                  </a:schemeClr>
                </a:solidFill>
              </a:rPr>
              <a:t>con </a:t>
            </a:r>
            <a:r>
              <a:rPr lang="es-ES" sz="1200" b="1" i="1" dirty="0">
                <a:solidFill>
                  <a:schemeClr val="accent6"/>
                </a:solidFill>
              </a:rPr>
              <a:t>frecuencia diaria</a:t>
            </a:r>
          </a:p>
        </p:txBody>
      </p:sp>
      <p:graphicFrame>
        <p:nvGraphicFramePr>
          <p:cNvPr id="8" name="Gráfico 7">
            <a:extLst>
              <a:ext uri="{FF2B5EF4-FFF2-40B4-BE49-F238E27FC236}">
                <a16:creationId xmlns:a16="http://schemas.microsoft.com/office/drawing/2014/main" id="{48A85DDB-8767-4FD1-A4AB-D0702A796FED}"/>
              </a:ext>
            </a:extLst>
          </p:cNvPr>
          <p:cNvGraphicFramePr>
            <a:graphicFrameLocks/>
          </p:cNvGraphicFramePr>
          <p:nvPr>
            <p:extLst>
              <p:ext uri="{D42A27DB-BD31-4B8C-83A1-F6EECF244321}">
                <p14:modId xmlns:p14="http://schemas.microsoft.com/office/powerpoint/2010/main" val="2936196171"/>
              </p:ext>
            </p:extLst>
          </p:nvPr>
        </p:nvGraphicFramePr>
        <p:xfrm>
          <a:off x="4952998" y="1637463"/>
          <a:ext cx="4191001" cy="1696287"/>
        </p:xfrm>
        <a:graphic>
          <a:graphicData uri="http://schemas.openxmlformats.org/drawingml/2006/chart">
            <c:chart xmlns:c="http://schemas.openxmlformats.org/drawingml/2006/chart" xmlns:r="http://schemas.openxmlformats.org/officeDocument/2006/relationships" r:id="rId5"/>
          </a:graphicData>
        </a:graphic>
      </p:graphicFrame>
      <p:sp>
        <p:nvSpPr>
          <p:cNvPr id="9" name="Flecha: cheurón 8">
            <a:hlinkClick r:id="rId6" action="ppaction://hlinksldjump"/>
            <a:extLst>
              <a:ext uri="{FF2B5EF4-FFF2-40B4-BE49-F238E27FC236}">
                <a16:creationId xmlns:a16="http://schemas.microsoft.com/office/drawing/2014/main" id="{1129D8D0-1E46-9FF0-4DF2-6656D0FAFB5B}"/>
              </a:ext>
            </a:extLst>
          </p:cNvPr>
          <p:cNvSpPr/>
          <p:nvPr/>
        </p:nvSpPr>
        <p:spPr>
          <a:xfrm>
            <a:off x="256499" y="4781550"/>
            <a:ext cx="124501" cy="156965"/>
          </a:xfrm>
          <a:prstGeom prst="chevron">
            <a:avLst/>
          </a:prstGeom>
          <a:solidFill>
            <a:schemeClr val="accent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Object 1"/>
          <p:cNvPicPr>
            <a:picLocks/>
          </p:cNvPicPr>
          <p:nvPr/>
        </p:nvPicPr>
        <p:blipFill>
          <a:blip r:embed="rId2" cstate="print"/>
          <a:srcRect l="1251" t="15556" r="1251" b="11667"/>
          <a:stretch>
            <a:fillRect/>
          </a:stretch>
        </p:blipFill>
        <p:spPr>
          <a:xfrm>
            <a:off x="0" y="0"/>
            <a:ext cx="9144000" cy="5143500"/>
          </a:xfrm>
          <a:prstGeom prst="rect">
            <a:avLst/>
          </a:prstGeom>
        </p:spPr>
      </p:pic>
      <p:pic>
        <p:nvPicPr>
          <p:cNvPr id="9" name="Imagen 8">
            <a:extLst>
              <a:ext uri="{FF2B5EF4-FFF2-40B4-BE49-F238E27FC236}">
                <a16:creationId xmlns:a16="http://schemas.microsoft.com/office/drawing/2014/main" id="{15D4B506-D38E-1115-5094-5FE6D4F0DC1D}"/>
              </a:ext>
            </a:extLst>
          </p:cNvPr>
          <p:cNvPicPr>
            <a:picLocks noChangeAspect="1"/>
          </p:cNvPicPr>
          <p:nvPr/>
        </p:nvPicPr>
        <p:blipFill>
          <a:blip r:embed="rId3"/>
          <a:stretch>
            <a:fillRect/>
          </a:stretch>
        </p:blipFill>
        <p:spPr>
          <a:xfrm>
            <a:off x="5406940" y="1765270"/>
            <a:ext cx="3283119" cy="577880"/>
          </a:xfrm>
          <a:prstGeom prst="rect">
            <a:avLst/>
          </a:prstGeom>
        </p:spPr>
      </p:pic>
      <p:sp>
        <p:nvSpPr>
          <p:cNvPr id="4" name="Rectángulo 3">
            <a:extLst>
              <a:ext uri="{FF2B5EF4-FFF2-40B4-BE49-F238E27FC236}">
                <a16:creationId xmlns:a16="http://schemas.microsoft.com/office/drawing/2014/main" id="{94940608-5573-DFED-417B-E494A03701A2}"/>
              </a:ext>
            </a:extLst>
          </p:cNvPr>
          <p:cNvSpPr/>
          <p:nvPr/>
        </p:nvSpPr>
        <p:spPr>
          <a:xfrm>
            <a:off x="5347200" y="1733550"/>
            <a:ext cx="3429000" cy="646331"/>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just"/>
            <a:r>
              <a:rPr lang="es-ES" sz="1200" b="1" i="1" dirty="0">
                <a:ln/>
                <a:solidFill>
                  <a:schemeClr val="tx1">
                    <a:lumMod val="50000"/>
                    <a:lumOff val="50000"/>
                  </a:schemeClr>
                </a:solidFill>
              </a:rPr>
              <a:t>Proyección de </a:t>
            </a:r>
            <a:r>
              <a:rPr lang="es-ES" sz="1200" b="1" i="1" dirty="0">
                <a:ln/>
                <a:solidFill>
                  <a:schemeClr val="accent6"/>
                </a:solidFill>
              </a:rPr>
              <a:t>100 rutas adicionales </a:t>
            </a:r>
            <a:r>
              <a:rPr lang="es-ES" sz="1200" b="1" i="1" dirty="0">
                <a:ln/>
                <a:solidFill>
                  <a:schemeClr val="tx1">
                    <a:lumMod val="50000"/>
                    <a:lumOff val="50000"/>
                  </a:schemeClr>
                </a:solidFill>
              </a:rPr>
              <a:t>a partir del mes de enero del 2025, otras </a:t>
            </a:r>
            <a:r>
              <a:rPr lang="es-ES" sz="1200" b="1" i="1" dirty="0">
                <a:ln/>
                <a:solidFill>
                  <a:schemeClr val="accent6"/>
                </a:solidFill>
              </a:rPr>
              <a:t>100 en junio y 49 rutas dominicales.</a:t>
            </a:r>
          </a:p>
        </p:txBody>
      </p:sp>
      <p:sp>
        <p:nvSpPr>
          <p:cNvPr id="5" name="Rectángulo 4">
            <a:extLst>
              <a:ext uri="{FF2B5EF4-FFF2-40B4-BE49-F238E27FC236}">
                <a16:creationId xmlns:a16="http://schemas.microsoft.com/office/drawing/2014/main" id="{23CC900B-017E-29E5-D5BC-9225970506DD}"/>
              </a:ext>
            </a:extLst>
          </p:cNvPr>
          <p:cNvSpPr/>
          <p:nvPr/>
        </p:nvSpPr>
        <p:spPr>
          <a:xfrm>
            <a:off x="5334000" y="3363594"/>
            <a:ext cx="3429000" cy="46166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just"/>
            <a:r>
              <a:rPr lang="es-ES" sz="1200" b="1" i="1" dirty="0">
                <a:ln/>
                <a:solidFill>
                  <a:schemeClr val="accent3"/>
                </a:solidFill>
              </a:rPr>
              <a:t>Variación con respecto al año anterior: 3.3% - 43.449 km adicionales</a:t>
            </a:r>
          </a:p>
        </p:txBody>
      </p:sp>
      <p:sp>
        <p:nvSpPr>
          <p:cNvPr id="6" name="CuadroTexto 5">
            <a:extLst>
              <a:ext uri="{FF2B5EF4-FFF2-40B4-BE49-F238E27FC236}">
                <a16:creationId xmlns:a16="http://schemas.microsoft.com/office/drawing/2014/main" id="{B3A6F4C9-0259-42C1-C4FF-6D7A20614E19}"/>
              </a:ext>
            </a:extLst>
          </p:cNvPr>
          <p:cNvSpPr txBox="1"/>
          <p:nvPr/>
        </p:nvSpPr>
        <p:spPr>
          <a:xfrm>
            <a:off x="5347200" y="3086595"/>
            <a:ext cx="3112851" cy="276999"/>
          </a:xfrm>
          <a:prstGeom prst="rect">
            <a:avLst/>
          </a:prstGeom>
          <a:noFill/>
        </p:spPr>
        <p:txBody>
          <a:bodyPr wrap="square">
            <a:spAutoFit/>
          </a:bodyPr>
          <a:lstStyle/>
          <a:p>
            <a:r>
              <a:rPr lang="es-ES" sz="1200" b="1" i="1" dirty="0">
                <a:ln/>
                <a:solidFill>
                  <a:schemeClr val="tx1">
                    <a:lumMod val="50000"/>
                    <a:lumOff val="50000"/>
                  </a:schemeClr>
                </a:solidFill>
              </a:rPr>
              <a:t>2.117 rutas de barrido</a:t>
            </a:r>
            <a:endParaRPr lang="es-CO" sz="1100" dirty="0">
              <a:solidFill>
                <a:schemeClr val="tx1">
                  <a:lumMod val="50000"/>
                  <a:lumOff val="50000"/>
                </a:schemeClr>
              </a:solidFill>
            </a:endParaRPr>
          </a:p>
        </p:txBody>
      </p:sp>
      <p:sp>
        <p:nvSpPr>
          <p:cNvPr id="7" name="CuadroTexto 6">
            <a:extLst>
              <a:ext uri="{FF2B5EF4-FFF2-40B4-BE49-F238E27FC236}">
                <a16:creationId xmlns:a16="http://schemas.microsoft.com/office/drawing/2014/main" id="{A8E39F83-815B-84D5-9DE5-49087502E18A}"/>
              </a:ext>
            </a:extLst>
          </p:cNvPr>
          <p:cNvSpPr txBox="1"/>
          <p:nvPr/>
        </p:nvSpPr>
        <p:spPr>
          <a:xfrm>
            <a:off x="5347200" y="2408798"/>
            <a:ext cx="3352800" cy="646331"/>
          </a:xfrm>
          <a:prstGeom prst="rect">
            <a:avLst/>
          </a:prstGeom>
          <a:noFill/>
        </p:spPr>
        <p:txBody>
          <a:bodyPr wrap="square">
            <a:spAutoFit/>
          </a:bodyPr>
          <a:lstStyle/>
          <a:p>
            <a:r>
              <a:rPr lang="es-ES" sz="1200" b="1" i="1" dirty="0">
                <a:ln/>
                <a:solidFill>
                  <a:schemeClr val="tx1">
                    <a:lumMod val="50000"/>
                    <a:lumOff val="50000"/>
                  </a:schemeClr>
                </a:solidFill>
              </a:rPr>
              <a:t>A la fecha se han incorporado  </a:t>
            </a:r>
            <a:r>
              <a:rPr lang="es-ES" sz="1200" b="1" i="1" dirty="0">
                <a:ln/>
                <a:solidFill>
                  <a:schemeClr val="accent6"/>
                </a:solidFill>
              </a:rPr>
              <a:t>59 rutas de barrido</a:t>
            </a:r>
          </a:p>
          <a:p>
            <a:r>
              <a:rPr lang="es-ES" sz="1200" b="1" i="1" dirty="0">
                <a:ln/>
                <a:solidFill>
                  <a:schemeClr val="accent6"/>
                </a:solidFill>
              </a:rPr>
              <a:t>15 rutas – Marzo</a:t>
            </a:r>
          </a:p>
          <a:p>
            <a:r>
              <a:rPr lang="es-ES" sz="1200" b="1" i="1" dirty="0">
                <a:ln/>
                <a:solidFill>
                  <a:schemeClr val="accent6"/>
                </a:solidFill>
              </a:rPr>
              <a:t>44 rutas - Agosto</a:t>
            </a:r>
            <a:endParaRPr lang="es-CO" sz="1200" b="1" i="1" dirty="0">
              <a:ln/>
              <a:solidFill>
                <a:schemeClr val="accent6"/>
              </a:solidFill>
            </a:endParaRPr>
          </a:p>
        </p:txBody>
      </p:sp>
      <p:sp>
        <p:nvSpPr>
          <p:cNvPr id="11" name="CuadroTexto 10">
            <a:extLst>
              <a:ext uri="{FF2B5EF4-FFF2-40B4-BE49-F238E27FC236}">
                <a16:creationId xmlns:a16="http://schemas.microsoft.com/office/drawing/2014/main" id="{5730B2D9-8DBD-6C24-D5E2-B90A07C2E12E}"/>
              </a:ext>
            </a:extLst>
          </p:cNvPr>
          <p:cNvSpPr txBox="1"/>
          <p:nvPr/>
        </p:nvSpPr>
        <p:spPr>
          <a:xfrm>
            <a:off x="5370286" y="3830419"/>
            <a:ext cx="3329714" cy="646331"/>
          </a:xfrm>
          <a:prstGeom prst="rect">
            <a:avLst/>
          </a:prstGeom>
          <a:noFill/>
        </p:spPr>
        <p:txBody>
          <a:bodyPr wrap="square">
            <a:spAutoFit/>
          </a:bodyPr>
          <a:lstStyle/>
          <a:p>
            <a:r>
              <a:rPr lang="es-CO" sz="1200" b="1" i="1" dirty="0">
                <a:ln/>
                <a:solidFill>
                  <a:schemeClr val="tx1">
                    <a:lumMod val="50000"/>
                    <a:lumOff val="50000"/>
                  </a:schemeClr>
                </a:solidFill>
              </a:rPr>
              <a:t>En el mes de septiembre de 2025 se inicia el proceso de revisión y ajustes de las </a:t>
            </a:r>
            <a:r>
              <a:rPr lang="es-CO" sz="1200" b="1" i="1" dirty="0" err="1">
                <a:ln/>
                <a:solidFill>
                  <a:schemeClr val="tx1">
                    <a:lumMod val="50000"/>
                    <a:lumOff val="50000"/>
                  </a:schemeClr>
                </a:solidFill>
              </a:rPr>
              <a:t>Microrrutas</a:t>
            </a:r>
            <a:r>
              <a:rPr lang="es-CO" sz="1200" b="1" i="1" dirty="0">
                <a:ln/>
                <a:solidFill>
                  <a:schemeClr val="tx1">
                    <a:lumMod val="50000"/>
                    <a:lumOff val="50000"/>
                  </a:schemeClr>
                </a:solidFill>
              </a:rPr>
              <a:t> de barrido mecánico.</a:t>
            </a:r>
          </a:p>
        </p:txBody>
      </p:sp>
      <p:sp>
        <p:nvSpPr>
          <p:cNvPr id="12" name="Flecha: cheurón 11">
            <a:hlinkClick r:id="rId4" action="ppaction://hlinksldjump"/>
            <a:extLst>
              <a:ext uri="{FF2B5EF4-FFF2-40B4-BE49-F238E27FC236}">
                <a16:creationId xmlns:a16="http://schemas.microsoft.com/office/drawing/2014/main" id="{C379FDBF-9690-0010-F22B-FA3F8CCDC77E}"/>
              </a:ext>
            </a:extLst>
          </p:cNvPr>
          <p:cNvSpPr/>
          <p:nvPr/>
        </p:nvSpPr>
        <p:spPr>
          <a:xfrm>
            <a:off x="256499" y="4781550"/>
            <a:ext cx="124501" cy="156965"/>
          </a:xfrm>
          <a:prstGeom prst="chevron">
            <a:avLst/>
          </a:prstGeom>
          <a:solidFill>
            <a:schemeClr val="accent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Object 1"/>
          <p:cNvPicPr>
            <a:picLocks/>
          </p:cNvPicPr>
          <p:nvPr/>
        </p:nvPicPr>
        <p:blipFill>
          <a:blip r:embed="rId2" cstate="print"/>
          <a:srcRect l="1251" t="15556" r="1251" b="11667"/>
          <a:stretch>
            <a:fillRect/>
          </a:stretch>
        </p:blipFill>
        <p:spPr>
          <a:xfrm>
            <a:off x="0" y="0"/>
            <a:ext cx="9144000" cy="5143500"/>
          </a:xfrm>
          <a:prstGeom prst="rect">
            <a:avLst/>
          </a:prstGeom>
        </p:spPr>
      </p:pic>
      <p:sp>
        <p:nvSpPr>
          <p:cNvPr id="3" name="Flecha: cheurón 2">
            <a:hlinkClick r:id="rId3" action="ppaction://hlinksldjump"/>
            <a:extLst>
              <a:ext uri="{FF2B5EF4-FFF2-40B4-BE49-F238E27FC236}">
                <a16:creationId xmlns:a16="http://schemas.microsoft.com/office/drawing/2014/main" id="{A97463BB-06B6-3C8D-EDDF-175F9BE1D556}"/>
              </a:ext>
            </a:extLst>
          </p:cNvPr>
          <p:cNvSpPr/>
          <p:nvPr/>
        </p:nvSpPr>
        <p:spPr>
          <a:xfrm>
            <a:off x="256499" y="4781550"/>
            <a:ext cx="124501" cy="156965"/>
          </a:xfrm>
          <a:prstGeom prst="chevron">
            <a:avLst/>
          </a:prstGeom>
          <a:solidFill>
            <a:schemeClr val="accent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MS P????"/>
        <a:font script="Hang" typeface="?? ??"/>
        <a:font script="Hans" typeface="??"/>
        <a:font script="Hant"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MS P????"/>
        <a:font script="Hang" typeface="?? ??"/>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Metadata/LabelInfo.xml><?xml version="1.0" encoding="utf-8"?>
<clbl:labelList xmlns:clbl="http://schemas.microsoft.com/office/2020/mipLabelMetadata">
  <clbl:label id="{6ebbfa72-b3b6-4c1f-8b23-058d4f67f013}" enabled="1" method="Privileged" siteId="{bf1ce8b5-5d39-4bc5-ad6e-07b3e4d7d67a}" removed="0"/>
</clbl:labelList>
</file>

<file path=docProps/app.xml><?xml version="1.0" encoding="utf-8"?>
<Properties xmlns="http://schemas.openxmlformats.org/officeDocument/2006/extended-properties" xmlns:vt="http://schemas.openxmlformats.org/officeDocument/2006/docPropsVTypes">
  <TotalTime>318</TotalTime>
  <Words>1297</Words>
  <Application>Microsoft Office PowerPoint</Application>
  <PresentationFormat>Presentación en pantalla (16:9)</PresentationFormat>
  <Paragraphs>158</Paragraphs>
  <Slides>13</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13</vt:i4>
      </vt:variant>
    </vt:vector>
  </HeadingPairs>
  <TitlesOfParts>
    <vt:vector size="21" baseType="lpstr">
      <vt:lpstr>Aptos</vt:lpstr>
      <vt:lpstr>Arial</vt:lpstr>
      <vt:lpstr>Arial Rounded MT Bold</vt:lpstr>
      <vt:lpstr>Calibri</vt:lpstr>
      <vt:lpstr>Calibri Light</vt:lpstr>
      <vt:lpstr>Segoe UI</vt:lpstr>
      <vt:lpstr>Source Sans Pro</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officegen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officegen</dc:creator>
  <cp:lastModifiedBy>MARCELA VIVIANA PATARROYO GONZALEZ</cp:lastModifiedBy>
  <cp:revision>10</cp:revision>
  <dcterms:created xsi:type="dcterms:W3CDTF">2025-10-15T22:50:21Z</dcterms:created>
  <dcterms:modified xsi:type="dcterms:W3CDTF">2025-12-02T15:21:01Z</dcterms:modified>
</cp:coreProperties>
</file>